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6C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DDFD31-38F6-4EBC-BD1D-4C7A7957923C}" type="datetimeFigureOut">
              <a:rPr lang="en-US" smtClean="0"/>
              <a:t>10/18/2019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22773D-062F-40E7-8F7D-E88FFB3BD537}" type="slidenum">
              <a:rPr lang="en-US" smtClean="0"/>
              <a:t>‹#›</a:t>
            </a:fld>
            <a:endParaRPr lang="en-US"/>
          </a:p>
        </p:txBody>
      </p:sp>
    </p:spTree>
    <p:extLst>
      <p:ext uri="{BB962C8B-B14F-4D97-AF65-F5344CB8AC3E}">
        <p14:creationId xmlns:p14="http://schemas.microsoft.com/office/powerpoint/2010/main" val="756934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9F2227-179D-43AD-A600-601669073110}" type="slidenum">
              <a:rPr lang="en-US" smtClean="0"/>
              <a:pPr/>
              <a:t>3</a:t>
            </a:fld>
            <a:endParaRPr lang="en-US"/>
          </a:p>
        </p:txBody>
      </p:sp>
    </p:spTree>
    <p:extLst>
      <p:ext uri="{BB962C8B-B14F-4D97-AF65-F5344CB8AC3E}">
        <p14:creationId xmlns:p14="http://schemas.microsoft.com/office/powerpoint/2010/main" val="3937351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8DEC28-30BF-4092-89B1-D2213C94F14B}" type="slidenum">
              <a:rPr lang="en-US" smtClean="0"/>
              <a:pPr/>
              <a:t>4</a:t>
            </a:fld>
            <a:endParaRPr lang="en-US"/>
          </a:p>
        </p:txBody>
      </p:sp>
    </p:spTree>
    <p:extLst>
      <p:ext uri="{BB962C8B-B14F-4D97-AF65-F5344CB8AC3E}">
        <p14:creationId xmlns:p14="http://schemas.microsoft.com/office/powerpoint/2010/main" val="1896382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24FE-944E-40CA-8583-BA056F5BB533}"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CDC4E-F786-4BBA-802D-DABA0EE0B6DF}" type="slidenum">
              <a:rPr lang="en-US" smtClean="0"/>
              <a:t>‹#›</a:t>
            </a:fld>
            <a:endParaRPr lang="en-US"/>
          </a:p>
        </p:txBody>
      </p:sp>
    </p:spTree>
    <p:extLst>
      <p:ext uri="{BB962C8B-B14F-4D97-AF65-F5344CB8AC3E}">
        <p14:creationId xmlns:p14="http://schemas.microsoft.com/office/powerpoint/2010/main" val="2473082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24FE-944E-40CA-8583-BA056F5BB533}"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CDC4E-F786-4BBA-802D-DABA0EE0B6DF}" type="slidenum">
              <a:rPr lang="en-US" smtClean="0"/>
              <a:t>‹#›</a:t>
            </a:fld>
            <a:endParaRPr lang="en-US"/>
          </a:p>
        </p:txBody>
      </p:sp>
    </p:spTree>
    <p:extLst>
      <p:ext uri="{BB962C8B-B14F-4D97-AF65-F5344CB8AC3E}">
        <p14:creationId xmlns:p14="http://schemas.microsoft.com/office/powerpoint/2010/main" val="3774108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24FE-944E-40CA-8583-BA056F5BB533}"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CDC4E-F786-4BBA-802D-DABA0EE0B6DF}" type="slidenum">
              <a:rPr lang="en-US" smtClean="0"/>
              <a:t>‹#›</a:t>
            </a:fld>
            <a:endParaRPr lang="en-US"/>
          </a:p>
        </p:txBody>
      </p:sp>
    </p:spTree>
    <p:extLst>
      <p:ext uri="{BB962C8B-B14F-4D97-AF65-F5344CB8AC3E}">
        <p14:creationId xmlns:p14="http://schemas.microsoft.com/office/powerpoint/2010/main" val="4274605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24FE-944E-40CA-8583-BA056F5BB533}"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CDC4E-F786-4BBA-802D-DABA0EE0B6DF}" type="slidenum">
              <a:rPr lang="en-US" smtClean="0"/>
              <a:t>‹#›</a:t>
            </a:fld>
            <a:endParaRPr lang="en-US"/>
          </a:p>
        </p:txBody>
      </p:sp>
    </p:spTree>
    <p:extLst>
      <p:ext uri="{BB962C8B-B14F-4D97-AF65-F5344CB8AC3E}">
        <p14:creationId xmlns:p14="http://schemas.microsoft.com/office/powerpoint/2010/main" val="1424304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7524FE-944E-40CA-8583-BA056F5BB533}" type="datetimeFigureOut">
              <a:rPr lang="en-US" smtClean="0"/>
              <a:t>10/18/2019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CDC4E-F786-4BBA-802D-DABA0EE0B6DF}" type="slidenum">
              <a:rPr lang="en-US" smtClean="0"/>
              <a:t>‹#›</a:t>
            </a:fld>
            <a:endParaRPr lang="en-US"/>
          </a:p>
        </p:txBody>
      </p:sp>
    </p:spTree>
    <p:extLst>
      <p:ext uri="{BB962C8B-B14F-4D97-AF65-F5344CB8AC3E}">
        <p14:creationId xmlns:p14="http://schemas.microsoft.com/office/powerpoint/2010/main" val="3690018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24FE-944E-40CA-8583-BA056F5BB533}"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7CDC4E-F786-4BBA-802D-DABA0EE0B6DF}" type="slidenum">
              <a:rPr lang="en-US" smtClean="0"/>
              <a:t>‹#›</a:t>
            </a:fld>
            <a:endParaRPr lang="en-US"/>
          </a:p>
        </p:txBody>
      </p:sp>
    </p:spTree>
    <p:extLst>
      <p:ext uri="{BB962C8B-B14F-4D97-AF65-F5344CB8AC3E}">
        <p14:creationId xmlns:p14="http://schemas.microsoft.com/office/powerpoint/2010/main" val="2557739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24FE-944E-40CA-8583-BA056F5BB533}" type="datetimeFigureOut">
              <a:rPr lang="en-US" smtClean="0"/>
              <a:t>10/18/2019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7CDC4E-F786-4BBA-802D-DABA0EE0B6DF}" type="slidenum">
              <a:rPr lang="en-US" smtClean="0"/>
              <a:t>‹#›</a:t>
            </a:fld>
            <a:endParaRPr lang="en-US"/>
          </a:p>
        </p:txBody>
      </p:sp>
    </p:spTree>
    <p:extLst>
      <p:ext uri="{BB962C8B-B14F-4D97-AF65-F5344CB8AC3E}">
        <p14:creationId xmlns:p14="http://schemas.microsoft.com/office/powerpoint/2010/main" val="3001367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24FE-944E-40CA-8583-BA056F5BB533}" type="datetimeFigureOut">
              <a:rPr lang="en-US" smtClean="0"/>
              <a:t>10/18/2019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7CDC4E-F786-4BBA-802D-DABA0EE0B6DF}" type="slidenum">
              <a:rPr lang="en-US" smtClean="0"/>
              <a:t>‹#›</a:t>
            </a:fld>
            <a:endParaRPr lang="en-US"/>
          </a:p>
        </p:txBody>
      </p:sp>
    </p:spTree>
    <p:extLst>
      <p:ext uri="{BB962C8B-B14F-4D97-AF65-F5344CB8AC3E}">
        <p14:creationId xmlns:p14="http://schemas.microsoft.com/office/powerpoint/2010/main" val="2005771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24FE-944E-40CA-8583-BA056F5BB533}" type="datetimeFigureOut">
              <a:rPr lang="en-US" smtClean="0"/>
              <a:t>10/18/2019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7CDC4E-F786-4BBA-802D-DABA0EE0B6DF}" type="slidenum">
              <a:rPr lang="en-US" smtClean="0"/>
              <a:t>‹#›</a:t>
            </a:fld>
            <a:endParaRPr lang="en-US"/>
          </a:p>
        </p:txBody>
      </p:sp>
    </p:spTree>
    <p:extLst>
      <p:ext uri="{BB962C8B-B14F-4D97-AF65-F5344CB8AC3E}">
        <p14:creationId xmlns:p14="http://schemas.microsoft.com/office/powerpoint/2010/main" val="1657904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7524FE-944E-40CA-8583-BA056F5BB533}"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7CDC4E-F786-4BBA-802D-DABA0EE0B6DF}" type="slidenum">
              <a:rPr lang="en-US" smtClean="0"/>
              <a:t>‹#›</a:t>
            </a:fld>
            <a:endParaRPr lang="en-US"/>
          </a:p>
        </p:txBody>
      </p:sp>
    </p:spTree>
    <p:extLst>
      <p:ext uri="{BB962C8B-B14F-4D97-AF65-F5344CB8AC3E}">
        <p14:creationId xmlns:p14="http://schemas.microsoft.com/office/powerpoint/2010/main" val="232545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7524FE-944E-40CA-8583-BA056F5BB533}" type="datetimeFigureOut">
              <a:rPr lang="en-US" smtClean="0"/>
              <a:t>10/18/2019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7CDC4E-F786-4BBA-802D-DABA0EE0B6DF}" type="slidenum">
              <a:rPr lang="en-US" smtClean="0"/>
              <a:t>‹#›</a:t>
            </a:fld>
            <a:endParaRPr lang="en-US"/>
          </a:p>
        </p:txBody>
      </p:sp>
    </p:spTree>
    <p:extLst>
      <p:ext uri="{BB962C8B-B14F-4D97-AF65-F5344CB8AC3E}">
        <p14:creationId xmlns:p14="http://schemas.microsoft.com/office/powerpoint/2010/main" val="3977709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24FE-944E-40CA-8583-BA056F5BB533}" type="datetimeFigureOut">
              <a:rPr lang="en-US" smtClean="0"/>
              <a:t>10/18/2019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7CDC4E-F786-4BBA-802D-DABA0EE0B6DF}" type="slidenum">
              <a:rPr lang="en-US" smtClean="0"/>
              <a:t>‹#›</a:t>
            </a:fld>
            <a:endParaRPr lang="en-US"/>
          </a:p>
        </p:txBody>
      </p:sp>
    </p:spTree>
    <p:extLst>
      <p:ext uri="{BB962C8B-B14F-4D97-AF65-F5344CB8AC3E}">
        <p14:creationId xmlns:p14="http://schemas.microsoft.com/office/powerpoint/2010/main" val="531094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marinebio.org/oceans/estuaries-salt-marshes-mangrov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hyperlink" Target="https://oceanservice.noaa.gov/facts/estuary.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#22 Types of estuaries and River basin Arm model</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14491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589" y="41037"/>
            <a:ext cx="11037253" cy="1325563"/>
          </a:xfrm>
        </p:spPr>
        <p:txBody>
          <a:bodyPr/>
          <a:lstStyle/>
          <a:p>
            <a:r>
              <a:rPr lang="en-US" dirty="0"/>
              <a:t>So lets draw a </a:t>
            </a:r>
            <a:r>
              <a:rPr lang="en-US" dirty="0" smtClean="0"/>
              <a:t>model representing a River basin </a:t>
            </a:r>
            <a:endParaRPr lang="en-US" dirty="0"/>
          </a:p>
        </p:txBody>
      </p:sp>
      <p:sp>
        <p:nvSpPr>
          <p:cNvPr id="3" name="Content Placeholder 2"/>
          <p:cNvSpPr>
            <a:spLocks noGrp="1"/>
          </p:cNvSpPr>
          <p:nvPr>
            <p:ph idx="1"/>
          </p:nvPr>
        </p:nvSpPr>
        <p:spPr>
          <a:xfrm>
            <a:off x="8931629" y="3997808"/>
            <a:ext cx="3162300" cy="2508561"/>
          </a:xfrm>
        </p:spPr>
        <p:txBody>
          <a:bodyPr>
            <a:normAutofit fontScale="70000" lnSpcReduction="20000"/>
          </a:bodyPr>
          <a:lstStyle/>
          <a:p>
            <a:pPr marL="0" indent="0" algn="ctr">
              <a:buNone/>
            </a:pPr>
            <a:r>
              <a:rPr lang="en-US" b="1" u="sng" dirty="0" smtClean="0"/>
              <a:t>The fingers:  </a:t>
            </a:r>
          </a:p>
          <a:p>
            <a:pPr marL="0" indent="0" algn="ctr">
              <a:buNone/>
            </a:pPr>
            <a:r>
              <a:rPr lang="en-US" dirty="0" smtClean="0"/>
              <a:t>They </a:t>
            </a:r>
            <a:r>
              <a:rPr lang="en-US" dirty="0" smtClean="0"/>
              <a:t>represent the tributaries. They are small bodies of moving water flowing off the mountain. You will find numerous tributaries within river basins. This is true because there are multiple ways water flows off mountains </a:t>
            </a:r>
            <a:endParaRPr lang="en-US" dirty="0"/>
          </a:p>
        </p:txBody>
      </p:sp>
      <p:pic>
        <p:nvPicPr>
          <p:cNvPr id="4" name="Picture 3" descr="File:Extended arm.jpg"/>
          <p:cNvPicPr/>
          <p:nvPr/>
        </p:nvPicPr>
        <p:blipFill>
          <a:blip r:embed="rId2">
            <a:extLst>
              <a:ext uri="{28A0092B-C50C-407E-A947-70E740481C1C}">
                <a14:useLocalDpi xmlns:a14="http://schemas.microsoft.com/office/drawing/2010/main" val="0"/>
              </a:ext>
            </a:extLst>
          </a:blip>
          <a:srcRect/>
          <a:stretch>
            <a:fillRect/>
          </a:stretch>
        </p:blipFill>
        <p:spPr bwMode="auto">
          <a:xfrm>
            <a:off x="429791" y="1587500"/>
            <a:ext cx="7735253" cy="5270500"/>
          </a:xfrm>
          <a:prstGeom prst="rect">
            <a:avLst/>
          </a:prstGeom>
          <a:noFill/>
          <a:ln>
            <a:noFill/>
          </a:ln>
        </p:spPr>
      </p:pic>
      <p:cxnSp>
        <p:nvCxnSpPr>
          <p:cNvPr id="8" name="Straight Arrow Connector 7"/>
          <p:cNvCxnSpPr/>
          <p:nvPr/>
        </p:nvCxnSpPr>
        <p:spPr>
          <a:xfrm flipH="1" flipV="1">
            <a:off x="7744889" y="4287597"/>
            <a:ext cx="1186740" cy="18280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7147989" y="4893469"/>
            <a:ext cx="2034111" cy="55483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7561795" y="4531519"/>
            <a:ext cx="1531405" cy="34980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8595788" y="1874752"/>
            <a:ext cx="3498141" cy="1938992"/>
          </a:xfrm>
          <a:prstGeom prst="rect">
            <a:avLst/>
          </a:prstGeom>
          <a:noFill/>
        </p:spPr>
        <p:txBody>
          <a:bodyPr wrap="square" rtlCol="0">
            <a:spAutoFit/>
          </a:bodyPr>
          <a:lstStyle/>
          <a:p>
            <a:r>
              <a:rPr lang="en-US" sz="2000" b="1" u="sng" dirty="0" smtClean="0">
                <a:solidFill>
                  <a:srgbClr val="FF0000"/>
                </a:solidFill>
              </a:rPr>
              <a:t>The space in between fingers:</a:t>
            </a:r>
          </a:p>
          <a:p>
            <a:r>
              <a:rPr lang="en-US" sz="2000" dirty="0" smtClean="0">
                <a:solidFill>
                  <a:srgbClr val="FF0000"/>
                </a:solidFill>
              </a:rPr>
              <a:t>The spaces between fingers represent watersheds. Watersheds are the areas of land in which the tributaries flow down. </a:t>
            </a:r>
            <a:endParaRPr lang="en-US" sz="2000" dirty="0">
              <a:solidFill>
                <a:srgbClr val="FF0000"/>
              </a:solidFill>
            </a:endParaRPr>
          </a:p>
        </p:txBody>
      </p:sp>
      <p:cxnSp>
        <p:nvCxnSpPr>
          <p:cNvPr id="9" name="Straight Arrow Connector 8"/>
          <p:cNvCxnSpPr/>
          <p:nvPr/>
        </p:nvCxnSpPr>
        <p:spPr>
          <a:xfrm flipH="1">
            <a:off x="6865060" y="2586349"/>
            <a:ext cx="1675343" cy="964650"/>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3" name="Straight Arrow Connector 12"/>
          <p:cNvCxnSpPr/>
          <p:nvPr/>
        </p:nvCxnSpPr>
        <p:spPr>
          <a:xfrm flipH="1">
            <a:off x="7533576" y="3458086"/>
            <a:ext cx="1006827" cy="631634"/>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6" name="TextBox 5"/>
          <p:cNvSpPr txBox="1"/>
          <p:nvPr/>
        </p:nvSpPr>
        <p:spPr>
          <a:xfrm>
            <a:off x="3614793" y="3825636"/>
            <a:ext cx="1365247" cy="707886"/>
          </a:xfrm>
          <a:prstGeom prst="rect">
            <a:avLst/>
          </a:prstGeom>
          <a:noFill/>
        </p:spPr>
        <p:txBody>
          <a:bodyPr wrap="square" rtlCol="0">
            <a:spAutoFit/>
          </a:bodyPr>
          <a:lstStyle/>
          <a:p>
            <a:r>
              <a:rPr lang="en-US" sz="4000" b="1" dirty="0" smtClean="0">
                <a:solidFill>
                  <a:srgbClr val="7030A0"/>
                </a:solidFill>
              </a:rPr>
              <a:t>River</a:t>
            </a:r>
            <a:r>
              <a:rPr lang="en-US" sz="2400" dirty="0" smtClean="0"/>
              <a:t> </a:t>
            </a:r>
            <a:endParaRPr lang="en-US" sz="2400" dirty="0"/>
          </a:p>
        </p:txBody>
      </p:sp>
      <p:sp>
        <p:nvSpPr>
          <p:cNvPr id="7" name="TextBox 6"/>
          <p:cNvSpPr txBox="1"/>
          <p:nvPr/>
        </p:nvSpPr>
        <p:spPr>
          <a:xfrm>
            <a:off x="4126451" y="4611231"/>
            <a:ext cx="2835977" cy="2246769"/>
          </a:xfrm>
          <a:prstGeom prst="rect">
            <a:avLst/>
          </a:prstGeom>
          <a:noFill/>
        </p:spPr>
        <p:txBody>
          <a:bodyPr wrap="square" rtlCol="0">
            <a:spAutoFit/>
          </a:bodyPr>
          <a:lstStyle/>
          <a:p>
            <a:r>
              <a:rPr lang="en-US" sz="2000" dirty="0" smtClean="0">
                <a:solidFill>
                  <a:srgbClr val="7030A0"/>
                </a:solidFill>
              </a:rPr>
              <a:t>The arm:</a:t>
            </a:r>
          </a:p>
          <a:p>
            <a:r>
              <a:rPr lang="en-US" sz="2000" dirty="0" smtClean="0">
                <a:solidFill>
                  <a:srgbClr val="7030A0"/>
                </a:solidFill>
              </a:rPr>
              <a:t>Eventually, tributaries will connect and join each other, turning into a larger body of water. This body of water is called a river.  </a:t>
            </a:r>
            <a:endParaRPr lang="en-US" sz="2000" dirty="0">
              <a:solidFill>
                <a:srgbClr val="7030A0"/>
              </a:solidFill>
            </a:endParaRPr>
          </a:p>
        </p:txBody>
      </p:sp>
      <p:sp>
        <p:nvSpPr>
          <p:cNvPr id="10" name="Rectangle 9"/>
          <p:cNvSpPr/>
          <p:nvPr/>
        </p:nvSpPr>
        <p:spPr>
          <a:xfrm>
            <a:off x="-21787" y="2586349"/>
            <a:ext cx="716753" cy="4247317"/>
          </a:xfrm>
          <a:prstGeom prst="rect">
            <a:avLst/>
          </a:prstGeom>
          <a:solidFill>
            <a:schemeClr val="accent4">
              <a:lumMod val="20000"/>
              <a:lumOff val="80000"/>
            </a:schemeClr>
          </a:solidFill>
        </p:spPr>
        <p:txBody>
          <a:bodyPr wrap="square" lIns="91440" tIns="45720" rIns="91440" bIns="45720">
            <a:spAutoFit/>
          </a:bodyPr>
          <a:lstStyle/>
          <a:p>
            <a:pPr algn="ctr"/>
            <a:r>
              <a:rPr lang="en-US" sz="5400" b="1" dirty="0" smtClean="0">
                <a:ln w="9525">
                  <a:solidFill>
                    <a:sysClr val="windowText" lastClr="000000"/>
                  </a:solidFill>
                  <a:prstDash val="solid"/>
                </a:ln>
                <a:solidFill>
                  <a:schemeClr val="accent6">
                    <a:lumMod val="75000"/>
                  </a:schemeClr>
                </a:solidFill>
                <a:effectLst>
                  <a:outerShdw blurRad="12700" dist="38100" dir="2700000" algn="tl" rotWithShape="0">
                    <a:schemeClr val="bg1">
                      <a:lumMod val="50000"/>
                    </a:schemeClr>
                  </a:outerShdw>
                </a:effectLst>
              </a:rPr>
              <a:t>OCEAN</a:t>
            </a:r>
            <a:endParaRPr lang="en-US" sz="5400" b="1" dirty="0">
              <a:ln w="9525">
                <a:solidFill>
                  <a:sysClr val="windowText" lastClr="000000"/>
                </a:solidFill>
                <a:prstDash val="solid"/>
              </a:ln>
              <a:solidFill>
                <a:schemeClr val="accent6">
                  <a:lumMod val="75000"/>
                </a:schemeClr>
              </a:solidFill>
              <a:effectLst>
                <a:outerShdw blurRad="12700" dist="38100" dir="2700000" algn="tl" rotWithShape="0">
                  <a:schemeClr val="bg1">
                    <a:lumMod val="50000"/>
                  </a:schemeClr>
                </a:outerShdw>
              </a:effectLst>
            </a:endParaRPr>
          </a:p>
        </p:txBody>
      </p:sp>
      <p:sp>
        <p:nvSpPr>
          <p:cNvPr id="14" name="TextBox 13"/>
          <p:cNvSpPr txBox="1"/>
          <p:nvPr/>
        </p:nvSpPr>
        <p:spPr>
          <a:xfrm>
            <a:off x="1125710" y="1596735"/>
            <a:ext cx="3990604" cy="1631216"/>
          </a:xfrm>
          <a:prstGeom prst="rect">
            <a:avLst/>
          </a:prstGeom>
          <a:noFill/>
        </p:spPr>
        <p:txBody>
          <a:bodyPr wrap="square" rtlCol="0">
            <a:spAutoFit/>
          </a:bodyPr>
          <a:lstStyle/>
          <a:p>
            <a:r>
              <a:rPr lang="en-US" sz="2000" b="1" u="sng" dirty="0" smtClean="0">
                <a:solidFill>
                  <a:schemeClr val="accent6">
                    <a:lumMod val="75000"/>
                  </a:schemeClr>
                </a:solidFill>
              </a:rPr>
              <a:t>The Body </a:t>
            </a:r>
          </a:p>
          <a:p>
            <a:r>
              <a:rPr lang="en-US" sz="2000" dirty="0" smtClean="0">
                <a:solidFill>
                  <a:schemeClr val="accent6">
                    <a:lumMod val="75000"/>
                  </a:schemeClr>
                </a:solidFill>
              </a:rPr>
              <a:t>Since a vast majority of water on our planet is salt water. It only makes since that a vast majority of your body represents the ocean </a:t>
            </a:r>
            <a:endParaRPr lang="en-US" sz="2000" dirty="0">
              <a:solidFill>
                <a:schemeClr val="accent6">
                  <a:lumMod val="75000"/>
                </a:schemeClr>
              </a:solidFill>
            </a:endParaRPr>
          </a:p>
        </p:txBody>
      </p:sp>
      <p:sp>
        <p:nvSpPr>
          <p:cNvPr id="15" name="TextBox 14"/>
          <p:cNvSpPr txBox="1"/>
          <p:nvPr/>
        </p:nvSpPr>
        <p:spPr>
          <a:xfrm>
            <a:off x="1214622" y="5252088"/>
            <a:ext cx="2835977" cy="1631216"/>
          </a:xfrm>
          <a:prstGeom prst="rect">
            <a:avLst/>
          </a:prstGeom>
          <a:noFill/>
        </p:spPr>
        <p:txBody>
          <a:bodyPr wrap="square" rtlCol="0">
            <a:spAutoFit/>
          </a:bodyPr>
          <a:lstStyle/>
          <a:p>
            <a:r>
              <a:rPr lang="en-US" sz="2000" dirty="0" smtClean="0">
                <a:solidFill>
                  <a:srgbClr val="0F6CC1"/>
                </a:solidFill>
              </a:rPr>
              <a:t>The armpit:</a:t>
            </a:r>
          </a:p>
          <a:p>
            <a:r>
              <a:rPr lang="en-US" sz="2000" dirty="0" smtClean="0">
                <a:solidFill>
                  <a:srgbClr val="0F6CC1"/>
                </a:solidFill>
              </a:rPr>
              <a:t>This is an estuary. This is the location where freshwater rivers meet the salt water oceans </a:t>
            </a:r>
            <a:endParaRPr lang="en-US" sz="2000" dirty="0">
              <a:solidFill>
                <a:srgbClr val="0F6CC1"/>
              </a:solidFill>
            </a:endParaRPr>
          </a:p>
        </p:txBody>
      </p:sp>
      <p:cxnSp>
        <p:nvCxnSpPr>
          <p:cNvPr id="16" name="Straight Arrow Connector 15"/>
          <p:cNvCxnSpPr/>
          <p:nvPr/>
        </p:nvCxnSpPr>
        <p:spPr>
          <a:xfrm flipH="1" flipV="1">
            <a:off x="1294333" y="4611231"/>
            <a:ext cx="584397" cy="640858"/>
          </a:xfrm>
          <a:prstGeom prst="straightConnector1">
            <a:avLst/>
          </a:prstGeom>
          <a:ln w="57150">
            <a:solidFill>
              <a:srgbClr val="0F6CC1"/>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68673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589" y="41037"/>
            <a:ext cx="11037253" cy="1325563"/>
          </a:xfrm>
        </p:spPr>
        <p:txBody>
          <a:bodyPr/>
          <a:lstStyle/>
          <a:p>
            <a:r>
              <a:rPr lang="en-US" dirty="0"/>
              <a:t>So lets draw a </a:t>
            </a:r>
            <a:r>
              <a:rPr lang="en-US" dirty="0" smtClean="0"/>
              <a:t>model representing a River basin </a:t>
            </a:r>
            <a:endParaRPr lang="en-US" dirty="0"/>
          </a:p>
        </p:txBody>
      </p:sp>
      <p:sp>
        <p:nvSpPr>
          <p:cNvPr id="3" name="Content Placeholder 2"/>
          <p:cNvSpPr>
            <a:spLocks noGrp="1"/>
          </p:cNvSpPr>
          <p:nvPr>
            <p:ph idx="1"/>
          </p:nvPr>
        </p:nvSpPr>
        <p:spPr>
          <a:xfrm>
            <a:off x="8931629" y="4611231"/>
            <a:ext cx="3162300" cy="777392"/>
          </a:xfrm>
        </p:spPr>
        <p:txBody>
          <a:bodyPr>
            <a:normAutofit/>
          </a:bodyPr>
          <a:lstStyle/>
          <a:p>
            <a:pPr marL="0" indent="0" algn="ctr">
              <a:buNone/>
            </a:pPr>
            <a:r>
              <a:rPr lang="en-US" b="1" u="sng" dirty="0" smtClean="0"/>
              <a:t>TRIBUTARIES</a:t>
            </a:r>
            <a:endParaRPr lang="en-US" dirty="0"/>
          </a:p>
        </p:txBody>
      </p:sp>
      <p:pic>
        <p:nvPicPr>
          <p:cNvPr id="4" name="Picture 3" descr="File:Extended arm.jpg"/>
          <p:cNvPicPr/>
          <p:nvPr/>
        </p:nvPicPr>
        <p:blipFill>
          <a:blip r:embed="rId2">
            <a:extLst>
              <a:ext uri="{28A0092B-C50C-407E-A947-70E740481C1C}">
                <a14:useLocalDpi xmlns:a14="http://schemas.microsoft.com/office/drawing/2010/main" val="0"/>
              </a:ext>
            </a:extLst>
          </a:blip>
          <a:srcRect/>
          <a:stretch>
            <a:fillRect/>
          </a:stretch>
        </p:blipFill>
        <p:spPr bwMode="auto">
          <a:xfrm>
            <a:off x="429791" y="1587500"/>
            <a:ext cx="7735253" cy="5270500"/>
          </a:xfrm>
          <a:prstGeom prst="rect">
            <a:avLst/>
          </a:prstGeom>
          <a:noFill/>
          <a:ln>
            <a:noFill/>
          </a:ln>
        </p:spPr>
      </p:pic>
      <p:cxnSp>
        <p:nvCxnSpPr>
          <p:cNvPr id="8" name="Straight Arrow Connector 7"/>
          <p:cNvCxnSpPr/>
          <p:nvPr/>
        </p:nvCxnSpPr>
        <p:spPr>
          <a:xfrm flipH="1" flipV="1">
            <a:off x="7744889" y="4287598"/>
            <a:ext cx="1691211" cy="48315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7147990" y="4893470"/>
            <a:ext cx="2440510" cy="394925"/>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7650696" y="4546396"/>
            <a:ext cx="1785404" cy="48320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8590494" y="2303879"/>
            <a:ext cx="2186512" cy="523220"/>
          </a:xfrm>
          <a:prstGeom prst="rect">
            <a:avLst/>
          </a:prstGeom>
          <a:noFill/>
        </p:spPr>
        <p:txBody>
          <a:bodyPr wrap="square" rtlCol="0">
            <a:spAutoFit/>
          </a:bodyPr>
          <a:lstStyle/>
          <a:p>
            <a:r>
              <a:rPr lang="en-US" sz="2800" b="1" u="sng" dirty="0" smtClean="0">
                <a:solidFill>
                  <a:srgbClr val="FF0000"/>
                </a:solidFill>
              </a:rPr>
              <a:t>WATERSHEDS</a:t>
            </a:r>
            <a:endParaRPr lang="en-US" sz="2800" dirty="0">
              <a:solidFill>
                <a:srgbClr val="FF0000"/>
              </a:solidFill>
            </a:endParaRPr>
          </a:p>
        </p:txBody>
      </p:sp>
      <p:cxnSp>
        <p:nvCxnSpPr>
          <p:cNvPr id="9" name="Straight Arrow Connector 8"/>
          <p:cNvCxnSpPr/>
          <p:nvPr/>
        </p:nvCxnSpPr>
        <p:spPr>
          <a:xfrm flipH="1">
            <a:off x="6865060" y="2586349"/>
            <a:ext cx="1675343" cy="964650"/>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3" name="Straight Arrow Connector 12"/>
          <p:cNvCxnSpPr/>
          <p:nvPr/>
        </p:nvCxnSpPr>
        <p:spPr>
          <a:xfrm flipH="1">
            <a:off x="7533577" y="2827099"/>
            <a:ext cx="1398052" cy="1262621"/>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6" name="TextBox 5"/>
          <p:cNvSpPr txBox="1"/>
          <p:nvPr/>
        </p:nvSpPr>
        <p:spPr>
          <a:xfrm>
            <a:off x="3614793" y="3825636"/>
            <a:ext cx="1365247" cy="707886"/>
          </a:xfrm>
          <a:prstGeom prst="rect">
            <a:avLst/>
          </a:prstGeom>
          <a:noFill/>
        </p:spPr>
        <p:txBody>
          <a:bodyPr wrap="square" rtlCol="0">
            <a:spAutoFit/>
          </a:bodyPr>
          <a:lstStyle/>
          <a:p>
            <a:r>
              <a:rPr lang="en-US" sz="4000" b="1" dirty="0" smtClean="0">
                <a:solidFill>
                  <a:srgbClr val="7030A0"/>
                </a:solidFill>
              </a:rPr>
              <a:t>River</a:t>
            </a:r>
            <a:r>
              <a:rPr lang="en-US" sz="2400" dirty="0" smtClean="0"/>
              <a:t> </a:t>
            </a:r>
            <a:endParaRPr lang="en-US" sz="2400" dirty="0"/>
          </a:p>
        </p:txBody>
      </p:sp>
      <p:sp>
        <p:nvSpPr>
          <p:cNvPr id="10" name="Rectangle 9"/>
          <p:cNvSpPr/>
          <p:nvPr/>
        </p:nvSpPr>
        <p:spPr>
          <a:xfrm>
            <a:off x="-21787" y="2586349"/>
            <a:ext cx="716753" cy="4247317"/>
          </a:xfrm>
          <a:prstGeom prst="rect">
            <a:avLst/>
          </a:prstGeom>
          <a:solidFill>
            <a:schemeClr val="accent4">
              <a:lumMod val="20000"/>
              <a:lumOff val="80000"/>
            </a:schemeClr>
          </a:solidFill>
        </p:spPr>
        <p:txBody>
          <a:bodyPr wrap="square" lIns="91440" tIns="45720" rIns="91440" bIns="45720">
            <a:spAutoFit/>
          </a:bodyPr>
          <a:lstStyle/>
          <a:p>
            <a:pPr algn="ctr"/>
            <a:r>
              <a:rPr lang="en-US" sz="5400" b="1" dirty="0" smtClean="0">
                <a:ln w="9525">
                  <a:solidFill>
                    <a:sysClr val="windowText" lastClr="000000"/>
                  </a:solidFill>
                  <a:prstDash val="solid"/>
                </a:ln>
                <a:solidFill>
                  <a:schemeClr val="accent6">
                    <a:lumMod val="75000"/>
                  </a:schemeClr>
                </a:solidFill>
                <a:effectLst>
                  <a:outerShdw blurRad="12700" dist="38100" dir="2700000" algn="tl" rotWithShape="0">
                    <a:schemeClr val="bg1">
                      <a:lumMod val="50000"/>
                    </a:schemeClr>
                  </a:outerShdw>
                </a:effectLst>
              </a:rPr>
              <a:t>OCEAN</a:t>
            </a:r>
            <a:endParaRPr lang="en-US" sz="5400" b="1" dirty="0">
              <a:ln w="9525">
                <a:solidFill>
                  <a:sysClr val="windowText" lastClr="000000"/>
                </a:solidFill>
                <a:prstDash val="solid"/>
              </a:ln>
              <a:solidFill>
                <a:schemeClr val="accent6">
                  <a:lumMod val="75000"/>
                </a:schemeClr>
              </a:solidFill>
              <a:effectLst>
                <a:outerShdw blurRad="12700" dist="38100" dir="2700000" algn="tl" rotWithShape="0">
                  <a:schemeClr val="bg1">
                    <a:lumMod val="50000"/>
                  </a:schemeClr>
                </a:outerShdw>
              </a:effectLst>
            </a:endParaRPr>
          </a:p>
        </p:txBody>
      </p:sp>
      <p:sp>
        <p:nvSpPr>
          <p:cNvPr id="15" name="TextBox 14"/>
          <p:cNvSpPr txBox="1"/>
          <p:nvPr/>
        </p:nvSpPr>
        <p:spPr>
          <a:xfrm>
            <a:off x="1905580" y="5090932"/>
            <a:ext cx="5040078" cy="830997"/>
          </a:xfrm>
          <a:prstGeom prst="rect">
            <a:avLst/>
          </a:prstGeom>
          <a:noFill/>
        </p:spPr>
        <p:txBody>
          <a:bodyPr wrap="square" rtlCol="0">
            <a:spAutoFit/>
          </a:bodyPr>
          <a:lstStyle/>
          <a:p>
            <a:r>
              <a:rPr lang="en-US" sz="2800" dirty="0" smtClean="0">
                <a:solidFill>
                  <a:srgbClr val="0F6CC1"/>
                </a:solidFill>
              </a:rPr>
              <a:t>ESTUARY</a:t>
            </a:r>
          </a:p>
          <a:p>
            <a:r>
              <a:rPr lang="en-US" sz="2000" dirty="0" smtClean="0">
                <a:solidFill>
                  <a:srgbClr val="0F6CC1"/>
                </a:solidFill>
              </a:rPr>
              <a:t>(MIX OF FRESH AND SALT WATER)</a:t>
            </a:r>
            <a:endParaRPr lang="en-US" sz="1600" dirty="0">
              <a:solidFill>
                <a:srgbClr val="0F6CC1"/>
              </a:solidFill>
            </a:endParaRPr>
          </a:p>
        </p:txBody>
      </p:sp>
      <p:cxnSp>
        <p:nvCxnSpPr>
          <p:cNvPr id="16" name="Straight Arrow Connector 15"/>
          <p:cNvCxnSpPr/>
          <p:nvPr/>
        </p:nvCxnSpPr>
        <p:spPr>
          <a:xfrm flipH="1" flipV="1">
            <a:off x="1197672" y="4611231"/>
            <a:ext cx="681059" cy="640858"/>
          </a:xfrm>
          <a:prstGeom prst="straightConnector1">
            <a:avLst/>
          </a:prstGeom>
          <a:ln w="57150">
            <a:solidFill>
              <a:srgbClr val="0F6CC1"/>
            </a:solidFill>
            <a:tailEnd type="triangle"/>
          </a:ln>
        </p:spPr>
        <p:style>
          <a:lnRef idx="1">
            <a:schemeClr val="accent2"/>
          </a:lnRef>
          <a:fillRef idx="0">
            <a:schemeClr val="accent2"/>
          </a:fillRef>
          <a:effectRef idx="0">
            <a:schemeClr val="accent2"/>
          </a:effectRef>
          <a:fontRef idx="minor">
            <a:schemeClr val="tx1"/>
          </a:fontRef>
        </p:style>
      </p:cxnSp>
      <p:sp>
        <p:nvSpPr>
          <p:cNvPr id="21" name="Right Bracket 20"/>
          <p:cNvSpPr/>
          <p:nvPr/>
        </p:nvSpPr>
        <p:spPr>
          <a:xfrm rot="16200000">
            <a:off x="4391615" y="-824493"/>
            <a:ext cx="429901" cy="6539446"/>
          </a:xfrm>
          <a:prstGeom prst="rightBracket">
            <a:avLst/>
          </a:prstGeom>
          <a:ln w="762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2" name="Rectangle 21"/>
          <p:cNvSpPr/>
          <p:nvPr/>
        </p:nvSpPr>
        <p:spPr>
          <a:xfrm>
            <a:off x="2596399" y="1380549"/>
            <a:ext cx="4020331" cy="923330"/>
          </a:xfrm>
          <a:prstGeom prst="rect">
            <a:avLst/>
          </a:prstGeom>
          <a:noFill/>
        </p:spPr>
        <p:txBody>
          <a:bodyPr wrap="none" lIns="91440" tIns="45720" rIns="91440" bIns="45720">
            <a:spAutoFit/>
          </a:bodyPr>
          <a:lstStyle/>
          <a:p>
            <a:pPr algn="ctr"/>
            <a:r>
              <a:rPr lang="en-US" sz="5400" b="1" dirty="0" smtClean="0">
                <a:ln w="22225">
                  <a:solidFill>
                    <a:schemeClr val="accent2"/>
                  </a:solidFill>
                  <a:prstDash val="solid"/>
                </a:ln>
                <a:solidFill>
                  <a:schemeClr val="accent2">
                    <a:lumMod val="40000"/>
                    <a:lumOff val="60000"/>
                  </a:schemeClr>
                </a:solidFill>
              </a:rPr>
              <a:t>FRESHWATER</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23" name="Left Arrow 22"/>
          <p:cNvSpPr/>
          <p:nvPr/>
        </p:nvSpPr>
        <p:spPr>
          <a:xfrm>
            <a:off x="736500" y="6251508"/>
            <a:ext cx="939899" cy="431800"/>
          </a:xfrm>
          <a:prstGeom prst="leftArrow">
            <a:avLst/>
          </a:prstGeom>
          <a:solidFill>
            <a:schemeClr val="accent6">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a:ln w="22225">
                <a:solidFill>
                  <a:schemeClr val="accent2"/>
                </a:solidFill>
                <a:prstDash val="solid"/>
              </a:ln>
              <a:solidFill>
                <a:schemeClr val="accent2">
                  <a:lumMod val="40000"/>
                  <a:lumOff val="60000"/>
                </a:schemeClr>
              </a:solidFill>
            </a:endParaRPr>
          </a:p>
        </p:txBody>
      </p:sp>
      <p:sp>
        <p:nvSpPr>
          <p:cNvPr id="24" name="Rectangle 23"/>
          <p:cNvSpPr/>
          <p:nvPr/>
        </p:nvSpPr>
        <p:spPr>
          <a:xfrm>
            <a:off x="1656598" y="6005743"/>
            <a:ext cx="3541483"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SALTWATER</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737456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687CE-D19B-493B-8681-D78FD17D58AB}"/>
              </a:ext>
            </a:extLst>
          </p:cNvPr>
          <p:cNvSpPr>
            <a:spLocks noGrp="1"/>
          </p:cNvSpPr>
          <p:nvPr>
            <p:ph type="title"/>
          </p:nvPr>
        </p:nvSpPr>
        <p:spPr/>
        <p:txBody>
          <a:bodyPr/>
          <a:lstStyle/>
          <a:p>
            <a:r>
              <a:rPr lang="en-US" dirty="0"/>
              <a:t>Two types of estuaries you must be familiar with: Salt marshes and mangrove forests</a:t>
            </a:r>
          </a:p>
        </p:txBody>
      </p:sp>
      <p:sp>
        <p:nvSpPr>
          <p:cNvPr id="3" name="Content Placeholder 2">
            <a:extLst>
              <a:ext uri="{FF2B5EF4-FFF2-40B4-BE49-F238E27FC236}">
                <a16:creationId xmlns:a16="http://schemas.microsoft.com/office/drawing/2014/main" id="{ADBBB509-ACBB-4D89-8045-8F56F37AB770}"/>
              </a:ext>
            </a:extLst>
          </p:cNvPr>
          <p:cNvSpPr>
            <a:spLocks noGrp="1"/>
          </p:cNvSpPr>
          <p:nvPr>
            <p:ph idx="1"/>
          </p:nvPr>
        </p:nvSpPr>
        <p:spPr>
          <a:xfrm>
            <a:off x="203200" y="1825624"/>
            <a:ext cx="11747500" cy="4664075"/>
          </a:xfrm>
        </p:spPr>
        <p:txBody>
          <a:bodyPr>
            <a:normAutofit fontScale="92500"/>
          </a:bodyPr>
          <a:lstStyle/>
          <a:p>
            <a:endParaRPr lang="en-US" dirty="0"/>
          </a:p>
          <a:p>
            <a:pPr algn="ctr"/>
            <a:r>
              <a:rPr lang="en-US" sz="3600" dirty="0"/>
              <a:t>Create a Venn diagram or a double T chart comparing and contrasting them in your notes. </a:t>
            </a:r>
            <a:endParaRPr lang="en-US" sz="3600" dirty="0" smtClean="0"/>
          </a:p>
          <a:p>
            <a:pPr algn="ctr"/>
            <a:r>
              <a:rPr lang="en-US" sz="3600" dirty="0" smtClean="0"/>
              <a:t>You </a:t>
            </a:r>
            <a:r>
              <a:rPr lang="en-US" sz="3600" dirty="0"/>
              <a:t>must find a minimum of 3 differences and 3 </a:t>
            </a:r>
            <a:r>
              <a:rPr lang="en-US" sz="3600" dirty="0" smtClean="0"/>
              <a:t>similarities, and draw a picture of both   </a:t>
            </a:r>
            <a:endParaRPr lang="en-US" sz="3600" dirty="0"/>
          </a:p>
          <a:p>
            <a:endParaRPr lang="en-US" dirty="0"/>
          </a:p>
          <a:p>
            <a:pPr marL="0" indent="0">
              <a:buNone/>
            </a:pPr>
            <a:r>
              <a:rPr lang="en-US" b="1" u="sng" dirty="0"/>
              <a:t>Where to start:</a:t>
            </a:r>
          </a:p>
          <a:p>
            <a:r>
              <a:rPr lang="en-US" sz="3600" dirty="0"/>
              <a:t>Textbook page C117</a:t>
            </a:r>
          </a:p>
          <a:p>
            <a:r>
              <a:rPr lang="en-US" sz="3600" dirty="0">
                <a:hlinkClick r:id="rId2"/>
              </a:rPr>
              <a:t>http://marinebio.org/oceans/estuaries-salt-marshes-mangroves/</a:t>
            </a:r>
            <a:endParaRPr lang="en-US" sz="3600" dirty="0"/>
          </a:p>
          <a:p>
            <a:endParaRPr lang="en-US" dirty="0"/>
          </a:p>
        </p:txBody>
      </p:sp>
    </p:spTree>
    <p:extLst>
      <p:ext uri="{BB962C8B-B14F-4D97-AF65-F5344CB8AC3E}">
        <p14:creationId xmlns:p14="http://schemas.microsoft.com/office/powerpoint/2010/main" val="967827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9451" y="4686300"/>
            <a:ext cx="2895600" cy="21717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895601" y="228600"/>
            <a:ext cx="6859587" cy="762000"/>
          </a:xfrm>
        </p:spPr>
        <p:txBody>
          <a:bodyPr>
            <a:normAutofit/>
          </a:bodyPr>
          <a:lstStyle/>
          <a:p>
            <a:pPr algn="ctr"/>
            <a:r>
              <a:rPr lang="en-US" dirty="0"/>
              <a:t>2 types of estuaries</a:t>
            </a:r>
          </a:p>
        </p:txBody>
      </p:sp>
      <p:sp>
        <p:nvSpPr>
          <p:cNvPr id="4" name="Content Placeholder 3"/>
          <p:cNvSpPr>
            <a:spLocks noGrp="1"/>
          </p:cNvSpPr>
          <p:nvPr>
            <p:ph sz="half" idx="1"/>
          </p:nvPr>
        </p:nvSpPr>
        <p:spPr>
          <a:xfrm>
            <a:off x="482600" y="1231900"/>
            <a:ext cx="3632200" cy="4724400"/>
          </a:xfrm>
        </p:spPr>
        <p:txBody>
          <a:bodyPr/>
          <a:lstStyle/>
          <a:p>
            <a:pPr>
              <a:buNone/>
            </a:pPr>
            <a:r>
              <a:rPr lang="en-US" b="1" u="sng" dirty="0">
                <a:solidFill>
                  <a:srgbClr val="FF0000"/>
                </a:solidFill>
              </a:rPr>
              <a:t>SALT MARSHES</a:t>
            </a:r>
          </a:p>
          <a:p>
            <a:r>
              <a:rPr lang="en-US" dirty="0"/>
              <a:t>Atlantic Carolina coasts and cooler regions </a:t>
            </a:r>
          </a:p>
          <a:p>
            <a:r>
              <a:rPr lang="en-US" dirty="0"/>
              <a:t>Nutrient rich soil promotes growth of grasses</a:t>
            </a:r>
          </a:p>
          <a:p>
            <a:r>
              <a:rPr lang="en-US" dirty="0"/>
              <a:t>Protects shoreline from washing away</a:t>
            </a:r>
          </a:p>
        </p:txBody>
      </p:sp>
      <p:sp>
        <p:nvSpPr>
          <p:cNvPr id="5" name="Content Placeholder 4"/>
          <p:cNvSpPr>
            <a:spLocks noGrp="1"/>
          </p:cNvSpPr>
          <p:nvPr>
            <p:ph sz="half" idx="2"/>
          </p:nvPr>
        </p:nvSpPr>
        <p:spPr>
          <a:xfrm>
            <a:off x="7747000" y="1418431"/>
            <a:ext cx="4445000" cy="4351338"/>
          </a:xfrm>
        </p:spPr>
        <p:txBody>
          <a:bodyPr/>
          <a:lstStyle/>
          <a:p>
            <a:pPr>
              <a:buNone/>
            </a:pPr>
            <a:r>
              <a:rPr lang="en-US" b="1" u="sng" dirty="0">
                <a:solidFill>
                  <a:srgbClr val="0070C0"/>
                </a:solidFill>
              </a:rPr>
              <a:t>MANGROVES</a:t>
            </a:r>
          </a:p>
          <a:p>
            <a:r>
              <a:rPr lang="en-US" dirty="0"/>
              <a:t>Louisiana &amp; gulf and warmer regions </a:t>
            </a:r>
          </a:p>
          <a:p>
            <a:r>
              <a:rPr lang="en-US" dirty="0"/>
              <a:t>Hurricane proof trees due to thick tree roots</a:t>
            </a:r>
          </a:p>
          <a:p>
            <a:r>
              <a:rPr lang="en-US" dirty="0"/>
              <a:t>Reduces erosion </a:t>
            </a:r>
          </a:p>
        </p:txBody>
      </p:sp>
      <p:sp>
        <p:nvSpPr>
          <p:cNvPr id="3" name="TextBox 2"/>
          <p:cNvSpPr txBox="1"/>
          <p:nvPr/>
        </p:nvSpPr>
        <p:spPr>
          <a:xfrm>
            <a:off x="4448175" y="1231900"/>
            <a:ext cx="2965450" cy="3108543"/>
          </a:xfrm>
          <a:prstGeom prst="rect">
            <a:avLst/>
          </a:prstGeom>
          <a:noFill/>
        </p:spPr>
        <p:txBody>
          <a:bodyPr wrap="square" rtlCol="0">
            <a:spAutoFit/>
          </a:bodyPr>
          <a:lstStyle/>
          <a:p>
            <a:r>
              <a:rPr lang="en-US" sz="2800" b="1" u="sng" dirty="0">
                <a:solidFill>
                  <a:srgbClr val="7030A0"/>
                </a:solidFill>
              </a:rPr>
              <a:t>BOTH:</a:t>
            </a:r>
          </a:p>
          <a:p>
            <a:pPr marL="457200" indent="-457200">
              <a:buFont typeface="Arial" panose="020B0604020202020204" pitchFamily="34" charset="0"/>
              <a:buChar char="•"/>
            </a:pPr>
            <a:r>
              <a:rPr lang="en-US" sz="2800" dirty="0"/>
              <a:t>Great breeding area</a:t>
            </a:r>
          </a:p>
          <a:p>
            <a:pPr marL="457200" indent="-457200">
              <a:buFont typeface="Arial" panose="020B0604020202020204" pitchFamily="34" charset="0"/>
              <a:buChar char="•"/>
            </a:pPr>
            <a:r>
              <a:rPr lang="en-US" sz="2800" dirty="0"/>
              <a:t>Protects coastline</a:t>
            </a:r>
          </a:p>
          <a:p>
            <a:pPr marL="457200" indent="-457200">
              <a:buFont typeface="Arial" panose="020B0604020202020204" pitchFamily="34" charset="0"/>
              <a:buChar char="•"/>
            </a:pPr>
            <a:r>
              <a:rPr lang="en-US" sz="2800" dirty="0"/>
              <a:t>Great nurseries to plants</a:t>
            </a:r>
          </a:p>
        </p:txBody>
      </p:sp>
      <p:cxnSp>
        <p:nvCxnSpPr>
          <p:cNvPr id="7" name="Straight Connector 6"/>
          <p:cNvCxnSpPr/>
          <p:nvPr/>
        </p:nvCxnSpPr>
        <p:spPr>
          <a:xfrm flipH="1">
            <a:off x="4254500" y="990600"/>
            <a:ext cx="12700" cy="5473700"/>
          </a:xfrm>
          <a:prstGeom prst="line">
            <a:avLst/>
          </a:prstGeom>
          <a:ln w="28575"/>
        </p:spPr>
        <p:style>
          <a:lnRef idx="1">
            <a:schemeClr val="dk1"/>
          </a:lnRef>
          <a:fillRef idx="0">
            <a:schemeClr val="dk1"/>
          </a:fillRef>
          <a:effectRef idx="0">
            <a:schemeClr val="dk1"/>
          </a:effectRef>
          <a:fontRef idx="minor">
            <a:schemeClr val="tx1"/>
          </a:fontRef>
        </p:style>
      </p:cxnSp>
      <p:cxnSp>
        <p:nvCxnSpPr>
          <p:cNvPr id="8" name="Straight Connector 7"/>
          <p:cNvCxnSpPr/>
          <p:nvPr/>
        </p:nvCxnSpPr>
        <p:spPr>
          <a:xfrm>
            <a:off x="7416800" y="990600"/>
            <a:ext cx="25400" cy="5473700"/>
          </a:xfrm>
          <a:prstGeom prst="line">
            <a:avLst/>
          </a:prstGeom>
          <a:ln w="28575"/>
        </p:spPr>
        <p:style>
          <a:lnRef idx="1">
            <a:schemeClr val="dk1"/>
          </a:lnRef>
          <a:fillRef idx="0">
            <a:schemeClr val="dk1"/>
          </a:fillRef>
          <a:effectRef idx="0">
            <a:schemeClr val="dk1"/>
          </a:effectRef>
          <a:fontRef idx="minor">
            <a:schemeClr val="tx1"/>
          </a:fontRef>
        </p:style>
      </p:cxnSp>
      <p:pic>
        <p:nvPicPr>
          <p:cNvPr id="1028" name="Picture 4" descr="Image result for mangrov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26475" y="4217789"/>
            <a:ext cx="2816225" cy="26402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394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8412" y="-218199"/>
            <a:ext cx="10515600" cy="1325563"/>
          </a:xfrm>
        </p:spPr>
        <p:txBody>
          <a:bodyPr>
            <a:normAutofit/>
          </a:bodyPr>
          <a:lstStyle/>
          <a:p>
            <a:r>
              <a:rPr lang="en-US" dirty="0"/>
              <a:t>*Estuaries have….</a:t>
            </a:r>
          </a:p>
        </p:txBody>
      </p:sp>
      <p:sp>
        <p:nvSpPr>
          <p:cNvPr id="3" name="Content Placeholder 2"/>
          <p:cNvSpPr>
            <a:spLocks noGrp="1"/>
          </p:cNvSpPr>
          <p:nvPr>
            <p:ph idx="1"/>
          </p:nvPr>
        </p:nvSpPr>
        <p:spPr>
          <a:xfrm>
            <a:off x="265088" y="1107365"/>
            <a:ext cx="6813629" cy="5132834"/>
          </a:xfrm>
        </p:spPr>
        <p:txBody>
          <a:bodyPr>
            <a:normAutofit fontScale="77500" lnSpcReduction="20000"/>
          </a:bodyPr>
          <a:lstStyle/>
          <a:p>
            <a:r>
              <a:rPr lang="en-US" sz="4800" dirty="0"/>
              <a:t>Estuaries have twice the life because 2 ecosystems are colliding</a:t>
            </a:r>
          </a:p>
          <a:p>
            <a:endParaRPr lang="en-US" sz="4800" dirty="0"/>
          </a:p>
          <a:p>
            <a:r>
              <a:rPr lang="en-US" sz="4800" dirty="0"/>
              <a:t>Double the plant life</a:t>
            </a:r>
          </a:p>
          <a:p>
            <a:r>
              <a:rPr lang="en-US" sz="4800" dirty="0"/>
              <a:t>Double the nutrients </a:t>
            </a:r>
          </a:p>
          <a:p>
            <a:r>
              <a:rPr lang="en-US" sz="4800" dirty="0"/>
              <a:t>Double the breeding &amp; feeding possibilities</a:t>
            </a:r>
          </a:p>
          <a:p>
            <a:endParaRPr lang="en-US" sz="4800" dirty="0"/>
          </a:p>
          <a:p>
            <a:r>
              <a:rPr lang="en-US" sz="2400" dirty="0">
                <a:hlinkClick r:id="rId3"/>
              </a:rPr>
              <a:t>https://oceanservice.noaa.gov/facts/estuary.html</a:t>
            </a:r>
            <a:endParaRPr lang="en-US" sz="2400" dirty="0"/>
          </a:p>
          <a:p>
            <a:pPr marL="0" indent="0">
              <a:buNone/>
            </a:pPr>
            <a:r>
              <a:rPr lang="en-US" sz="2400" dirty="0"/>
              <a:t>(2mins)</a:t>
            </a:r>
          </a:p>
          <a:p>
            <a:endParaRPr lang="en-US" sz="4800" dirty="0"/>
          </a:p>
        </p:txBody>
      </p:sp>
      <p:pic>
        <p:nvPicPr>
          <p:cNvPr id="4" name="Picture 2" descr="http://oceanservice.noaa.gov/education/kits/estuaries/media/estuar10g_600.jpg"/>
          <p:cNvPicPr>
            <a:picLocks noChangeAspect="1" noChangeArrowheads="1"/>
          </p:cNvPicPr>
          <p:nvPr/>
        </p:nvPicPr>
        <p:blipFill>
          <a:blip r:embed="rId4" cstate="print"/>
          <a:srcRect/>
          <a:stretch>
            <a:fillRect/>
          </a:stretch>
        </p:blipFill>
        <p:spPr bwMode="auto">
          <a:xfrm>
            <a:off x="6873766" y="835572"/>
            <a:ext cx="5318234" cy="5972411"/>
          </a:xfrm>
          <a:prstGeom prst="rect">
            <a:avLst/>
          </a:prstGeom>
          <a:noFill/>
        </p:spPr>
      </p:pic>
    </p:spTree>
    <p:extLst>
      <p:ext uri="{BB962C8B-B14F-4D97-AF65-F5344CB8AC3E}">
        <p14:creationId xmlns:p14="http://schemas.microsoft.com/office/powerpoint/2010/main" val="4110704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547" y="365125"/>
            <a:ext cx="11037253" cy="1325563"/>
          </a:xfrm>
        </p:spPr>
        <p:txBody>
          <a:bodyPr/>
          <a:lstStyle/>
          <a:p>
            <a:r>
              <a:rPr lang="en-US" dirty="0"/>
              <a:t>So lets draw a </a:t>
            </a:r>
            <a:r>
              <a:rPr lang="en-US" dirty="0" smtClean="0"/>
              <a:t>model representing a River basin </a:t>
            </a:r>
            <a:endParaRPr lang="en-US" dirty="0"/>
          </a:p>
        </p:txBody>
      </p:sp>
      <p:sp>
        <p:nvSpPr>
          <p:cNvPr id="3" name="Content Placeholder 2"/>
          <p:cNvSpPr>
            <a:spLocks noGrp="1"/>
          </p:cNvSpPr>
          <p:nvPr>
            <p:ph idx="1"/>
          </p:nvPr>
        </p:nvSpPr>
        <p:spPr>
          <a:xfrm>
            <a:off x="8191500" y="1825625"/>
            <a:ext cx="3162300" cy="4351338"/>
          </a:xfrm>
        </p:spPr>
        <p:txBody>
          <a:bodyPr/>
          <a:lstStyle/>
          <a:p>
            <a:pPr marL="0" indent="0">
              <a:buNone/>
            </a:pPr>
            <a:r>
              <a:rPr lang="en-US" dirty="0" smtClean="0"/>
              <a:t>Remember that a </a:t>
            </a:r>
            <a:r>
              <a:rPr lang="en-US" dirty="0" err="1" smtClean="0"/>
              <a:t>riverbasin</a:t>
            </a:r>
            <a:r>
              <a:rPr lang="en-US" dirty="0" smtClean="0"/>
              <a:t> is all the land in which the tributaries and river flows on.</a:t>
            </a:r>
          </a:p>
          <a:p>
            <a:pPr marL="0" indent="0">
              <a:buNone/>
            </a:pPr>
            <a:endParaRPr lang="en-US" dirty="0"/>
          </a:p>
          <a:p>
            <a:pPr marL="0" indent="0">
              <a:buNone/>
            </a:pPr>
            <a:r>
              <a:rPr lang="en-US" dirty="0" smtClean="0"/>
              <a:t>An extended arm is going represent the entire basin </a:t>
            </a:r>
            <a:endParaRPr lang="en-US" dirty="0"/>
          </a:p>
        </p:txBody>
      </p:sp>
      <p:pic>
        <p:nvPicPr>
          <p:cNvPr id="4" name="Picture 3" descr="File:Extended arm.jpg"/>
          <p:cNvPicPr/>
          <p:nvPr/>
        </p:nvPicPr>
        <p:blipFill>
          <a:blip r:embed="rId2">
            <a:extLst>
              <a:ext uri="{28A0092B-C50C-407E-A947-70E740481C1C}">
                <a14:useLocalDpi xmlns:a14="http://schemas.microsoft.com/office/drawing/2010/main" val="0"/>
              </a:ext>
            </a:extLst>
          </a:blip>
          <a:srcRect/>
          <a:stretch>
            <a:fillRect/>
          </a:stretch>
        </p:blipFill>
        <p:spPr bwMode="auto">
          <a:xfrm>
            <a:off x="316547" y="1587500"/>
            <a:ext cx="7735253" cy="5270500"/>
          </a:xfrm>
          <a:prstGeom prst="rect">
            <a:avLst/>
          </a:prstGeom>
          <a:noFill/>
          <a:ln>
            <a:noFill/>
          </a:ln>
        </p:spPr>
      </p:pic>
    </p:spTree>
    <p:extLst>
      <p:ext uri="{BB962C8B-B14F-4D97-AF65-F5344CB8AC3E}">
        <p14:creationId xmlns:p14="http://schemas.microsoft.com/office/powerpoint/2010/main" val="8493938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547" y="365125"/>
            <a:ext cx="11037253" cy="1325563"/>
          </a:xfrm>
        </p:spPr>
        <p:txBody>
          <a:bodyPr/>
          <a:lstStyle/>
          <a:p>
            <a:r>
              <a:rPr lang="en-US" dirty="0"/>
              <a:t>So lets draw a </a:t>
            </a:r>
            <a:r>
              <a:rPr lang="en-US" dirty="0" smtClean="0"/>
              <a:t>model representing a River basin </a:t>
            </a:r>
            <a:endParaRPr lang="en-US" dirty="0"/>
          </a:p>
        </p:txBody>
      </p:sp>
      <p:sp>
        <p:nvSpPr>
          <p:cNvPr id="3" name="Content Placeholder 2"/>
          <p:cNvSpPr>
            <a:spLocks noGrp="1"/>
          </p:cNvSpPr>
          <p:nvPr>
            <p:ph idx="1"/>
          </p:nvPr>
        </p:nvSpPr>
        <p:spPr>
          <a:xfrm>
            <a:off x="8820859" y="1702834"/>
            <a:ext cx="3162300" cy="4351338"/>
          </a:xfrm>
        </p:spPr>
        <p:txBody>
          <a:bodyPr>
            <a:normAutofit fontScale="92500" lnSpcReduction="10000"/>
          </a:bodyPr>
          <a:lstStyle/>
          <a:p>
            <a:pPr marL="0" indent="0" algn="ctr">
              <a:buNone/>
            </a:pPr>
            <a:r>
              <a:rPr lang="en-US" b="1" u="sng" dirty="0" smtClean="0"/>
              <a:t>The fingers:  </a:t>
            </a:r>
          </a:p>
          <a:p>
            <a:pPr marL="0" indent="0" algn="ctr">
              <a:buNone/>
            </a:pPr>
            <a:r>
              <a:rPr lang="en-US" dirty="0" smtClean="0"/>
              <a:t>They </a:t>
            </a:r>
            <a:r>
              <a:rPr lang="en-US" dirty="0" smtClean="0"/>
              <a:t>represent the tributaries. They are small bodies of moving water flowing off the mountain. You will find numerous tributaries within river basins. This is true because there are multiple ways water flows off mountains </a:t>
            </a:r>
            <a:endParaRPr lang="en-US" dirty="0"/>
          </a:p>
        </p:txBody>
      </p:sp>
      <p:pic>
        <p:nvPicPr>
          <p:cNvPr id="4" name="Picture 3" descr="File:Extended arm.jpg"/>
          <p:cNvPicPr/>
          <p:nvPr/>
        </p:nvPicPr>
        <p:blipFill>
          <a:blip r:embed="rId2">
            <a:extLst>
              <a:ext uri="{28A0092B-C50C-407E-A947-70E740481C1C}">
                <a14:useLocalDpi xmlns:a14="http://schemas.microsoft.com/office/drawing/2010/main" val="0"/>
              </a:ext>
            </a:extLst>
          </a:blip>
          <a:srcRect/>
          <a:stretch>
            <a:fillRect/>
          </a:stretch>
        </p:blipFill>
        <p:spPr bwMode="auto">
          <a:xfrm>
            <a:off x="316547" y="1587500"/>
            <a:ext cx="7735253" cy="5270500"/>
          </a:xfrm>
          <a:prstGeom prst="rect">
            <a:avLst/>
          </a:prstGeom>
          <a:noFill/>
          <a:ln>
            <a:noFill/>
          </a:ln>
        </p:spPr>
      </p:pic>
      <p:cxnSp>
        <p:nvCxnSpPr>
          <p:cNvPr id="8" name="Straight Arrow Connector 7"/>
          <p:cNvCxnSpPr/>
          <p:nvPr/>
        </p:nvCxnSpPr>
        <p:spPr>
          <a:xfrm flipH="1" flipV="1">
            <a:off x="7744889" y="4287597"/>
            <a:ext cx="1186740" cy="18280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7147989" y="4893469"/>
            <a:ext cx="2034111" cy="55483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7561795" y="4531519"/>
            <a:ext cx="1531405" cy="34980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7837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547" y="365125"/>
            <a:ext cx="11037253" cy="1325563"/>
          </a:xfrm>
        </p:spPr>
        <p:txBody>
          <a:bodyPr/>
          <a:lstStyle/>
          <a:p>
            <a:r>
              <a:rPr lang="en-US" dirty="0"/>
              <a:t>So lets draw a </a:t>
            </a:r>
            <a:r>
              <a:rPr lang="en-US" dirty="0" smtClean="0"/>
              <a:t>model representing a River basin </a:t>
            </a:r>
            <a:endParaRPr lang="en-US" dirty="0"/>
          </a:p>
        </p:txBody>
      </p:sp>
      <p:sp>
        <p:nvSpPr>
          <p:cNvPr id="3" name="Content Placeholder 2"/>
          <p:cNvSpPr>
            <a:spLocks noGrp="1"/>
          </p:cNvSpPr>
          <p:nvPr>
            <p:ph idx="1"/>
          </p:nvPr>
        </p:nvSpPr>
        <p:spPr>
          <a:xfrm>
            <a:off x="8931629" y="3997808"/>
            <a:ext cx="3162300" cy="2508561"/>
          </a:xfrm>
        </p:spPr>
        <p:txBody>
          <a:bodyPr>
            <a:normAutofit fontScale="70000" lnSpcReduction="20000"/>
          </a:bodyPr>
          <a:lstStyle/>
          <a:p>
            <a:pPr marL="0" indent="0" algn="ctr">
              <a:buNone/>
            </a:pPr>
            <a:r>
              <a:rPr lang="en-US" b="1" u="sng" dirty="0" smtClean="0"/>
              <a:t>The fingers:  </a:t>
            </a:r>
          </a:p>
          <a:p>
            <a:pPr marL="0" indent="0" algn="ctr">
              <a:buNone/>
            </a:pPr>
            <a:r>
              <a:rPr lang="en-US" dirty="0" smtClean="0"/>
              <a:t>They </a:t>
            </a:r>
            <a:r>
              <a:rPr lang="en-US" dirty="0" smtClean="0"/>
              <a:t>represent the tributaries. They are small bodies of moving water flowing off the mountain. You will find numerous tributaries within river basins. This is true because there are multiple ways water flows off mountains </a:t>
            </a:r>
            <a:endParaRPr lang="en-US" dirty="0"/>
          </a:p>
        </p:txBody>
      </p:sp>
      <p:pic>
        <p:nvPicPr>
          <p:cNvPr id="4" name="Picture 3" descr="File:Extended arm.jpg"/>
          <p:cNvPicPr/>
          <p:nvPr/>
        </p:nvPicPr>
        <p:blipFill>
          <a:blip r:embed="rId2">
            <a:extLst>
              <a:ext uri="{28A0092B-C50C-407E-A947-70E740481C1C}">
                <a14:useLocalDpi xmlns:a14="http://schemas.microsoft.com/office/drawing/2010/main" val="0"/>
              </a:ext>
            </a:extLst>
          </a:blip>
          <a:srcRect/>
          <a:stretch>
            <a:fillRect/>
          </a:stretch>
        </p:blipFill>
        <p:spPr bwMode="auto">
          <a:xfrm>
            <a:off x="316547" y="1587500"/>
            <a:ext cx="7735253" cy="5270500"/>
          </a:xfrm>
          <a:prstGeom prst="rect">
            <a:avLst/>
          </a:prstGeom>
          <a:noFill/>
          <a:ln>
            <a:noFill/>
          </a:ln>
        </p:spPr>
      </p:pic>
      <p:cxnSp>
        <p:nvCxnSpPr>
          <p:cNvPr id="8" name="Straight Arrow Connector 7"/>
          <p:cNvCxnSpPr/>
          <p:nvPr/>
        </p:nvCxnSpPr>
        <p:spPr>
          <a:xfrm flipH="1" flipV="1">
            <a:off x="7744889" y="4287597"/>
            <a:ext cx="1186740" cy="18280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7147989" y="4893469"/>
            <a:ext cx="2034111" cy="55483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7561795" y="4531519"/>
            <a:ext cx="1531405" cy="34980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8595788" y="1874752"/>
            <a:ext cx="3498141" cy="1938992"/>
          </a:xfrm>
          <a:prstGeom prst="rect">
            <a:avLst/>
          </a:prstGeom>
          <a:noFill/>
        </p:spPr>
        <p:txBody>
          <a:bodyPr wrap="square" rtlCol="0">
            <a:spAutoFit/>
          </a:bodyPr>
          <a:lstStyle/>
          <a:p>
            <a:r>
              <a:rPr lang="en-US" sz="2000" b="1" u="sng" dirty="0" smtClean="0">
                <a:solidFill>
                  <a:srgbClr val="FF0000"/>
                </a:solidFill>
              </a:rPr>
              <a:t>The space in between fingers:</a:t>
            </a:r>
          </a:p>
          <a:p>
            <a:r>
              <a:rPr lang="en-US" sz="2000" dirty="0" smtClean="0">
                <a:solidFill>
                  <a:srgbClr val="FF0000"/>
                </a:solidFill>
              </a:rPr>
              <a:t>The spaces between fingers represent watersheds. Watersheds are the areas of land in which the tributaries flow down. </a:t>
            </a:r>
            <a:endParaRPr lang="en-US" sz="2000" dirty="0">
              <a:solidFill>
                <a:srgbClr val="FF0000"/>
              </a:solidFill>
            </a:endParaRPr>
          </a:p>
        </p:txBody>
      </p:sp>
      <p:cxnSp>
        <p:nvCxnSpPr>
          <p:cNvPr id="9" name="Straight Arrow Connector 8"/>
          <p:cNvCxnSpPr/>
          <p:nvPr/>
        </p:nvCxnSpPr>
        <p:spPr>
          <a:xfrm flipH="1">
            <a:off x="6865060" y="2586349"/>
            <a:ext cx="1675343" cy="964650"/>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3" name="Straight Arrow Connector 12"/>
          <p:cNvCxnSpPr/>
          <p:nvPr/>
        </p:nvCxnSpPr>
        <p:spPr>
          <a:xfrm flipH="1">
            <a:off x="7533576" y="3458086"/>
            <a:ext cx="1006827" cy="631634"/>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2743423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547" y="365125"/>
            <a:ext cx="11037253" cy="1325563"/>
          </a:xfrm>
        </p:spPr>
        <p:txBody>
          <a:bodyPr/>
          <a:lstStyle/>
          <a:p>
            <a:r>
              <a:rPr lang="en-US" dirty="0"/>
              <a:t>So lets draw a </a:t>
            </a:r>
            <a:r>
              <a:rPr lang="en-US" dirty="0" smtClean="0"/>
              <a:t>model representing a River basin </a:t>
            </a:r>
            <a:endParaRPr lang="en-US" dirty="0"/>
          </a:p>
        </p:txBody>
      </p:sp>
      <p:sp>
        <p:nvSpPr>
          <p:cNvPr id="3" name="Content Placeholder 2"/>
          <p:cNvSpPr>
            <a:spLocks noGrp="1"/>
          </p:cNvSpPr>
          <p:nvPr>
            <p:ph idx="1"/>
          </p:nvPr>
        </p:nvSpPr>
        <p:spPr>
          <a:xfrm>
            <a:off x="8931629" y="3997808"/>
            <a:ext cx="3162300" cy="2508561"/>
          </a:xfrm>
        </p:spPr>
        <p:txBody>
          <a:bodyPr>
            <a:normAutofit fontScale="70000" lnSpcReduction="20000"/>
          </a:bodyPr>
          <a:lstStyle/>
          <a:p>
            <a:pPr marL="0" indent="0" algn="ctr">
              <a:buNone/>
            </a:pPr>
            <a:r>
              <a:rPr lang="en-US" b="1" u="sng" dirty="0" smtClean="0"/>
              <a:t>The fingers:  </a:t>
            </a:r>
          </a:p>
          <a:p>
            <a:pPr marL="0" indent="0" algn="ctr">
              <a:buNone/>
            </a:pPr>
            <a:r>
              <a:rPr lang="en-US" dirty="0" smtClean="0"/>
              <a:t>They </a:t>
            </a:r>
            <a:r>
              <a:rPr lang="en-US" dirty="0" smtClean="0"/>
              <a:t>represent the tributaries. They are small bodies of moving water flowing off the mountain. You will find numerous tributaries within river basins. This is true because there are multiple ways water flows off mountains </a:t>
            </a:r>
            <a:endParaRPr lang="en-US" dirty="0"/>
          </a:p>
        </p:txBody>
      </p:sp>
      <p:pic>
        <p:nvPicPr>
          <p:cNvPr id="4" name="Picture 3" descr="File:Extended arm.jpg"/>
          <p:cNvPicPr/>
          <p:nvPr/>
        </p:nvPicPr>
        <p:blipFill>
          <a:blip r:embed="rId2">
            <a:extLst>
              <a:ext uri="{28A0092B-C50C-407E-A947-70E740481C1C}">
                <a14:useLocalDpi xmlns:a14="http://schemas.microsoft.com/office/drawing/2010/main" val="0"/>
              </a:ext>
            </a:extLst>
          </a:blip>
          <a:srcRect/>
          <a:stretch>
            <a:fillRect/>
          </a:stretch>
        </p:blipFill>
        <p:spPr bwMode="auto">
          <a:xfrm>
            <a:off x="318313" y="1587500"/>
            <a:ext cx="7735253" cy="5270500"/>
          </a:xfrm>
          <a:prstGeom prst="rect">
            <a:avLst/>
          </a:prstGeom>
          <a:noFill/>
          <a:ln>
            <a:noFill/>
          </a:ln>
        </p:spPr>
      </p:pic>
      <p:cxnSp>
        <p:nvCxnSpPr>
          <p:cNvPr id="8" name="Straight Arrow Connector 7"/>
          <p:cNvCxnSpPr/>
          <p:nvPr/>
        </p:nvCxnSpPr>
        <p:spPr>
          <a:xfrm flipH="1" flipV="1">
            <a:off x="7744889" y="4287597"/>
            <a:ext cx="1186740" cy="18280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7147989" y="4893469"/>
            <a:ext cx="2034111" cy="55483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7561795" y="4531519"/>
            <a:ext cx="1531405" cy="34980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8595788" y="1874752"/>
            <a:ext cx="3498141" cy="1938992"/>
          </a:xfrm>
          <a:prstGeom prst="rect">
            <a:avLst/>
          </a:prstGeom>
          <a:noFill/>
        </p:spPr>
        <p:txBody>
          <a:bodyPr wrap="square" rtlCol="0">
            <a:spAutoFit/>
          </a:bodyPr>
          <a:lstStyle/>
          <a:p>
            <a:r>
              <a:rPr lang="en-US" sz="2000" b="1" u="sng" dirty="0" smtClean="0">
                <a:solidFill>
                  <a:srgbClr val="FF0000"/>
                </a:solidFill>
              </a:rPr>
              <a:t>The space in between fingers:</a:t>
            </a:r>
          </a:p>
          <a:p>
            <a:r>
              <a:rPr lang="en-US" sz="2000" dirty="0" smtClean="0">
                <a:solidFill>
                  <a:srgbClr val="FF0000"/>
                </a:solidFill>
              </a:rPr>
              <a:t>The spaces between fingers represent watersheds. Watersheds are the areas of land in which the tributaries flow down. </a:t>
            </a:r>
            <a:endParaRPr lang="en-US" sz="2000" dirty="0">
              <a:solidFill>
                <a:srgbClr val="FF0000"/>
              </a:solidFill>
            </a:endParaRPr>
          </a:p>
        </p:txBody>
      </p:sp>
      <p:cxnSp>
        <p:nvCxnSpPr>
          <p:cNvPr id="9" name="Straight Arrow Connector 8"/>
          <p:cNvCxnSpPr/>
          <p:nvPr/>
        </p:nvCxnSpPr>
        <p:spPr>
          <a:xfrm flipH="1">
            <a:off x="6865060" y="2586349"/>
            <a:ext cx="1675343" cy="964650"/>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3" name="Straight Arrow Connector 12"/>
          <p:cNvCxnSpPr/>
          <p:nvPr/>
        </p:nvCxnSpPr>
        <p:spPr>
          <a:xfrm flipH="1">
            <a:off x="7533576" y="3458086"/>
            <a:ext cx="1006827" cy="631634"/>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6" name="TextBox 5"/>
          <p:cNvSpPr txBox="1"/>
          <p:nvPr/>
        </p:nvSpPr>
        <p:spPr>
          <a:xfrm>
            <a:off x="3217342" y="3773903"/>
            <a:ext cx="1365247" cy="707886"/>
          </a:xfrm>
          <a:prstGeom prst="rect">
            <a:avLst/>
          </a:prstGeom>
          <a:noFill/>
        </p:spPr>
        <p:txBody>
          <a:bodyPr wrap="square" rtlCol="0">
            <a:spAutoFit/>
          </a:bodyPr>
          <a:lstStyle/>
          <a:p>
            <a:r>
              <a:rPr lang="en-US" sz="4000" b="1" dirty="0" smtClean="0">
                <a:solidFill>
                  <a:srgbClr val="7030A0"/>
                </a:solidFill>
              </a:rPr>
              <a:t>River</a:t>
            </a:r>
            <a:r>
              <a:rPr lang="en-US" sz="2400" dirty="0" smtClean="0"/>
              <a:t> </a:t>
            </a:r>
            <a:endParaRPr lang="en-US" sz="2400" dirty="0"/>
          </a:p>
        </p:txBody>
      </p:sp>
      <p:sp>
        <p:nvSpPr>
          <p:cNvPr id="7" name="TextBox 6"/>
          <p:cNvSpPr txBox="1"/>
          <p:nvPr/>
        </p:nvSpPr>
        <p:spPr>
          <a:xfrm>
            <a:off x="3847754" y="4688501"/>
            <a:ext cx="2835977" cy="2246769"/>
          </a:xfrm>
          <a:prstGeom prst="rect">
            <a:avLst/>
          </a:prstGeom>
          <a:noFill/>
        </p:spPr>
        <p:txBody>
          <a:bodyPr wrap="square" rtlCol="0">
            <a:spAutoFit/>
          </a:bodyPr>
          <a:lstStyle/>
          <a:p>
            <a:r>
              <a:rPr lang="en-US" sz="2000" dirty="0" smtClean="0">
                <a:solidFill>
                  <a:srgbClr val="7030A0"/>
                </a:solidFill>
              </a:rPr>
              <a:t>The arm:</a:t>
            </a:r>
          </a:p>
          <a:p>
            <a:r>
              <a:rPr lang="en-US" sz="2000" dirty="0" smtClean="0">
                <a:solidFill>
                  <a:srgbClr val="7030A0"/>
                </a:solidFill>
              </a:rPr>
              <a:t>Eventually, tributaries will connect and join each other, turning into a larger body of water. This body of water is called a river.  </a:t>
            </a:r>
            <a:endParaRPr lang="en-US" sz="2000" dirty="0">
              <a:solidFill>
                <a:srgbClr val="7030A0"/>
              </a:solidFill>
            </a:endParaRPr>
          </a:p>
        </p:txBody>
      </p:sp>
    </p:spTree>
    <p:extLst>
      <p:ext uri="{BB962C8B-B14F-4D97-AF65-F5344CB8AC3E}">
        <p14:creationId xmlns:p14="http://schemas.microsoft.com/office/powerpoint/2010/main" val="2797003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589" y="41037"/>
            <a:ext cx="11037253" cy="1325563"/>
          </a:xfrm>
        </p:spPr>
        <p:txBody>
          <a:bodyPr/>
          <a:lstStyle/>
          <a:p>
            <a:r>
              <a:rPr lang="en-US" dirty="0"/>
              <a:t>So lets draw a </a:t>
            </a:r>
            <a:r>
              <a:rPr lang="en-US" dirty="0" smtClean="0"/>
              <a:t>model representing a River basin </a:t>
            </a:r>
            <a:endParaRPr lang="en-US" dirty="0"/>
          </a:p>
        </p:txBody>
      </p:sp>
      <p:sp>
        <p:nvSpPr>
          <p:cNvPr id="3" name="Content Placeholder 2"/>
          <p:cNvSpPr>
            <a:spLocks noGrp="1"/>
          </p:cNvSpPr>
          <p:nvPr>
            <p:ph idx="1"/>
          </p:nvPr>
        </p:nvSpPr>
        <p:spPr>
          <a:xfrm>
            <a:off x="8931629" y="3997808"/>
            <a:ext cx="3162300" cy="2508561"/>
          </a:xfrm>
        </p:spPr>
        <p:txBody>
          <a:bodyPr>
            <a:normAutofit fontScale="70000" lnSpcReduction="20000"/>
          </a:bodyPr>
          <a:lstStyle/>
          <a:p>
            <a:pPr marL="0" indent="0" algn="ctr">
              <a:buNone/>
            </a:pPr>
            <a:r>
              <a:rPr lang="en-US" b="1" u="sng" dirty="0" smtClean="0"/>
              <a:t>The fingers:  </a:t>
            </a:r>
          </a:p>
          <a:p>
            <a:pPr marL="0" indent="0" algn="ctr">
              <a:buNone/>
            </a:pPr>
            <a:r>
              <a:rPr lang="en-US" dirty="0" smtClean="0"/>
              <a:t>They </a:t>
            </a:r>
            <a:r>
              <a:rPr lang="en-US" dirty="0" smtClean="0"/>
              <a:t>represent the tributaries. They are small bodies of moving water flowing off the mountain. You will find numerous tributaries within river basins. This is true because there are multiple ways water flows off mountains </a:t>
            </a:r>
            <a:endParaRPr lang="en-US" dirty="0"/>
          </a:p>
        </p:txBody>
      </p:sp>
      <p:pic>
        <p:nvPicPr>
          <p:cNvPr id="4" name="Picture 3" descr="File:Extended arm.jpg"/>
          <p:cNvPicPr/>
          <p:nvPr/>
        </p:nvPicPr>
        <p:blipFill>
          <a:blip r:embed="rId2">
            <a:extLst>
              <a:ext uri="{28A0092B-C50C-407E-A947-70E740481C1C}">
                <a14:useLocalDpi xmlns:a14="http://schemas.microsoft.com/office/drawing/2010/main" val="0"/>
              </a:ext>
            </a:extLst>
          </a:blip>
          <a:srcRect/>
          <a:stretch>
            <a:fillRect/>
          </a:stretch>
        </p:blipFill>
        <p:spPr bwMode="auto">
          <a:xfrm>
            <a:off x="429791" y="1587500"/>
            <a:ext cx="7735253" cy="5270500"/>
          </a:xfrm>
          <a:prstGeom prst="rect">
            <a:avLst/>
          </a:prstGeom>
          <a:noFill/>
          <a:ln>
            <a:noFill/>
          </a:ln>
        </p:spPr>
      </p:pic>
      <p:cxnSp>
        <p:nvCxnSpPr>
          <p:cNvPr id="8" name="Straight Arrow Connector 7"/>
          <p:cNvCxnSpPr/>
          <p:nvPr/>
        </p:nvCxnSpPr>
        <p:spPr>
          <a:xfrm flipH="1" flipV="1">
            <a:off x="7744889" y="4287597"/>
            <a:ext cx="1186740" cy="182803"/>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7147989" y="4893469"/>
            <a:ext cx="2034111" cy="55483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7561795" y="4531519"/>
            <a:ext cx="1531405" cy="34980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8595788" y="1874752"/>
            <a:ext cx="3498141" cy="1938992"/>
          </a:xfrm>
          <a:prstGeom prst="rect">
            <a:avLst/>
          </a:prstGeom>
          <a:noFill/>
        </p:spPr>
        <p:txBody>
          <a:bodyPr wrap="square" rtlCol="0">
            <a:spAutoFit/>
          </a:bodyPr>
          <a:lstStyle/>
          <a:p>
            <a:r>
              <a:rPr lang="en-US" sz="2000" b="1" u="sng" dirty="0" smtClean="0">
                <a:solidFill>
                  <a:srgbClr val="FF0000"/>
                </a:solidFill>
              </a:rPr>
              <a:t>The space in between fingers:</a:t>
            </a:r>
          </a:p>
          <a:p>
            <a:r>
              <a:rPr lang="en-US" sz="2000" dirty="0" smtClean="0">
                <a:solidFill>
                  <a:srgbClr val="FF0000"/>
                </a:solidFill>
              </a:rPr>
              <a:t>The spaces between fingers represent watersheds. Watersheds are the areas of land in which the tributaries flow down. </a:t>
            </a:r>
            <a:endParaRPr lang="en-US" sz="2000" dirty="0">
              <a:solidFill>
                <a:srgbClr val="FF0000"/>
              </a:solidFill>
            </a:endParaRPr>
          </a:p>
        </p:txBody>
      </p:sp>
      <p:cxnSp>
        <p:nvCxnSpPr>
          <p:cNvPr id="9" name="Straight Arrow Connector 8"/>
          <p:cNvCxnSpPr/>
          <p:nvPr/>
        </p:nvCxnSpPr>
        <p:spPr>
          <a:xfrm flipH="1">
            <a:off x="6865060" y="2586349"/>
            <a:ext cx="1675343" cy="964650"/>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cxnSp>
        <p:nvCxnSpPr>
          <p:cNvPr id="13" name="Straight Arrow Connector 12"/>
          <p:cNvCxnSpPr/>
          <p:nvPr/>
        </p:nvCxnSpPr>
        <p:spPr>
          <a:xfrm flipH="1">
            <a:off x="7533576" y="3458086"/>
            <a:ext cx="1006827" cy="631634"/>
          </a:xfrm>
          <a:prstGeom prst="straightConnector1">
            <a:avLst/>
          </a:prstGeom>
          <a:ln w="57150">
            <a:solidFill>
              <a:srgbClr val="FF0000"/>
            </a:solidFill>
            <a:tailEnd type="triangle"/>
          </a:ln>
        </p:spPr>
        <p:style>
          <a:lnRef idx="1">
            <a:schemeClr val="accent2"/>
          </a:lnRef>
          <a:fillRef idx="0">
            <a:schemeClr val="accent2"/>
          </a:fillRef>
          <a:effectRef idx="0">
            <a:schemeClr val="accent2"/>
          </a:effectRef>
          <a:fontRef idx="minor">
            <a:schemeClr val="tx1"/>
          </a:fontRef>
        </p:style>
      </p:cxnSp>
      <p:sp>
        <p:nvSpPr>
          <p:cNvPr id="6" name="TextBox 5"/>
          <p:cNvSpPr txBox="1"/>
          <p:nvPr/>
        </p:nvSpPr>
        <p:spPr>
          <a:xfrm>
            <a:off x="3217342" y="3773903"/>
            <a:ext cx="1365247" cy="707886"/>
          </a:xfrm>
          <a:prstGeom prst="rect">
            <a:avLst/>
          </a:prstGeom>
          <a:noFill/>
        </p:spPr>
        <p:txBody>
          <a:bodyPr wrap="square" rtlCol="0">
            <a:spAutoFit/>
          </a:bodyPr>
          <a:lstStyle/>
          <a:p>
            <a:r>
              <a:rPr lang="en-US" sz="4000" b="1" dirty="0" smtClean="0">
                <a:solidFill>
                  <a:srgbClr val="7030A0"/>
                </a:solidFill>
              </a:rPr>
              <a:t>River</a:t>
            </a:r>
            <a:r>
              <a:rPr lang="en-US" sz="2400" dirty="0" smtClean="0"/>
              <a:t> </a:t>
            </a:r>
            <a:endParaRPr lang="en-US" sz="2400" dirty="0"/>
          </a:p>
        </p:txBody>
      </p:sp>
      <p:sp>
        <p:nvSpPr>
          <p:cNvPr id="7" name="TextBox 6"/>
          <p:cNvSpPr txBox="1"/>
          <p:nvPr/>
        </p:nvSpPr>
        <p:spPr>
          <a:xfrm>
            <a:off x="3847754" y="4688501"/>
            <a:ext cx="2835977" cy="2246769"/>
          </a:xfrm>
          <a:prstGeom prst="rect">
            <a:avLst/>
          </a:prstGeom>
          <a:noFill/>
        </p:spPr>
        <p:txBody>
          <a:bodyPr wrap="square" rtlCol="0">
            <a:spAutoFit/>
          </a:bodyPr>
          <a:lstStyle/>
          <a:p>
            <a:r>
              <a:rPr lang="en-US" sz="2000" dirty="0" smtClean="0">
                <a:solidFill>
                  <a:srgbClr val="7030A0"/>
                </a:solidFill>
              </a:rPr>
              <a:t>The arm:</a:t>
            </a:r>
          </a:p>
          <a:p>
            <a:r>
              <a:rPr lang="en-US" sz="2000" dirty="0" smtClean="0">
                <a:solidFill>
                  <a:srgbClr val="7030A0"/>
                </a:solidFill>
              </a:rPr>
              <a:t>Eventually, tributaries will connect and join each other, turning into a larger body of water. This body of water is called a river.  </a:t>
            </a:r>
            <a:endParaRPr lang="en-US" sz="2000" dirty="0">
              <a:solidFill>
                <a:srgbClr val="7030A0"/>
              </a:solidFill>
            </a:endParaRPr>
          </a:p>
        </p:txBody>
      </p:sp>
      <p:sp>
        <p:nvSpPr>
          <p:cNvPr id="10" name="Rectangle 9"/>
          <p:cNvSpPr/>
          <p:nvPr/>
        </p:nvSpPr>
        <p:spPr>
          <a:xfrm>
            <a:off x="-21787" y="2586349"/>
            <a:ext cx="716753" cy="4247317"/>
          </a:xfrm>
          <a:prstGeom prst="rect">
            <a:avLst/>
          </a:prstGeom>
          <a:solidFill>
            <a:schemeClr val="accent4">
              <a:lumMod val="20000"/>
              <a:lumOff val="80000"/>
            </a:schemeClr>
          </a:solidFill>
        </p:spPr>
        <p:txBody>
          <a:bodyPr wrap="square" lIns="91440" tIns="45720" rIns="91440" bIns="45720">
            <a:spAutoFit/>
          </a:bodyPr>
          <a:lstStyle/>
          <a:p>
            <a:pPr algn="ctr"/>
            <a:r>
              <a:rPr lang="en-US" sz="5400" b="1" dirty="0" smtClean="0">
                <a:ln w="9525">
                  <a:solidFill>
                    <a:sysClr val="windowText" lastClr="000000"/>
                  </a:solidFill>
                  <a:prstDash val="solid"/>
                </a:ln>
                <a:solidFill>
                  <a:schemeClr val="accent6">
                    <a:lumMod val="75000"/>
                  </a:schemeClr>
                </a:solidFill>
                <a:effectLst>
                  <a:outerShdw blurRad="12700" dist="38100" dir="2700000" algn="tl" rotWithShape="0">
                    <a:schemeClr val="bg1">
                      <a:lumMod val="50000"/>
                    </a:schemeClr>
                  </a:outerShdw>
                </a:effectLst>
              </a:rPr>
              <a:t>OCEAN</a:t>
            </a:r>
            <a:endParaRPr lang="en-US" sz="5400" b="1" dirty="0">
              <a:ln w="9525">
                <a:solidFill>
                  <a:sysClr val="windowText" lastClr="000000"/>
                </a:solidFill>
                <a:prstDash val="solid"/>
              </a:ln>
              <a:solidFill>
                <a:schemeClr val="accent6">
                  <a:lumMod val="75000"/>
                </a:schemeClr>
              </a:solidFill>
              <a:effectLst>
                <a:outerShdw blurRad="12700" dist="38100" dir="2700000" algn="tl" rotWithShape="0">
                  <a:schemeClr val="bg1">
                    <a:lumMod val="50000"/>
                  </a:schemeClr>
                </a:outerShdw>
              </a:effectLst>
            </a:endParaRPr>
          </a:p>
        </p:txBody>
      </p:sp>
      <p:sp>
        <p:nvSpPr>
          <p:cNvPr id="14" name="TextBox 13"/>
          <p:cNvSpPr txBox="1"/>
          <p:nvPr/>
        </p:nvSpPr>
        <p:spPr>
          <a:xfrm>
            <a:off x="1125710" y="1596735"/>
            <a:ext cx="3990604" cy="1631216"/>
          </a:xfrm>
          <a:prstGeom prst="rect">
            <a:avLst/>
          </a:prstGeom>
          <a:noFill/>
        </p:spPr>
        <p:txBody>
          <a:bodyPr wrap="square" rtlCol="0">
            <a:spAutoFit/>
          </a:bodyPr>
          <a:lstStyle/>
          <a:p>
            <a:r>
              <a:rPr lang="en-US" sz="2000" b="1" u="sng" dirty="0" smtClean="0">
                <a:solidFill>
                  <a:schemeClr val="accent6">
                    <a:lumMod val="75000"/>
                  </a:schemeClr>
                </a:solidFill>
              </a:rPr>
              <a:t>The Body </a:t>
            </a:r>
          </a:p>
          <a:p>
            <a:r>
              <a:rPr lang="en-US" sz="2000" dirty="0" smtClean="0">
                <a:solidFill>
                  <a:schemeClr val="accent6">
                    <a:lumMod val="75000"/>
                  </a:schemeClr>
                </a:solidFill>
              </a:rPr>
              <a:t>Since a vast majority of water on our planet is salt water. It only makes since that a vast majority of your body represents the ocean </a:t>
            </a:r>
            <a:endParaRPr lang="en-US" sz="2000" dirty="0">
              <a:solidFill>
                <a:schemeClr val="accent6">
                  <a:lumMod val="75000"/>
                </a:schemeClr>
              </a:solidFill>
            </a:endParaRPr>
          </a:p>
        </p:txBody>
      </p:sp>
    </p:spTree>
    <p:extLst>
      <p:ext uri="{BB962C8B-B14F-4D97-AF65-F5344CB8AC3E}">
        <p14:creationId xmlns:p14="http://schemas.microsoft.com/office/powerpoint/2010/main" val="3538601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744</Words>
  <Application>Microsoft Office PowerPoint</Application>
  <PresentationFormat>Widescreen</PresentationFormat>
  <Paragraphs>86</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#22 Types of estuaries and River basin Arm model</vt:lpstr>
      <vt:lpstr>Two types of estuaries you must be familiar with: Salt marshes and mangrove forests</vt:lpstr>
      <vt:lpstr>2 types of estuaries</vt:lpstr>
      <vt:lpstr>*Estuaries have….</vt:lpstr>
      <vt:lpstr>So lets draw a model representing a River basin </vt:lpstr>
      <vt:lpstr>So lets draw a model representing a River basin </vt:lpstr>
      <vt:lpstr>So lets draw a model representing a River basin </vt:lpstr>
      <vt:lpstr>So lets draw a model representing a River basin </vt:lpstr>
      <vt:lpstr>So lets draw a model representing a River basin </vt:lpstr>
      <vt:lpstr>So lets draw a model representing a River basin </vt:lpstr>
      <vt:lpstr>So lets draw a model representing a River basin </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Smart, Brittany S.</dc:creator>
  <cp:lastModifiedBy>Smart, Brittany S.</cp:lastModifiedBy>
  <cp:revision>4</cp:revision>
  <dcterms:created xsi:type="dcterms:W3CDTF">2019-10-18T20:41:47Z</dcterms:created>
  <dcterms:modified xsi:type="dcterms:W3CDTF">2019-10-18T21:01:37Z</dcterms:modified>
</cp:coreProperties>
</file>