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E080D-72EE-440D-A2A1-B05BDAC13E3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62A19-E608-4F90-9C1F-380477D3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44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98491-2B26-4F90-9554-2B3930405269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56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4E0BDE-C493-456D-9BDD-8D381087D26B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614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9B13BD-9396-4E43-B078-808A89A81419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003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F3C6-029C-4696-AC4B-A9CBFC4EB179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405-B626-47C1-944A-C97B4A6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F3C6-029C-4696-AC4B-A9CBFC4EB179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405-B626-47C1-944A-C97B4A6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F3C6-029C-4696-AC4B-A9CBFC4EB179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405-B626-47C1-944A-C97B4A6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58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4AB6484-317B-4058-B5C1-EB26302212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8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F3C6-029C-4696-AC4B-A9CBFC4EB179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405-B626-47C1-944A-C97B4A6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4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F3C6-029C-4696-AC4B-A9CBFC4EB179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405-B626-47C1-944A-C97B4A6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1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F3C6-029C-4696-AC4B-A9CBFC4EB179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405-B626-47C1-944A-C97B4A6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1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F3C6-029C-4696-AC4B-A9CBFC4EB179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405-B626-47C1-944A-C97B4A6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3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F3C6-029C-4696-AC4B-A9CBFC4EB179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405-B626-47C1-944A-C97B4A6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8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F3C6-029C-4696-AC4B-A9CBFC4EB179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405-B626-47C1-944A-C97B4A6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1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F3C6-029C-4696-AC4B-A9CBFC4EB179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405-B626-47C1-944A-C97B4A6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1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F3C6-029C-4696-AC4B-A9CBFC4EB179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405-B626-47C1-944A-C97B4A6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4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2F3C6-029C-4696-AC4B-A9CBFC4EB179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EF405-B626-47C1-944A-C97B4A69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ReZd9OHEf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5933"/>
            <a:ext cx="9677400" cy="3514951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#25 Energy Pyramids 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9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much energy is at each level?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 r="2979" b="4985"/>
          <a:stretch>
            <a:fillRect/>
          </a:stretch>
        </p:blipFill>
        <p:spPr bwMode="auto">
          <a:xfrm>
            <a:off x="4071741" y="2523936"/>
            <a:ext cx="4287837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2" name="AutoShape 4"/>
          <p:cNvSpPr>
            <a:spLocks noChangeArrowheads="1"/>
          </p:cNvSpPr>
          <p:nvPr/>
        </p:nvSpPr>
        <p:spPr bwMode="auto">
          <a:xfrm rot="-10781316">
            <a:off x="6629400" y="2667000"/>
            <a:ext cx="1720850" cy="3436938"/>
          </a:xfrm>
          <a:prstGeom prst="rtTriangle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22875" y="3335338"/>
            <a:ext cx="2451100" cy="2590800"/>
            <a:chOff x="3688" y="2208"/>
            <a:chExt cx="1544" cy="1632"/>
          </a:xfrm>
        </p:grpSpPr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3688" y="3456"/>
              <a:ext cx="1544" cy="3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en-US" sz="2400">
                  <a:solidFill>
                    <a:schemeClr val="bg1"/>
                  </a:solidFill>
                  <a:latin typeface="Times" charset="0"/>
                </a:rPr>
                <a:t>1000 Cal</a:t>
              </a:r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3936" y="2976"/>
              <a:ext cx="1104" cy="3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en-US" sz="2400">
                  <a:solidFill>
                    <a:schemeClr val="bg1"/>
                  </a:solidFill>
                  <a:latin typeface="Times" charset="0"/>
                </a:rPr>
                <a:t>100 Cal</a:t>
              </a: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4128" y="2544"/>
              <a:ext cx="720" cy="33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en-US" sz="2400" dirty="0">
                  <a:solidFill>
                    <a:schemeClr val="bg1"/>
                  </a:solidFill>
                  <a:latin typeface="Times" charset="0"/>
                </a:rPr>
                <a:t>10 Cal</a:t>
              </a: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4269" y="2208"/>
              <a:ext cx="387" cy="27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en-US" sz="2400">
                  <a:solidFill>
                    <a:schemeClr val="bg1"/>
                  </a:solidFill>
                  <a:latin typeface="Times" charset="0"/>
                </a:rPr>
                <a:t>1 Cal</a:t>
              </a:r>
            </a:p>
          </p:txBody>
        </p:sp>
      </p:grpSp>
      <p:sp>
        <p:nvSpPr>
          <p:cNvPr id="22538" name="AutoShape 10"/>
          <p:cNvSpPr>
            <a:spLocks noChangeArrowheads="1"/>
          </p:cNvSpPr>
          <p:nvPr/>
        </p:nvSpPr>
        <p:spPr bwMode="auto">
          <a:xfrm rot="-1552707">
            <a:off x="7707313" y="4545013"/>
            <a:ext cx="2209800" cy="685800"/>
          </a:xfrm>
          <a:prstGeom prst="rightArrow">
            <a:avLst>
              <a:gd name="adj1" fmla="val 50000"/>
              <a:gd name="adj2" fmla="val 80556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  <a:latin typeface="Times" charset="0"/>
              </a:rPr>
              <a:t>900 Cal as heat</a:t>
            </a:r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 rot="-1552707">
            <a:off x="6934200" y="2971800"/>
            <a:ext cx="2209800" cy="685800"/>
          </a:xfrm>
          <a:prstGeom prst="rightArrow">
            <a:avLst>
              <a:gd name="adj1" fmla="val 50000"/>
              <a:gd name="adj2" fmla="val 80556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  <a:latin typeface="Times" charset="0"/>
              </a:rPr>
              <a:t>9 Cal as heat</a:t>
            </a:r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 rot="-1552707">
            <a:off x="7315200" y="3657600"/>
            <a:ext cx="2209800" cy="685800"/>
          </a:xfrm>
          <a:prstGeom prst="rightArrow">
            <a:avLst>
              <a:gd name="adj1" fmla="val 50000"/>
              <a:gd name="adj2" fmla="val 80556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  <a:latin typeface="Times" charset="0"/>
              </a:rPr>
              <a:t>90 Cal as heat</a:t>
            </a:r>
          </a:p>
        </p:txBody>
      </p:sp>
    </p:spTree>
    <p:extLst>
      <p:ext uri="{BB962C8B-B14F-4D97-AF65-F5344CB8AC3E}">
        <p14:creationId xmlns:p14="http://schemas.microsoft.com/office/powerpoint/2010/main" val="36641179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Pyramid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pyramid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676400"/>
            <a:ext cx="6172200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736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64595" y="165100"/>
            <a:ext cx="10353762" cy="970450"/>
          </a:xfrm>
        </p:spPr>
        <p:txBody>
          <a:bodyPr/>
          <a:lstStyle/>
          <a:p>
            <a:r>
              <a:rPr lang="en-US" dirty="0" smtClean="0"/>
              <a:t>*Biomass </a:t>
            </a:r>
            <a:r>
              <a:rPr lang="en-US" dirty="0"/>
              <a:t>Pyramid:</a:t>
            </a:r>
          </a:p>
        </p:txBody>
      </p:sp>
      <p:pic>
        <p:nvPicPr>
          <p:cNvPr id="7178" name="Picture 10" descr="trophic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lum bright="6000" contrast="6000"/>
          </a:blip>
          <a:stretch>
            <a:fillRect/>
          </a:stretch>
        </p:blipFill>
        <p:spPr>
          <a:xfrm>
            <a:off x="253973" y="1115400"/>
            <a:ext cx="5181627" cy="5227150"/>
          </a:xfrm>
          <a:noFill/>
          <a:ln/>
        </p:spPr>
      </p:pic>
      <p:sp>
        <p:nvSpPr>
          <p:cNvPr id="717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5702300" y="1115400"/>
            <a:ext cx="6489700" cy="5227150"/>
          </a:xfrm>
          <a:noFill/>
        </p:spPr>
        <p:txBody>
          <a:bodyPr>
            <a:normAutofit fontScale="25000" lnSpcReduction="20000"/>
          </a:bodyPr>
          <a:lstStyle/>
          <a:p>
            <a:r>
              <a:rPr lang="en-US" sz="12800" dirty="0">
                <a:solidFill>
                  <a:srgbClr val="FF0000"/>
                </a:solidFill>
              </a:rPr>
              <a:t>Biomass </a:t>
            </a:r>
            <a:r>
              <a:rPr lang="en-US" sz="12800" dirty="0" smtClean="0">
                <a:solidFill>
                  <a:srgbClr val="FF0000"/>
                </a:solidFill>
              </a:rPr>
              <a:t>pyramids </a:t>
            </a:r>
            <a:r>
              <a:rPr lang="en-US" sz="12800" dirty="0" smtClean="0"/>
              <a:t>show </a:t>
            </a:r>
            <a:r>
              <a:rPr lang="en-US" sz="12800" dirty="0"/>
              <a:t>the amount of biomass in each trophic level. Since the number of organisms is reduced in each </a:t>
            </a:r>
            <a:r>
              <a:rPr lang="en-US" sz="12800" dirty="0" err="1"/>
              <a:t>trophic</a:t>
            </a:r>
            <a:r>
              <a:rPr lang="en-US" sz="12800" dirty="0"/>
              <a:t> level, biomass </a:t>
            </a:r>
            <a:r>
              <a:rPr lang="en-US" sz="12800" i="1" dirty="0"/>
              <a:t>should</a:t>
            </a:r>
            <a:r>
              <a:rPr lang="en-US" sz="12800" dirty="0"/>
              <a:t> be reduced as well. </a:t>
            </a:r>
          </a:p>
          <a:p>
            <a:pPr lvl="2">
              <a:buFont typeface="Wingdings" pitchFamily="2" charset="2"/>
              <a:buChar char="§"/>
            </a:pPr>
            <a:r>
              <a:rPr lang="en-US" sz="12800" dirty="0">
                <a:solidFill>
                  <a:srgbClr val="FF0000"/>
                </a:solidFill>
              </a:rPr>
              <a:t>Biomass </a:t>
            </a:r>
            <a:r>
              <a:rPr lang="en-US" sz="12800" dirty="0" smtClean="0">
                <a:solidFill>
                  <a:srgbClr val="FF0000"/>
                </a:solidFill>
              </a:rPr>
              <a:t>is </a:t>
            </a:r>
            <a:r>
              <a:rPr lang="en-US" sz="12800" dirty="0">
                <a:solidFill>
                  <a:srgbClr val="FF0000"/>
                </a:solidFill>
              </a:rPr>
              <a:t>the mass (weight) </a:t>
            </a:r>
            <a:r>
              <a:rPr lang="en-US" sz="12800" dirty="0"/>
              <a:t>of living organisms.</a:t>
            </a:r>
          </a:p>
          <a:p>
            <a:r>
              <a:rPr lang="en-US" sz="12800" dirty="0"/>
              <a:t>Shows the amount of </a:t>
            </a:r>
            <a:r>
              <a:rPr lang="en-US" sz="12800" b="1" dirty="0">
                <a:solidFill>
                  <a:srgbClr val="FF0000"/>
                </a:solidFill>
              </a:rPr>
              <a:t>matter</a:t>
            </a:r>
            <a:r>
              <a:rPr lang="en-US" sz="12800" dirty="0"/>
              <a:t> lost between </a:t>
            </a:r>
            <a:r>
              <a:rPr lang="en-US" sz="12800" dirty="0" err="1"/>
              <a:t>trophic</a:t>
            </a:r>
            <a:r>
              <a:rPr lang="en-US" sz="12800" dirty="0"/>
              <a:t> levels.</a:t>
            </a:r>
          </a:p>
          <a:p>
            <a:r>
              <a:rPr lang="en-US" sz="12800" dirty="0"/>
              <a:t>Measured in kg, grams or pounds</a:t>
            </a:r>
          </a:p>
          <a:p>
            <a:pPr>
              <a:buFontTx/>
              <a:buNone/>
            </a:pP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9894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Biomass Pyramid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ioma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447801"/>
            <a:ext cx="7086600" cy="520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174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-18943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*Problems </a:t>
            </a:r>
            <a:r>
              <a:rPr lang="en-US" sz="4000" b="1" dirty="0"/>
              <a:t>With Biomass Pyramid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446088" y="940868"/>
            <a:ext cx="638651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Biomass pyramids can make a trophic level look like it has more energy than it really does.</a:t>
            </a:r>
          </a:p>
          <a:p>
            <a:pPr>
              <a:spcBef>
                <a:spcPct val="50000"/>
              </a:spcBef>
            </a:pPr>
            <a:r>
              <a:rPr 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example: 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bird has a beak, feathers and a skeleton that would count as biomass although it does not contribute to the overall flow of energy into the next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trophic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level since these parts aren’t consumed.</a:t>
            </a:r>
          </a:p>
        </p:txBody>
      </p:sp>
      <p:pic>
        <p:nvPicPr>
          <p:cNvPr id="9114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8200" y="1327683"/>
            <a:ext cx="4546520" cy="446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142938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1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838200" y="3421708"/>
            <a:ext cx="7196328" cy="1851025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dirty="0">
                <a:solidFill>
                  <a:schemeClr val="tx1"/>
                </a:solidFill>
                <a:latin typeface="Arial Narrow" pitchFamily="34" charset="0"/>
              </a:rPr>
              <a:t>The End </a:t>
            </a:r>
            <a:r>
              <a:rPr lang="en-US" dirty="0">
                <a:latin typeface="Arial Narrow" pitchFamily="34" charset="0"/>
              </a:rPr>
              <a:t/>
            </a:r>
            <a:br>
              <a:rPr lang="en-US" dirty="0">
                <a:latin typeface="Arial Narrow" pitchFamily="34" charset="0"/>
              </a:rPr>
            </a:br>
            <a:endParaRPr lang="en-US" dirty="0">
              <a:latin typeface="Arial Narrow" pitchFamily="34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965200" y="4534843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or is it just the beginning?</a:t>
            </a:r>
          </a:p>
        </p:txBody>
      </p:sp>
      <p:pic>
        <p:nvPicPr>
          <p:cNvPr id="61445" name="Picture 5" descr="movie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2664" y="469900"/>
            <a:ext cx="2514600" cy="2514600"/>
          </a:xfrm>
          <a:prstGeom prst="rect">
            <a:avLst/>
          </a:prstGeom>
          <a:noFill/>
        </p:spPr>
      </p:pic>
      <p:pic>
        <p:nvPicPr>
          <p:cNvPr id="69634" name="Picture 2" descr="http://www.dhushara.com/book/unraveltree/roo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3299" y="469900"/>
            <a:ext cx="5855941" cy="6108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6734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Warm-up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sz="3600" dirty="0">
                <a:latin typeface="Tahoma" charset="0"/>
                <a:ea typeface="ＭＳ Ｐゴシック" charset="0"/>
              </a:rPr>
              <a:t>Which </a:t>
            </a:r>
            <a:r>
              <a:rPr lang="en-US" sz="3600" dirty="0" smtClean="0">
                <a:latin typeface="Tahoma" charset="0"/>
                <a:ea typeface="ＭＳ Ｐゴシック" charset="0"/>
              </a:rPr>
              <a:t>energy level </a:t>
            </a:r>
            <a:r>
              <a:rPr lang="en-US" sz="3600" dirty="0">
                <a:latin typeface="Tahoma" charset="0"/>
                <a:ea typeface="ＭＳ Ｐゴシック" charset="0"/>
              </a:rPr>
              <a:t>has the most energy?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sz="3600" dirty="0">
                <a:latin typeface="Tahoma" charset="0"/>
                <a:ea typeface="ＭＳ Ｐゴシック" charset="0"/>
              </a:rPr>
              <a:t>Which </a:t>
            </a:r>
            <a:r>
              <a:rPr lang="en-US" sz="3600" dirty="0" smtClean="0">
                <a:latin typeface="Tahoma" charset="0"/>
                <a:ea typeface="ＭＳ Ｐゴシック" charset="0"/>
              </a:rPr>
              <a:t>energy level </a:t>
            </a:r>
            <a:r>
              <a:rPr lang="en-US" sz="3600" dirty="0">
                <a:latin typeface="Tahoma" charset="0"/>
                <a:ea typeface="ＭＳ Ｐゴシック" charset="0"/>
              </a:rPr>
              <a:t>has the most organisms?</a:t>
            </a:r>
          </a:p>
          <a:p>
            <a:pPr>
              <a:buFontTx/>
              <a:buChar char="•"/>
              <a:defRPr/>
            </a:pPr>
            <a:r>
              <a:rPr lang="en-US" sz="3600" dirty="0">
                <a:latin typeface="Tahoma" charset="0"/>
                <a:ea typeface="ＭＳ Ｐゴシック" charset="0"/>
              </a:rPr>
              <a:t>Which energy </a:t>
            </a:r>
            <a:r>
              <a:rPr lang="en-US" sz="3600" dirty="0" smtClean="0">
                <a:latin typeface="Tahoma" charset="0"/>
                <a:ea typeface="ＭＳ Ｐゴシック" charset="0"/>
              </a:rPr>
              <a:t>level </a:t>
            </a:r>
            <a:r>
              <a:rPr lang="en-US" sz="3600" dirty="0">
                <a:latin typeface="Tahoma" charset="0"/>
                <a:ea typeface="ＭＳ Ｐゴシック" charset="0"/>
              </a:rPr>
              <a:t>has the least organisms?</a:t>
            </a:r>
          </a:p>
          <a:p>
            <a:pPr>
              <a:buFontTx/>
              <a:buChar char="•"/>
              <a:defRPr/>
            </a:pPr>
            <a:r>
              <a:rPr lang="en-US" sz="3600" dirty="0">
                <a:latin typeface="Tahoma" charset="0"/>
                <a:ea typeface="ＭＳ Ｐゴシック" charset="0"/>
              </a:rPr>
              <a:t>Which energy level has the least energy?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42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Warmup</a:t>
            </a:r>
            <a:r>
              <a:rPr lang="en-US" dirty="0"/>
              <a:t>:</a:t>
            </a:r>
          </a:p>
        </p:txBody>
      </p:sp>
      <p:graphicFrame>
        <p:nvGraphicFramePr>
          <p:cNvPr id="4" name="Group 70"/>
          <p:cNvGraphicFramePr>
            <a:graphicFrameLocks/>
          </p:cNvGraphicFramePr>
          <p:nvPr>
            <p:extLst/>
          </p:nvPr>
        </p:nvGraphicFramePr>
        <p:xfrm>
          <a:off x="1752600" y="1371601"/>
          <a:ext cx="8915400" cy="5125595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14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Trophic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Level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Autotroph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or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heterotroph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Producer, primary consumer, secondary consumer, tertiary consumer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6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Human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Snake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Giraffe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Deer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Algae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 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4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Jellyfish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26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419" y="355600"/>
            <a:ext cx="10353762" cy="970450"/>
          </a:xfrm>
        </p:spPr>
        <p:txBody>
          <a:bodyPr/>
          <a:lstStyle/>
          <a:p>
            <a:r>
              <a:rPr lang="en-US" dirty="0" smtClean="0"/>
              <a:t>*Numbers </a:t>
            </a:r>
            <a:r>
              <a:rPr lang="en-US" dirty="0"/>
              <a:t>Pyramid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1206501"/>
            <a:ext cx="11379200" cy="4182035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Numbers pyramid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shows the number of individual organisms available for energy at each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trophic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level.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It can be used to illustrate how one population affects another.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total numbers of individual organisms tend to decline as you move further up on the pyramid.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 descr="http://users.rcn.com/jkimball.ma.ultranet/BiologyPages/B/BluegrassPyrami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0490" y="4137586"/>
            <a:ext cx="4566409" cy="272041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653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Pyramids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https://www.youtube.com/watch?v=CReZd9OHEfs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48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Thurs 5/11 – MOCK EOG (informal grade x2)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Fri 5/12 – Post Quiz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Tues 5/16 Ecology Test (Food Webs/Chains, Classification, Energy Pyramids, Population Density)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36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219" y="139700"/>
            <a:ext cx="10353762" cy="970450"/>
          </a:xfrm>
        </p:spPr>
        <p:txBody>
          <a:bodyPr/>
          <a:lstStyle/>
          <a:p>
            <a:r>
              <a:rPr lang="en-US" dirty="0" smtClean="0"/>
              <a:t>*Energy </a:t>
            </a:r>
            <a:r>
              <a:rPr lang="en-US" dirty="0"/>
              <a:t>Pyramids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371600"/>
            <a:ext cx="11531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An </a:t>
            </a:r>
            <a:r>
              <a:rPr lang="en-US" sz="3200" b="1" dirty="0">
                <a:solidFill>
                  <a:srgbClr val="FF0000"/>
                </a:solidFill>
              </a:rPr>
              <a:t>energy pyramid </a:t>
            </a:r>
            <a:r>
              <a:rPr lang="en-US" sz="3200" dirty="0"/>
              <a:t>shows the amount of energy that moves from one feeding level to another in a food web. Energy is measured in </a:t>
            </a:r>
            <a:r>
              <a:rPr lang="en-US" sz="3200" b="1" dirty="0">
                <a:solidFill>
                  <a:srgbClr val="FF0000"/>
                </a:solidFill>
              </a:rPr>
              <a:t>kilocalories (kcal) or joules (J).</a:t>
            </a:r>
          </a:p>
          <a:p>
            <a:pPr>
              <a:buFontTx/>
              <a:buChar char="•"/>
            </a:pPr>
            <a:r>
              <a:rPr lang="en-US" sz="3200" dirty="0"/>
              <a:t>Organisms use energy to perform life functions but only some of the energy from an organism obtained will be available to the next organism in the food web.</a:t>
            </a:r>
          </a:p>
          <a:p>
            <a:pPr>
              <a:buFontTx/>
              <a:buChar char="•"/>
            </a:pPr>
            <a:r>
              <a:rPr lang="en-US" sz="3200" dirty="0"/>
              <a:t>The </a:t>
            </a:r>
            <a:r>
              <a:rPr lang="en-US" sz="3200" b="1" dirty="0">
                <a:solidFill>
                  <a:srgbClr val="FF0000"/>
                </a:solidFill>
              </a:rPr>
              <a:t>"Rule of 10" </a:t>
            </a:r>
            <a:r>
              <a:rPr lang="en-US" sz="3200" dirty="0"/>
              <a:t>says that only 10 percent of available energy passes from one trophic level to the next; the rest is </a:t>
            </a:r>
            <a:r>
              <a:rPr lang="en-US" sz="3200" dirty="0" smtClean="0"/>
              <a:t>released </a:t>
            </a:r>
            <a:r>
              <a:rPr lang="en-US" sz="3200" dirty="0"/>
              <a:t>as heat.</a:t>
            </a:r>
          </a:p>
          <a:p>
            <a:pPr>
              <a:buFontTx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The most </a:t>
            </a:r>
            <a:r>
              <a:rPr lang="en-US" sz="3200" b="1" dirty="0" smtClean="0">
                <a:solidFill>
                  <a:srgbClr val="FF0000"/>
                </a:solidFill>
              </a:rPr>
              <a:t>energy </a:t>
            </a:r>
            <a:r>
              <a:rPr lang="en-US" sz="3200" b="1" dirty="0">
                <a:solidFill>
                  <a:srgbClr val="FF0000"/>
                </a:solidFill>
              </a:rPr>
              <a:t>available </a:t>
            </a:r>
            <a:r>
              <a:rPr lang="en-US" sz="3200" b="1" dirty="0" smtClean="0">
                <a:solidFill>
                  <a:srgbClr val="FF0000"/>
                </a:solidFill>
              </a:rPr>
              <a:t>is located at </a:t>
            </a:r>
            <a:r>
              <a:rPr lang="en-US" sz="3200" b="1" dirty="0">
                <a:solidFill>
                  <a:srgbClr val="FF0000"/>
                </a:solidFill>
              </a:rPr>
              <a:t>the producer level of the pyramid</a:t>
            </a:r>
            <a:r>
              <a:rPr lang="en-US" sz="3200" dirty="0">
                <a:solidFill>
                  <a:srgbClr val="FF0000"/>
                </a:solidFill>
              </a:rPr>
              <a:t>. </a:t>
            </a:r>
          </a:p>
          <a:p>
            <a:pPr>
              <a:buFontTx/>
              <a:buChar char="•"/>
            </a:pPr>
            <a:r>
              <a:rPr lang="en-US" sz="3200" dirty="0"/>
              <a:t>As you </a:t>
            </a:r>
            <a:r>
              <a:rPr lang="en-US" sz="3200" b="1" u="sng" dirty="0"/>
              <a:t>move up an energy pyramid, each level has less energy </a:t>
            </a:r>
            <a:r>
              <a:rPr lang="en-US" sz="3200" dirty="0"/>
              <a:t>available than the level below.</a:t>
            </a:r>
          </a:p>
          <a:p>
            <a:endParaRPr lang="en-US" dirty="0"/>
          </a:p>
          <a:p>
            <a:endParaRPr lang="en-US" dirty="0">
              <a:latin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2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10% rule...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90800" y="1676400"/>
            <a:ext cx="6934200" cy="4876800"/>
            <a:chOff x="144" y="1680"/>
            <a:chExt cx="2784" cy="2319"/>
          </a:xfrm>
        </p:grpSpPr>
        <p:pic>
          <p:nvPicPr>
            <p:cNvPr id="18436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b="4990"/>
            <a:stretch>
              <a:fillRect/>
            </a:stretch>
          </p:blipFill>
          <p:spPr bwMode="auto">
            <a:xfrm>
              <a:off x="144" y="1680"/>
              <a:ext cx="2784" cy="2282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437" name="AutoShape 5"/>
            <p:cNvSpPr>
              <a:spLocks noChangeArrowheads="1"/>
            </p:cNvSpPr>
            <p:nvPr/>
          </p:nvSpPr>
          <p:spPr bwMode="auto">
            <a:xfrm rot="-10781316">
              <a:off x="1824" y="1824"/>
              <a:ext cx="1103" cy="2175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153401" y="4419600"/>
            <a:ext cx="2511425" cy="1322388"/>
            <a:chOff x="4176" y="2784"/>
            <a:chExt cx="1582" cy="833"/>
          </a:xfrm>
        </p:grpSpPr>
        <p:sp>
          <p:nvSpPr>
            <p:cNvPr id="18439" name="AutoShape 7"/>
            <p:cNvSpPr>
              <a:spLocks noChangeArrowheads="1"/>
            </p:cNvSpPr>
            <p:nvPr/>
          </p:nvSpPr>
          <p:spPr bwMode="auto">
            <a:xfrm rot="9845802">
              <a:off x="4176" y="2784"/>
              <a:ext cx="672" cy="768"/>
            </a:xfrm>
            <a:prstGeom prst="curvedRightArrow">
              <a:avLst>
                <a:gd name="adj1" fmla="val 22857"/>
                <a:gd name="adj2" fmla="val 45714"/>
                <a:gd name="adj3" fmla="val 33333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 altLang="en-US" sz="2400">
                <a:latin typeface="Times" charset="0"/>
              </a:endParaRP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4368" y="2861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2000" b="1">
                  <a:solidFill>
                    <a:schemeClr val="bg2"/>
                  </a:solidFill>
                  <a:latin typeface="Times" charset="0"/>
                </a:rPr>
                <a:t>10%</a:t>
              </a:r>
              <a:endParaRPr lang="en-US" altLang="en-US" sz="2400">
                <a:latin typeface="Times" charset="0"/>
              </a:endParaRPr>
            </a:p>
          </p:txBody>
        </p:sp>
        <p:sp>
          <p:nvSpPr>
            <p:cNvPr id="18441" name="AutoShape 9"/>
            <p:cNvSpPr>
              <a:spLocks noChangeArrowheads="1"/>
            </p:cNvSpPr>
            <p:nvPr/>
          </p:nvSpPr>
          <p:spPr bwMode="auto">
            <a:xfrm rot="-843405">
              <a:off x="4269" y="3233"/>
              <a:ext cx="1489" cy="384"/>
            </a:xfrm>
            <a:prstGeom prst="rightArrow">
              <a:avLst>
                <a:gd name="adj1" fmla="val 50000"/>
                <a:gd name="adj2" fmla="val 96940"/>
              </a:avLst>
            </a:prstGeom>
            <a:gradFill rotWithShape="0">
              <a:gsLst>
                <a:gs pos="0">
                  <a:srgbClr val="FF3300"/>
                </a:gs>
                <a:gs pos="100000">
                  <a:schemeClr val="tx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chemeClr val="bg1"/>
                  </a:solidFill>
                  <a:latin typeface="Times" charset="0"/>
                </a:rPr>
                <a:t>90% lost as heat</a:t>
              </a:r>
              <a:endParaRPr lang="en-US" altLang="en-US" sz="2400">
                <a:solidFill>
                  <a:schemeClr val="bg1"/>
                </a:solidFill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943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10% rule diagrams...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90800" y="1676400"/>
            <a:ext cx="6934200" cy="4876800"/>
            <a:chOff x="144" y="1680"/>
            <a:chExt cx="2784" cy="2319"/>
          </a:xfrm>
        </p:grpSpPr>
        <p:pic>
          <p:nvPicPr>
            <p:cNvPr id="1946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b="4990"/>
            <a:stretch>
              <a:fillRect/>
            </a:stretch>
          </p:blipFill>
          <p:spPr bwMode="auto">
            <a:xfrm>
              <a:off x="144" y="1680"/>
              <a:ext cx="2784" cy="2282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9461" name="AutoShape 5"/>
            <p:cNvSpPr>
              <a:spLocks noChangeArrowheads="1"/>
            </p:cNvSpPr>
            <p:nvPr/>
          </p:nvSpPr>
          <p:spPr bwMode="auto">
            <a:xfrm rot="-10781316">
              <a:off x="1824" y="1824"/>
              <a:ext cx="1103" cy="2175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7696201" y="3505200"/>
            <a:ext cx="2511425" cy="1322388"/>
            <a:chOff x="4176" y="2784"/>
            <a:chExt cx="1582" cy="833"/>
          </a:xfrm>
        </p:grpSpPr>
        <p:sp>
          <p:nvSpPr>
            <p:cNvPr id="19463" name="AutoShape 7"/>
            <p:cNvSpPr>
              <a:spLocks noChangeArrowheads="1"/>
            </p:cNvSpPr>
            <p:nvPr/>
          </p:nvSpPr>
          <p:spPr bwMode="auto">
            <a:xfrm rot="9845802">
              <a:off x="4176" y="2784"/>
              <a:ext cx="672" cy="768"/>
            </a:xfrm>
            <a:prstGeom prst="curvedRightArrow">
              <a:avLst>
                <a:gd name="adj1" fmla="val 22857"/>
                <a:gd name="adj2" fmla="val 45714"/>
                <a:gd name="adj3" fmla="val 33333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 altLang="en-US" sz="2400">
                <a:latin typeface="Times" charset="0"/>
              </a:endParaRPr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4368" y="2861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2000" b="1">
                  <a:solidFill>
                    <a:schemeClr val="bg2"/>
                  </a:solidFill>
                  <a:latin typeface="Times" charset="0"/>
                </a:rPr>
                <a:t>10%</a:t>
              </a:r>
              <a:endParaRPr lang="en-US" altLang="en-US" sz="2400">
                <a:latin typeface="Times" charset="0"/>
              </a:endParaRPr>
            </a:p>
          </p:txBody>
        </p:sp>
        <p:sp>
          <p:nvSpPr>
            <p:cNvPr id="19465" name="AutoShape 9"/>
            <p:cNvSpPr>
              <a:spLocks noChangeArrowheads="1"/>
            </p:cNvSpPr>
            <p:nvPr/>
          </p:nvSpPr>
          <p:spPr bwMode="auto">
            <a:xfrm rot="-843405">
              <a:off x="4269" y="3233"/>
              <a:ext cx="1489" cy="384"/>
            </a:xfrm>
            <a:prstGeom prst="rightArrow">
              <a:avLst>
                <a:gd name="adj1" fmla="val 50000"/>
                <a:gd name="adj2" fmla="val 96940"/>
              </a:avLst>
            </a:prstGeom>
            <a:gradFill rotWithShape="0">
              <a:gsLst>
                <a:gs pos="0">
                  <a:srgbClr val="FF3300"/>
                </a:gs>
                <a:gs pos="100000">
                  <a:schemeClr val="tx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Times" charset="0"/>
                </a:rPr>
                <a:t>90% lost as heat</a:t>
              </a:r>
              <a:endParaRPr lang="en-US" altLang="en-US" sz="2400">
                <a:solidFill>
                  <a:schemeClr val="bg2"/>
                </a:solidFill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77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10% rule diagrams...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90800" y="1676400"/>
            <a:ext cx="6934200" cy="4876800"/>
            <a:chOff x="144" y="1680"/>
            <a:chExt cx="2784" cy="2319"/>
          </a:xfrm>
        </p:grpSpPr>
        <p:pic>
          <p:nvPicPr>
            <p:cNvPr id="2048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b="4990"/>
            <a:stretch>
              <a:fillRect/>
            </a:stretch>
          </p:blipFill>
          <p:spPr bwMode="auto">
            <a:xfrm>
              <a:off x="144" y="1680"/>
              <a:ext cx="2784" cy="2282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20485" name="AutoShape 5"/>
            <p:cNvSpPr>
              <a:spLocks noChangeArrowheads="1"/>
            </p:cNvSpPr>
            <p:nvPr/>
          </p:nvSpPr>
          <p:spPr bwMode="auto">
            <a:xfrm rot="-10781316">
              <a:off x="1824" y="1824"/>
              <a:ext cx="1103" cy="2175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7162801" y="2438400"/>
            <a:ext cx="2511425" cy="1322388"/>
            <a:chOff x="4176" y="2784"/>
            <a:chExt cx="1582" cy="833"/>
          </a:xfrm>
        </p:grpSpPr>
        <p:sp>
          <p:nvSpPr>
            <p:cNvPr id="20487" name="AutoShape 7"/>
            <p:cNvSpPr>
              <a:spLocks noChangeArrowheads="1"/>
            </p:cNvSpPr>
            <p:nvPr/>
          </p:nvSpPr>
          <p:spPr bwMode="auto">
            <a:xfrm rot="9845802">
              <a:off x="4176" y="2784"/>
              <a:ext cx="672" cy="768"/>
            </a:xfrm>
            <a:prstGeom prst="curvedRightArrow">
              <a:avLst>
                <a:gd name="adj1" fmla="val 22857"/>
                <a:gd name="adj2" fmla="val 45714"/>
                <a:gd name="adj3" fmla="val 33333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 altLang="en-US" sz="2400">
                <a:latin typeface="Times" charset="0"/>
              </a:endParaRP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4368" y="2861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en-US" sz="2000" b="1">
                  <a:solidFill>
                    <a:schemeClr val="bg2"/>
                  </a:solidFill>
                  <a:latin typeface="Times" charset="0"/>
                </a:rPr>
                <a:t>10%</a:t>
              </a:r>
              <a:endParaRPr lang="en-US" altLang="en-US" sz="2400">
                <a:latin typeface="Times" charset="0"/>
              </a:endParaRPr>
            </a:p>
          </p:txBody>
        </p:sp>
        <p:sp>
          <p:nvSpPr>
            <p:cNvPr id="20489" name="AutoShape 9"/>
            <p:cNvSpPr>
              <a:spLocks noChangeArrowheads="1"/>
            </p:cNvSpPr>
            <p:nvPr/>
          </p:nvSpPr>
          <p:spPr bwMode="auto">
            <a:xfrm rot="-843405">
              <a:off x="4269" y="3233"/>
              <a:ext cx="1489" cy="384"/>
            </a:xfrm>
            <a:prstGeom prst="rightArrow">
              <a:avLst>
                <a:gd name="adj1" fmla="val 50000"/>
                <a:gd name="adj2" fmla="val 96940"/>
              </a:avLst>
            </a:prstGeom>
            <a:gradFill rotWithShape="0">
              <a:gsLst>
                <a:gs pos="0">
                  <a:srgbClr val="FF3300"/>
                </a:gs>
                <a:gs pos="100000">
                  <a:schemeClr val="tx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en-US" sz="2000" b="1">
                  <a:solidFill>
                    <a:schemeClr val="bg2"/>
                  </a:solidFill>
                  <a:latin typeface="Times" charset="0"/>
                </a:rPr>
                <a:t>90% lost as heat</a:t>
              </a:r>
              <a:endParaRPr lang="en-US" altLang="en-US" sz="2400">
                <a:solidFill>
                  <a:schemeClr val="bg2"/>
                </a:solidFill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794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9119" y="300297"/>
            <a:ext cx="10353762" cy="97045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How much energy is at each level</a:t>
            </a:r>
            <a:r>
              <a:rPr lang="en-US" altLang="en-US" dirty="0" smtClean="0"/>
              <a:t>? How much energy is lost as heat at each level?</a:t>
            </a:r>
            <a:endParaRPr lang="en-US" altLang="en-US" dirty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 r="5673" b="4985"/>
          <a:stretch>
            <a:fillRect/>
          </a:stretch>
        </p:blipFill>
        <p:spPr bwMode="auto">
          <a:xfrm>
            <a:off x="1524000" y="15240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86200" y="2667000"/>
            <a:ext cx="5486400" cy="3505200"/>
            <a:chOff x="3688" y="2208"/>
            <a:chExt cx="1544" cy="1632"/>
          </a:xfrm>
        </p:grpSpPr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3688" y="3456"/>
              <a:ext cx="1544" cy="3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en-US" sz="2400" dirty="0">
                  <a:solidFill>
                    <a:schemeClr val="bg1"/>
                  </a:solidFill>
                  <a:latin typeface="Times" charset="0"/>
                </a:rPr>
                <a:t>1000 Cal</a:t>
              </a: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3936" y="2976"/>
              <a:ext cx="1104" cy="3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en-US" sz="2400" dirty="0">
                  <a:solidFill>
                    <a:schemeClr val="bg1"/>
                  </a:solidFill>
                  <a:latin typeface="Times" charset="0"/>
                </a:rPr>
                <a:t>? Cal</a:t>
              </a: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4128" y="2544"/>
              <a:ext cx="720" cy="33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en-US" sz="2400">
                  <a:solidFill>
                    <a:schemeClr val="bg1"/>
                  </a:solidFill>
                  <a:latin typeface="Times" charset="0"/>
                </a:rPr>
                <a:t>? Cal</a:t>
              </a: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4269" y="2208"/>
              <a:ext cx="387" cy="27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en-US" sz="2400">
                  <a:solidFill>
                    <a:schemeClr val="bg1"/>
                  </a:solidFill>
                  <a:latin typeface="Times" charset="0"/>
                </a:rPr>
                <a:t>? Cal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88295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521</Words>
  <Application>Microsoft Office PowerPoint</Application>
  <PresentationFormat>Widescreen</PresentationFormat>
  <Paragraphs>83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ＭＳ Ｐゴシック</vt:lpstr>
      <vt:lpstr>Arial</vt:lpstr>
      <vt:lpstr>Arial Narrow</vt:lpstr>
      <vt:lpstr>Calibri</vt:lpstr>
      <vt:lpstr>Calibri Light</vt:lpstr>
      <vt:lpstr>Comic Sans MS</vt:lpstr>
      <vt:lpstr>Tahoma</vt:lpstr>
      <vt:lpstr>Times</vt:lpstr>
      <vt:lpstr>Times New Roman</vt:lpstr>
      <vt:lpstr>Wingdings</vt:lpstr>
      <vt:lpstr>Office Theme</vt:lpstr>
      <vt:lpstr>#25 Energy Pyramids </vt:lpstr>
      <vt:lpstr>*Numbers Pyramid</vt:lpstr>
      <vt:lpstr>Energy Pyramids </vt:lpstr>
      <vt:lpstr>Upcoming Dates </vt:lpstr>
      <vt:lpstr>*Energy Pyramids</vt:lpstr>
      <vt:lpstr>10% rule...</vt:lpstr>
      <vt:lpstr>10% rule diagrams...</vt:lpstr>
      <vt:lpstr>10% rule diagrams...</vt:lpstr>
      <vt:lpstr>How much energy is at each level? How much energy is lost as heat at each level?</vt:lpstr>
      <vt:lpstr>How much energy is at each level?</vt:lpstr>
      <vt:lpstr>Energy Pyramid</vt:lpstr>
      <vt:lpstr>*Biomass Pyramid:</vt:lpstr>
      <vt:lpstr>Biomass Pyramid </vt:lpstr>
      <vt:lpstr>*Problems With Biomass Pyramid</vt:lpstr>
      <vt:lpstr>The End  </vt:lpstr>
      <vt:lpstr>Warm-up</vt:lpstr>
      <vt:lpstr>Warmup: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#25 Energy Pyramids</dc:title>
  <dc:creator>Smart, Brittany S.</dc:creator>
  <cp:lastModifiedBy>Smart, Brittany S.</cp:lastModifiedBy>
  <cp:revision>5</cp:revision>
  <dcterms:created xsi:type="dcterms:W3CDTF">2017-05-04T14:25:13Z</dcterms:created>
  <dcterms:modified xsi:type="dcterms:W3CDTF">2017-05-05T18:43:33Z</dcterms:modified>
</cp:coreProperties>
</file>