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9" r:id="rId3"/>
    <p:sldId id="260" r:id="rId4"/>
    <p:sldId id="259" r:id="rId5"/>
    <p:sldId id="261" r:id="rId6"/>
    <p:sldId id="262" r:id="rId7"/>
    <p:sldId id="267" r:id="rId8"/>
    <p:sldId id="268" r:id="rId9"/>
    <p:sldId id="263" r:id="rId10"/>
    <p:sldId id="264" r:id="rId11"/>
    <p:sldId id="265" r:id="rId12"/>
    <p:sldId id="266" r:id="rId1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6F58BC4-63A7-4A4F-958A-FD0B470ACA91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010BF40-DD44-45F3-A3FE-EEA2F989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5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807C698-CDC4-433A-8B00-144315FE188F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A1D6C6C-E6E4-4C41-9FC6-EE3323A06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23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2CA0-6826-2446-80E1-8C25EBBD9F5D}" type="slidenum">
              <a:rPr lang="en-GB"/>
              <a:pPr/>
              <a:t>3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8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2CA0-6826-2446-80E1-8C25EBBD9F5D}" type="slidenum">
              <a:rPr lang="en-GB"/>
              <a:pPr/>
              <a:t>6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9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2CA0-6826-2446-80E1-8C25EBBD9F5D}" type="slidenum">
              <a:rPr lang="en-GB"/>
              <a:pPr/>
              <a:t>7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0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5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5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6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9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2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3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2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3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FBDAE-9B01-4D25-A9D4-20930C87BF48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9F6A-42F0-48FC-AFB7-433976CE5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smtClean="0"/>
              <a:t>35 </a:t>
            </a:r>
            <a:r>
              <a:rPr lang="en-US" dirty="0" smtClean="0"/>
              <a:t>Electronic Configuration and Bohr Models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0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-167323"/>
            <a:ext cx="10512862" cy="1325563"/>
          </a:xfrm>
        </p:spPr>
        <p:txBody>
          <a:bodyPr/>
          <a:lstStyle/>
          <a:p>
            <a:pPr algn="ctr"/>
            <a:r>
              <a:rPr lang="en-US" dirty="0" smtClean="0"/>
              <a:t>Bohr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11430000" cy="571500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When drawing out an atom it is important to understand electronic configuration.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/>
              <a:t>*The Bohr model is a visual representation of an atom showing all protons, electrons, neutrons, and </a:t>
            </a:r>
            <a:r>
              <a:rPr lang="en-US" sz="3200" dirty="0" smtClean="0"/>
              <a:t>the electron </a:t>
            </a:r>
            <a:r>
              <a:rPr lang="en-US" sz="3200" dirty="0"/>
              <a:t>cloud.</a:t>
            </a:r>
          </a:p>
          <a:p>
            <a:endParaRPr lang="en-US" sz="3200" dirty="0"/>
          </a:p>
          <a:p>
            <a:r>
              <a:rPr lang="en-US" sz="3200" dirty="0"/>
              <a:t>Ex: Beryllium  						Bohr model:	</a:t>
            </a:r>
          </a:p>
          <a:p>
            <a:endParaRPr lang="en-US" sz="3200" dirty="0"/>
          </a:p>
          <a:p>
            <a:r>
              <a:rPr lang="en-US" sz="3200" dirty="0"/>
              <a:t>Configuration: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56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-167323"/>
            <a:ext cx="10512862" cy="1325563"/>
          </a:xfrm>
        </p:spPr>
        <p:txBody>
          <a:bodyPr/>
          <a:lstStyle/>
          <a:p>
            <a:pPr algn="ctr"/>
            <a:r>
              <a:rPr lang="en-US" dirty="0" smtClean="0"/>
              <a:t>Bohr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11430000" cy="5715000"/>
          </a:xfrm>
        </p:spPr>
        <p:txBody>
          <a:bodyPr/>
          <a:lstStyle/>
          <a:p>
            <a:r>
              <a:rPr lang="en-US" sz="3200" dirty="0" smtClean="0"/>
              <a:t>Ex</a:t>
            </a:r>
            <a:r>
              <a:rPr lang="en-US" sz="3200" dirty="0"/>
              <a:t>: sulfur						Bohr model:	</a:t>
            </a:r>
          </a:p>
          <a:p>
            <a:endParaRPr lang="en-US" sz="3200" dirty="0"/>
          </a:p>
          <a:p>
            <a:r>
              <a:rPr lang="en-US" sz="3200" dirty="0"/>
              <a:t>Configuration: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14" y="-146304"/>
            <a:ext cx="10512862" cy="1325563"/>
          </a:xfrm>
        </p:spPr>
        <p:txBody>
          <a:bodyPr/>
          <a:lstStyle/>
          <a:p>
            <a:r>
              <a:rPr lang="en-US" dirty="0" smtClean="0"/>
              <a:t>Bohr Models</a:t>
            </a:r>
            <a:endParaRPr lang="en-US" dirty="0"/>
          </a:p>
        </p:txBody>
      </p:sp>
      <p:pic>
        <p:nvPicPr>
          <p:cNvPr id="1026" name="Picture 2" descr="Image result for ca element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09" y="1001385"/>
            <a:ext cx="2132230" cy="25923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 element periodic 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727" y="1037218"/>
            <a:ext cx="2622981" cy="26229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l element periodic t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093" y="1032666"/>
            <a:ext cx="2529815" cy="25298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42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24622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Todays goal is to be able to use information that we have previously learned and apply it to be able to draw atoms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In order to this, you must know how to find an atoms </a:t>
            </a:r>
            <a:r>
              <a:rPr lang="en-US" sz="3600" dirty="0" err="1" smtClean="0"/>
              <a:t>P,N,e</a:t>
            </a:r>
            <a:r>
              <a:rPr lang="en-US" sz="3600" dirty="0" smtClean="0"/>
              <a:t> and be able to determine how many shells the atom will have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For example:  Lets look at Lithium</a:t>
            </a:r>
          </a:p>
          <a:p>
            <a:endParaRPr lang="en-US" sz="3600" dirty="0"/>
          </a:p>
          <a:p>
            <a:r>
              <a:rPr lang="en-US" sz="3600" dirty="0"/>
              <a:t>Protons? </a:t>
            </a:r>
            <a:r>
              <a:rPr lang="en-US" sz="3600" dirty="0" smtClean="0"/>
              <a:t>Neutrons? </a:t>
            </a:r>
            <a:r>
              <a:rPr lang="en-US" sz="3600" dirty="0"/>
              <a:t>Electrons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r>
              <a:rPr lang="en-US" sz="3600" dirty="0" smtClean="0"/>
              <a:t>How </a:t>
            </a:r>
            <a:r>
              <a:rPr lang="en-US" sz="3600" dirty="0"/>
              <a:t>many shells does it have?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44917" y="3733800"/>
            <a:ext cx="3351213" cy="31242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525000" y="2971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End Goal:</a:t>
            </a:r>
          </a:p>
        </p:txBody>
      </p:sp>
    </p:spTree>
    <p:extLst>
      <p:ext uri="{BB962C8B-B14F-4D97-AF65-F5344CB8AC3E}">
        <p14:creationId xmlns:p14="http://schemas.microsoft.com/office/powerpoint/2010/main" val="134043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1807" y="33062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*ELECTRONIC CONFIGURATION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2086" y="892666"/>
            <a:ext cx="11733211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configuration is a short-hand way of telling you how many electrons you have in each shell of an atom. 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GB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must completely fill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 the first shell </a:t>
            </a:r>
            <a:r>
              <a:rPr lang="en-GB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moving to the next shell.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359152" y="53736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6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038454"/>
              </p:ext>
            </p:extLst>
          </p:nvPr>
        </p:nvGraphicFramePr>
        <p:xfrm>
          <a:off x="304800" y="685800"/>
          <a:ext cx="10512426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4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4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*Period #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*# of shells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*Maximum Electrons</a:t>
                      </a:r>
                      <a:r>
                        <a:rPr lang="en-US" sz="3600" baseline="0" dirty="0" smtClean="0"/>
                        <a:t> </a:t>
                      </a:r>
                      <a:endParaRPr lang="en-US" sz="3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27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shell 	- 2 electrons max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shell 	- 8 electrons max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shell 	- 8 electrons max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shell 	- 18 electrons max</a:t>
            </a:r>
          </a:p>
          <a:p>
            <a:pPr marL="0" indent="0">
              <a:buNone/>
            </a:pPr>
            <a:r>
              <a:rPr lang="en-US" dirty="0" smtClean="0"/>
              <a:t>And so on…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1" y="2812236"/>
            <a:ext cx="5180251" cy="4351338"/>
          </a:xfrm>
        </p:spPr>
        <p:txBody>
          <a:bodyPr/>
          <a:lstStyle/>
          <a:p>
            <a:r>
              <a:rPr lang="en-US" dirty="0" smtClean="0"/>
              <a:t>How many electrons does it have?</a:t>
            </a:r>
          </a:p>
          <a:p>
            <a:r>
              <a:rPr lang="en-US" dirty="0" smtClean="0"/>
              <a:t>How many shells will it have? </a:t>
            </a:r>
            <a:endParaRPr lang="en-US" dirty="0"/>
          </a:p>
        </p:txBody>
      </p:sp>
      <p:pic>
        <p:nvPicPr>
          <p:cNvPr id="8194" name="Picture 2" descr="Image result for nitrogen el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977900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28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1807" y="33062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*ELECTRONIC CONFIGURATION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829801" y="2209801"/>
            <a:ext cx="1081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0" b="1" dirty="0">
                <a:latin typeface="Comic Sans MS" charset="0"/>
              </a:rPr>
              <a:t>N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0972801" y="1981200"/>
            <a:ext cx="36036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7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0972801" y="2895600"/>
            <a:ext cx="90349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14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2317752" y="50053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10896601" y="1905001"/>
            <a:ext cx="576263" cy="73851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2" name="Picture 2" descr="Image result for nitrogen el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2" y="2310865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902" y="1516211"/>
            <a:ext cx="89902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Nitrogen has 7 electrons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523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51807" y="33062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*ELECTRONIC CONFIGURATION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9829801" y="2209801"/>
            <a:ext cx="10810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0" b="1" dirty="0">
                <a:latin typeface="Comic Sans MS" charset="0"/>
              </a:rPr>
              <a:t>N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0972801" y="1981200"/>
            <a:ext cx="36036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7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0972801" y="2895600"/>
            <a:ext cx="90349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>
                <a:latin typeface="Comic Sans MS" charset="0"/>
              </a:rPr>
              <a:t>14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2514601"/>
            <a:ext cx="294744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2 in 1</a:t>
            </a:r>
            <a:r>
              <a:rPr lang="en-GB" sz="3200" b="1" baseline="30000" dirty="0">
                <a:solidFill>
                  <a:srgbClr val="0000FF"/>
                </a:solidFill>
                <a:latin typeface="Comic Sans MS" charset="0"/>
              </a:rPr>
              <a:t>st</a:t>
            </a: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 shell</a:t>
            </a:r>
            <a:r>
              <a:rPr lang="en-GB" sz="3200" dirty="0">
                <a:solidFill>
                  <a:srgbClr val="0000FF"/>
                </a:solidFill>
                <a:latin typeface="Comic Sans MS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5 in 2</a:t>
            </a:r>
            <a:r>
              <a:rPr lang="en-GB" sz="3200" b="1" baseline="30000" dirty="0">
                <a:solidFill>
                  <a:srgbClr val="FF3300"/>
                </a:solidFill>
                <a:latin typeface="Comic Sans MS" charset="0"/>
              </a:rPr>
              <a:t>nd</a:t>
            </a: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 shell</a:t>
            </a:r>
            <a:endParaRPr lang="en-GB" sz="3200" dirty="0">
              <a:solidFill>
                <a:schemeClr val="bg1"/>
              </a:solidFill>
              <a:latin typeface="Comic Sans MS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359152" y="53736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638800" y="2514600"/>
            <a:ext cx="337082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>
                <a:solidFill>
                  <a:srgbClr val="0000FF"/>
                </a:solidFill>
                <a:latin typeface="Comic Sans MS" charset="0"/>
              </a:rPr>
              <a:t>2</a:t>
            </a: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  <a:latin typeface="Comic Sans MS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</a:t>
            </a:r>
            <a:r>
              <a:rPr lang="en-GB" sz="3200" b="1" dirty="0">
                <a:latin typeface="Comic Sans MS" charset="0"/>
              </a:rPr>
              <a:t>+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solidFill>
                  <a:srgbClr val="FF3300"/>
                </a:solidFill>
                <a:latin typeface="Comic Sans MS" charset="0"/>
              </a:rPr>
              <a:t>5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latin typeface="Comic Sans MS" charset="0"/>
              </a:rPr>
              <a:t>=</a:t>
            </a:r>
            <a:r>
              <a:rPr lang="en-GB" sz="3200" b="1" dirty="0">
                <a:solidFill>
                  <a:schemeClr val="bg1"/>
                </a:solidFill>
                <a:latin typeface="Comic Sans MS" charset="0"/>
              </a:rPr>
              <a:t>  </a:t>
            </a:r>
            <a:r>
              <a:rPr lang="en-GB" sz="3200" b="1" dirty="0">
                <a:latin typeface="Comic Sans MS" charset="0"/>
              </a:rPr>
              <a:t>7</a:t>
            </a:r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8001001" y="2438401"/>
            <a:ext cx="576263" cy="72072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10896601" y="1905001"/>
            <a:ext cx="576263" cy="73851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8763001" y="2209800"/>
            <a:ext cx="1871663" cy="2159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2" name="Picture 2" descr="Image result for nitrogen el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2" y="2310865"/>
            <a:ext cx="1695450" cy="16954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76400"/>
            <a:ext cx="89902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Nitrogen has 7 electrons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Configuration:</a:t>
            </a:r>
          </a:p>
          <a:p>
            <a:pPr marL="0" indent="0">
              <a:buNone/>
            </a:pPr>
            <a:r>
              <a:rPr lang="en-US" sz="3600" dirty="0"/>
              <a:t>N= 2,5 </a:t>
            </a:r>
          </a:p>
        </p:txBody>
      </p:sp>
    </p:spTree>
    <p:extLst>
      <p:ext uri="{BB962C8B-B14F-4D97-AF65-F5344CB8AC3E}">
        <p14:creationId xmlns:p14="http://schemas.microsoft.com/office/powerpoint/2010/main" val="183816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  <p:bldP spid="18454" grpId="0"/>
      <p:bldP spid="18455" grpId="0" animBg="1"/>
      <p:bldP spid="18456" grpId="0" animBg="1"/>
      <p:bldP spid="184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try this one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vanadium el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21463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1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9508"/>
            <a:ext cx="11157486" cy="1325563"/>
          </a:xfrm>
        </p:spPr>
        <p:txBody>
          <a:bodyPr/>
          <a:lstStyle/>
          <a:p>
            <a:r>
              <a:rPr lang="en-US" dirty="0" smtClean="0"/>
              <a:t>Write the Electronic configuration for these </a:t>
            </a:r>
            <a:endParaRPr lang="en-US" dirty="0"/>
          </a:p>
        </p:txBody>
      </p:sp>
      <p:pic>
        <p:nvPicPr>
          <p:cNvPr id="1026" name="Picture 2" descr="Image result for ca element periodic 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1" t="6532" r="11294" b="8508"/>
          <a:stretch/>
        </p:blipFill>
        <p:spPr bwMode="auto">
          <a:xfrm>
            <a:off x="381000" y="990601"/>
            <a:ext cx="2286000" cy="25171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ni element periodic tab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2" t="8061" r="9211" b="9431"/>
          <a:stretch/>
        </p:blipFill>
        <p:spPr bwMode="auto">
          <a:xfrm>
            <a:off x="4495800" y="3962400"/>
            <a:ext cx="2209800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Ar element periodic tabl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1" r="9349"/>
          <a:stretch/>
        </p:blipFill>
        <p:spPr bwMode="auto">
          <a:xfrm>
            <a:off x="4495800" y="1066801"/>
            <a:ext cx="2286000" cy="24124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47d57c7d-27e7-454b-b41d-686955f79878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0" t="6699" r="9894" b="9048"/>
          <a:stretch/>
        </p:blipFill>
        <p:spPr>
          <a:xfrm>
            <a:off x="8458200" y="4038600"/>
            <a:ext cx="2286000" cy="2539736"/>
          </a:xfrm>
          <a:prstGeom prst="rect">
            <a:avLst/>
          </a:prstGeom>
        </p:spPr>
      </p:pic>
      <p:pic>
        <p:nvPicPr>
          <p:cNvPr id="9" name="Picture 8" descr="element_008_o_oxygen_full_square_sticker-r5e1af67761b44236b11a0c265c4751c8_v9wf3_8byvr_630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04" t="14840" r="34473" b="16052"/>
          <a:stretch/>
        </p:blipFill>
        <p:spPr>
          <a:xfrm>
            <a:off x="8458200" y="914400"/>
            <a:ext cx="2286000" cy="2639488"/>
          </a:xfrm>
          <a:prstGeom prst="rect">
            <a:avLst/>
          </a:prstGeom>
        </p:spPr>
      </p:pic>
      <p:pic>
        <p:nvPicPr>
          <p:cNvPr id="10" name="Picture 9" descr="17_chlorine_tile_coaster.jp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1" t="7523" r="8497" b="9150"/>
          <a:stretch/>
        </p:blipFill>
        <p:spPr>
          <a:xfrm>
            <a:off x="381000" y="3886201"/>
            <a:ext cx="2286000" cy="257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6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251</Words>
  <Application>Microsoft Office PowerPoint</Application>
  <PresentationFormat>Widescreen</PresentationFormat>
  <Paragraphs>65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Theme</vt:lpstr>
      <vt:lpstr>#35 Electronic Configuration and Bohr Models</vt:lpstr>
      <vt:lpstr>Today’s goal </vt:lpstr>
      <vt:lpstr>PowerPoint Presentation</vt:lpstr>
      <vt:lpstr>PowerPoint Presentation</vt:lpstr>
      <vt:lpstr>Remember </vt:lpstr>
      <vt:lpstr>PowerPoint Presentation</vt:lpstr>
      <vt:lpstr>PowerPoint Presentation</vt:lpstr>
      <vt:lpstr>Lets try this one together</vt:lpstr>
      <vt:lpstr>Write the Electronic configuration for these </vt:lpstr>
      <vt:lpstr>Bohr Model </vt:lpstr>
      <vt:lpstr>Bohr Model </vt:lpstr>
      <vt:lpstr>Bohr Models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Smart, Brittany S.</dc:creator>
  <cp:lastModifiedBy>Smart, Brittany S.</cp:lastModifiedBy>
  <cp:revision>8</cp:revision>
  <cp:lastPrinted>2018-11-30T20:59:13Z</cp:lastPrinted>
  <dcterms:created xsi:type="dcterms:W3CDTF">2018-11-29T15:21:29Z</dcterms:created>
  <dcterms:modified xsi:type="dcterms:W3CDTF">2019-12-06T18:57:51Z</dcterms:modified>
</cp:coreProperties>
</file>