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14084-5366-4AFF-AC73-04005C4181B9}"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5EB7-5BB7-424D-80A4-CE6A9C2B5A76}" type="slidenum">
              <a:rPr lang="en-US" smtClean="0"/>
              <a:t>‹#›</a:t>
            </a:fld>
            <a:endParaRPr lang="en-US"/>
          </a:p>
        </p:txBody>
      </p:sp>
    </p:spTree>
    <p:extLst>
      <p:ext uri="{BB962C8B-B14F-4D97-AF65-F5344CB8AC3E}">
        <p14:creationId xmlns:p14="http://schemas.microsoft.com/office/powerpoint/2010/main" val="15554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D943DAF-B0A1-40CB-A0AC-AC163CE5B122}" type="slidenum">
              <a:rPr lang="en-US"/>
              <a:pPr/>
              <a:t>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6415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49235F1-EA72-4412-81AE-641D0419FC23}" type="slidenum">
              <a:rPr lang="en-US"/>
              <a:pPr/>
              <a:t>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0698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55BECA1-2FD8-495E-8EBC-28D3636B69F2}" type="slidenum">
              <a:rPr lang="en-US" smtClean="0"/>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161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08AD7D3-4C1B-491C-B9E7-8019F163701F}" type="slidenum">
              <a:rPr lang="en-US"/>
              <a:pPr/>
              <a:t>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377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5FB72-6862-42EE-A40F-E126C5B2069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200271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5FB72-6862-42EE-A40F-E126C5B2069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232648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5FB72-6862-42EE-A40F-E126C5B2069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61176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5FB72-6862-42EE-A40F-E126C5B2069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473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5FB72-6862-42EE-A40F-E126C5B2069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88874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5FB72-6862-42EE-A40F-E126C5B2069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20475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5FB72-6862-42EE-A40F-E126C5B2069B}"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25354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5FB72-6862-42EE-A40F-E126C5B2069B}"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80092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5FB72-6862-42EE-A40F-E126C5B2069B}"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2822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5FB72-6862-42EE-A40F-E126C5B2069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163334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5FB72-6862-42EE-A40F-E126C5B2069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D3A6-7E1F-4EFC-938C-4D8C556C7F9D}" type="slidenum">
              <a:rPr lang="en-US" smtClean="0"/>
              <a:t>‹#›</a:t>
            </a:fld>
            <a:endParaRPr lang="en-US"/>
          </a:p>
        </p:txBody>
      </p:sp>
    </p:spTree>
    <p:extLst>
      <p:ext uri="{BB962C8B-B14F-4D97-AF65-F5344CB8AC3E}">
        <p14:creationId xmlns:p14="http://schemas.microsoft.com/office/powerpoint/2010/main" val="385863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5FB72-6862-42EE-A40F-E126C5B2069B}" type="datetimeFigureOut">
              <a:rPr lang="en-US" smtClean="0"/>
              <a:t>4/2/2019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7D3A6-7E1F-4EFC-938C-4D8C556C7F9D}" type="slidenum">
              <a:rPr lang="en-US" smtClean="0"/>
              <a:t>‹#›</a:t>
            </a:fld>
            <a:endParaRPr lang="en-US"/>
          </a:p>
        </p:txBody>
      </p:sp>
    </p:spTree>
    <p:extLst>
      <p:ext uri="{BB962C8B-B14F-4D97-AF65-F5344CB8AC3E}">
        <p14:creationId xmlns:p14="http://schemas.microsoft.com/office/powerpoint/2010/main" val="2273527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#78 Analogous, homologous, and vestigial structures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151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lstStyle/>
          <a:p>
            <a:r>
              <a:rPr lang="en-US" b="1" dirty="0"/>
              <a:t>INSECT EYES</a:t>
            </a:r>
          </a:p>
        </p:txBody>
      </p:sp>
      <p:sp>
        <p:nvSpPr>
          <p:cNvPr id="8" name="Text Placeholder 7"/>
          <p:cNvSpPr>
            <a:spLocks noGrp="1"/>
          </p:cNvSpPr>
          <p:nvPr>
            <p:ph type="body" sz="quarter" idx="3"/>
          </p:nvPr>
        </p:nvSpPr>
        <p:spPr/>
        <p:txBody>
          <a:bodyPr/>
          <a:lstStyle/>
          <a:p>
            <a:r>
              <a:rPr lang="en-US" b="1" dirty="0"/>
              <a:t>MAMMAL EYES</a:t>
            </a:r>
          </a:p>
        </p:txBody>
      </p:sp>
      <p:sp>
        <p:nvSpPr>
          <p:cNvPr id="9" name="Content Placeholder 8"/>
          <p:cNvSpPr>
            <a:spLocks noGrp="1"/>
          </p:cNvSpPr>
          <p:nvPr>
            <p:ph sz="quarter" idx="4"/>
          </p:nvPr>
        </p:nvSpPr>
        <p:spPr/>
        <p:txBody>
          <a:bodyPr/>
          <a:lstStyle/>
          <a:p>
            <a:endParaRPr lang="en-US"/>
          </a:p>
        </p:txBody>
      </p:sp>
      <p:pic>
        <p:nvPicPr>
          <p:cNvPr id="4100" name="Picture 4" descr="http://m9.i.pbase.com/o9/31/498631/1/65817939.p5yIn8Z6.060826BlenWd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1" y="2209800"/>
            <a:ext cx="4432300" cy="32616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fExq334AwfE/Tr5aMeoJIEI/AAAAAAAAuZ8/ZbfbWO8WkZs/s1600/Macro+Photography+of+Insects+Eyes+%25282%252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244437"/>
            <a:ext cx="3932238" cy="369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3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analogous structure???</a:t>
            </a:r>
          </a:p>
        </p:txBody>
      </p:sp>
      <p:sp>
        <p:nvSpPr>
          <p:cNvPr id="6" name="Text Placeholder 5"/>
          <p:cNvSpPr>
            <a:spLocks noGrp="1"/>
          </p:cNvSpPr>
          <p:nvPr>
            <p:ph type="body" idx="1"/>
          </p:nvPr>
        </p:nvSpPr>
        <p:spPr/>
        <p:txBody>
          <a:bodyPr/>
          <a:lstStyle/>
          <a:p>
            <a:r>
              <a:rPr lang="en-US" b="1" dirty="0"/>
              <a:t>PENGUIN FINS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FISH FINS</a:t>
            </a:r>
          </a:p>
        </p:txBody>
      </p:sp>
      <p:sp>
        <p:nvSpPr>
          <p:cNvPr id="9" name="Content Placeholder 8"/>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2819400"/>
            <a:ext cx="54768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55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lstStyle/>
          <a:p>
            <a:r>
              <a:rPr lang="en-US" b="1" dirty="0"/>
              <a:t>PENGUIN FINS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FISH FINS</a:t>
            </a:r>
          </a:p>
        </p:txBody>
      </p:sp>
      <p:sp>
        <p:nvSpPr>
          <p:cNvPr id="9" name="Content Placeholder 8"/>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2819400"/>
            <a:ext cx="54768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16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analogous structure???</a:t>
            </a:r>
          </a:p>
        </p:txBody>
      </p:sp>
      <p:sp>
        <p:nvSpPr>
          <p:cNvPr id="6" name="Text Placeholder 5"/>
          <p:cNvSpPr>
            <a:spLocks noGrp="1"/>
          </p:cNvSpPr>
          <p:nvPr>
            <p:ph type="body" idx="1"/>
          </p:nvPr>
        </p:nvSpPr>
        <p:spPr/>
        <p:txBody>
          <a:bodyPr/>
          <a:lstStyle/>
          <a:p>
            <a:r>
              <a:rPr lang="en-US" b="1" dirty="0"/>
              <a:t>HUMAN KIDNEYS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DOLPHIN KIDNEYS</a:t>
            </a:r>
          </a:p>
        </p:txBody>
      </p:sp>
      <p:sp>
        <p:nvSpPr>
          <p:cNvPr id="9" name="Content Placeholder 8"/>
          <p:cNvSpPr>
            <a:spLocks noGrp="1"/>
          </p:cNvSpPr>
          <p:nvPr>
            <p:ph sz="quarter" idx="4"/>
          </p:nvPr>
        </p:nvSpPr>
        <p:spPr/>
        <p:txBody>
          <a:bodyPr/>
          <a:lstStyle/>
          <a:p>
            <a:endParaRPr lang="en-US"/>
          </a:p>
        </p:txBody>
      </p:sp>
      <p:pic>
        <p:nvPicPr>
          <p:cNvPr id="13314" name="Picture 2" descr="http://fluorideinwater.com/wp-content/uploads/2013/04/Human_kidney_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2895601"/>
            <a:ext cx="4246033"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713470"/>
            <a:ext cx="37973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320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homologous</a:t>
            </a:r>
            <a:r>
              <a:rPr lang="en-US" dirty="0"/>
              <a:t> or analogous structure???</a:t>
            </a:r>
          </a:p>
        </p:txBody>
      </p:sp>
      <p:sp>
        <p:nvSpPr>
          <p:cNvPr id="6" name="Text Placeholder 5"/>
          <p:cNvSpPr>
            <a:spLocks noGrp="1"/>
          </p:cNvSpPr>
          <p:nvPr>
            <p:ph type="body" idx="1"/>
          </p:nvPr>
        </p:nvSpPr>
        <p:spPr/>
        <p:txBody>
          <a:bodyPr/>
          <a:lstStyle/>
          <a:p>
            <a:r>
              <a:rPr lang="en-US" b="1" dirty="0"/>
              <a:t>HUMAN KIDNEYS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DOLPHIN KIDNEYS</a:t>
            </a:r>
          </a:p>
        </p:txBody>
      </p:sp>
      <p:sp>
        <p:nvSpPr>
          <p:cNvPr id="9" name="Content Placeholder 8"/>
          <p:cNvSpPr>
            <a:spLocks noGrp="1"/>
          </p:cNvSpPr>
          <p:nvPr>
            <p:ph sz="quarter" idx="4"/>
          </p:nvPr>
        </p:nvSpPr>
        <p:spPr/>
        <p:txBody>
          <a:bodyPr/>
          <a:lstStyle/>
          <a:p>
            <a:endParaRPr lang="en-US"/>
          </a:p>
        </p:txBody>
      </p:sp>
      <p:pic>
        <p:nvPicPr>
          <p:cNvPr id="13314" name="Picture 2" descr="http://fluorideinwater.com/wp-content/uploads/2013/04/Human_kidney_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2895601"/>
            <a:ext cx="4246033"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713470"/>
            <a:ext cx="37973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931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analogous structure???</a:t>
            </a:r>
          </a:p>
        </p:txBody>
      </p:sp>
      <p:sp>
        <p:nvSpPr>
          <p:cNvPr id="6" name="Text Placeholder 5"/>
          <p:cNvSpPr>
            <a:spLocks noGrp="1"/>
          </p:cNvSpPr>
          <p:nvPr>
            <p:ph type="body" idx="1"/>
          </p:nvPr>
        </p:nvSpPr>
        <p:spPr/>
        <p:txBody>
          <a:bodyPr>
            <a:noAutofit/>
          </a:bodyPr>
          <a:lstStyle/>
          <a:p>
            <a:r>
              <a:rPr lang="en-US" sz="2800" dirty="0"/>
              <a:t>JELLYFISH TENDRILS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noAutofit/>
          </a:bodyPr>
          <a:lstStyle/>
          <a:p>
            <a:r>
              <a:rPr lang="en-US" sz="2800" dirty="0"/>
              <a:t>OCTOPUS TENTACLES</a:t>
            </a:r>
          </a:p>
        </p:txBody>
      </p:sp>
      <p:sp>
        <p:nvSpPr>
          <p:cNvPr id="9" name="Content Placeholder 8"/>
          <p:cNvSpPr>
            <a:spLocks noGrp="1"/>
          </p:cNvSpPr>
          <p:nvPr>
            <p:ph sz="quarter" idx="4"/>
          </p:nvPr>
        </p:nvSpPr>
        <p:spPr/>
        <p:txBody>
          <a:bodyPr/>
          <a:lstStyle/>
          <a:p>
            <a:endParaRPr lang="en-US"/>
          </a:p>
        </p:txBody>
      </p:sp>
      <p:pic>
        <p:nvPicPr>
          <p:cNvPr id="1026" name="Picture 2" descr="https://www.jellyfishart.com/images/content/kb/boxjelly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971801"/>
            <a:ext cx="52197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08/08/13/article-0-03CDE4850000044D-122_468x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83719"/>
            <a:ext cx="5322742"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54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noAutofit/>
          </a:bodyPr>
          <a:lstStyle/>
          <a:p>
            <a:r>
              <a:rPr lang="en-US" sz="2800" dirty="0"/>
              <a:t>JELLYFISH TENDRILS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noAutofit/>
          </a:bodyPr>
          <a:lstStyle/>
          <a:p>
            <a:r>
              <a:rPr lang="en-US" sz="2800" dirty="0"/>
              <a:t>OCTOPUS TENTACLES</a:t>
            </a:r>
          </a:p>
        </p:txBody>
      </p:sp>
      <p:sp>
        <p:nvSpPr>
          <p:cNvPr id="9" name="Content Placeholder 8"/>
          <p:cNvSpPr>
            <a:spLocks noGrp="1"/>
          </p:cNvSpPr>
          <p:nvPr>
            <p:ph sz="quarter" idx="4"/>
          </p:nvPr>
        </p:nvSpPr>
        <p:spPr/>
        <p:txBody>
          <a:bodyPr/>
          <a:lstStyle/>
          <a:p>
            <a:endParaRPr lang="en-US"/>
          </a:p>
        </p:txBody>
      </p:sp>
      <p:pic>
        <p:nvPicPr>
          <p:cNvPr id="1026" name="Picture 2" descr="https://www.jellyfishart.com/images/content/kb/boxjelly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971801"/>
            <a:ext cx="52197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08/08/13/article-0-03CDE4850000044D-122_468x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83719"/>
            <a:ext cx="5322742"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check</a:t>
            </a:r>
          </a:p>
        </p:txBody>
      </p:sp>
      <p:sp>
        <p:nvSpPr>
          <p:cNvPr id="3" name="Content Placeholder 2"/>
          <p:cNvSpPr>
            <a:spLocks noGrp="1"/>
          </p:cNvSpPr>
          <p:nvPr>
            <p:ph idx="1"/>
          </p:nvPr>
        </p:nvSpPr>
        <p:spPr/>
        <p:txBody>
          <a:bodyPr/>
          <a:lstStyle/>
          <a:p>
            <a:r>
              <a:rPr lang="en-US" dirty="0"/>
              <a:t>How does common ancestry between two species support evolution</a:t>
            </a:r>
          </a:p>
          <a:p>
            <a:endParaRPr lang="en-US" dirty="0"/>
          </a:p>
          <a:p>
            <a:r>
              <a:rPr lang="en-US" dirty="0"/>
              <a:t>A slight change in a rabbits ability to hear its predators is an example of </a:t>
            </a:r>
            <a:r>
              <a:rPr lang="en-US" dirty="0" smtClean="0"/>
              <a:t>a ____________ </a:t>
            </a:r>
            <a:endParaRPr lang="en-US" dirty="0"/>
          </a:p>
          <a:p>
            <a:pPr marL="0" indent="0">
              <a:buNone/>
            </a:pPr>
            <a:endParaRPr lang="en-US" dirty="0"/>
          </a:p>
        </p:txBody>
      </p:sp>
    </p:spTree>
    <p:extLst>
      <p:ext uri="{BB962C8B-B14F-4D97-AF65-F5344CB8AC3E}">
        <p14:creationId xmlns:p14="http://schemas.microsoft.com/office/powerpoint/2010/main" val="222425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warmup</a:t>
            </a:r>
            <a:r>
              <a:rPr lang="en-US" dirty="0"/>
              <a:t> </a:t>
            </a:r>
          </a:p>
        </p:txBody>
      </p:sp>
      <p:sp>
        <p:nvSpPr>
          <p:cNvPr id="3" name="Content Placeholder 2"/>
          <p:cNvSpPr>
            <a:spLocks noGrp="1"/>
          </p:cNvSpPr>
          <p:nvPr>
            <p:ph idx="1"/>
          </p:nvPr>
        </p:nvSpPr>
        <p:spPr/>
        <p:txBody>
          <a:bodyPr/>
          <a:lstStyle/>
          <a:p>
            <a:pPr marL="0" indent="0">
              <a:buNone/>
            </a:pPr>
            <a:endParaRPr lang="en-US" dirty="0"/>
          </a:p>
          <a:p>
            <a:r>
              <a:rPr lang="en-US" sz="4400" dirty="0"/>
              <a:t>In a minimum of three sentences explain how evolution leads to antibacterial resistance</a:t>
            </a:r>
          </a:p>
        </p:txBody>
      </p:sp>
    </p:spTree>
    <p:extLst>
      <p:ext uri="{BB962C8B-B14F-4D97-AF65-F5344CB8AC3E}">
        <p14:creationId xmlns:p14="http://schemas.microsoft.com/office/powerpoint/2010/main" val="1808205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17" y="92075"/>
            <a:ext cx="10515600" cy="1325563"/>
          </a:xfrm>
        </p:spPr>
        <p:txBody>
          <a:bodyPr/>
          <a:lstStyle/>
          <a:p>
            <a:pPr algn="ctr"/>
            <a:r>
              <a:rPr lang="en-US" dirty="0"/>
              <a:t>Fossil evidence for evolution</a:t>
            </a:r>
          </a:p>
        </p:txBody>
      </p:sp>
      <p:sp>
        <p:nvSpPr>
          <p:cNvPr id="3" name="Content Placeholder 2"/>
          <p:cNvSpPr>
            <a:spLocks noGrp="1"/>
          </p:cNvSpPr>
          <p:nvPr>
            <p:ph idx="1"/>
          </p:nvPr>
        </p:nvSpPr>
        <p:spPr>
          <a:xfrm>
            <a:off x="287382" y="1143318"/>
            <a:ext cx="11521441" cy="4983162"/>
          </a:xfrm>
        </p:spPr>
        <p:txBody>
          <a:bodyPr>
            <a:normAutofit fontScale="92500"/>
          </a:bodyPr>
          <a:lstStyle/>
          <a:p>
            <a:r>
              <a:rPr lang="en-US" dirty="0" smtClean="0"/>
              <a:t>Most evidence of evolution was originally found in fossils. Fossils can preserve the structure of organisms in sedimentary rock if conditions are just right. </a:t>
            </a:r>
          </a:p>
          <a:p>
            <a:endParaRPr lang="en-US" dirty="0"/>
          </a:p>
          <a:p>
            <a:r>
              <a:rPr lang="en-US" dirty="0" smtClean="0"/>
              <a:t>One area of evidence of evolution is embryology, the study of embryos. When we compare embryos we can see shared characteristics of organisms throughout their developmental process. </a:t>
            </a:r>
            <a:endParaRPr lang="en-US" dirty="0" smtClean="0"/>
          </a:p>
          <a:p>
            <a:endParaRPr lang="en-US" dirty="0" smtClean="0"/>
          </a:p>
          <a:p>
            <a:r>
              <a:rPr lang="en-US" dirty="0" smtClean="0"/>
              <a:t>If you look at the warm-up activity, you can see the </a:t>
            </a:r>
            <a:r>
              <a:rPr lang="en-US" dirty="0" err="1" smtClean="0"/>
              <a:t>similiarites</a:t>
            </a:r>
            <a:r>
              <a:rPr lang="en-US" dirty="0" smtClean="0"/>
              <a:t> between the organisms. For example all the organisms have folds in their neck area which are called gill pouches. These folds develop into gills for adult fish. And as we all know, chickens humans, etc. don’t have gills, scientist use the similarities in their </a:t>
            </a:r>
            <a:r>
              <a:rPr lang="en-US" dirty="0" err="1" smtClean="0"/>
              <a:t>embyros</a:t>
            </a:r>
            <a:r>
              <a:rPr lang="en-US" dirty="0" smtClean="0"/>
              <a:t> to suggest that the organisms are related. </a:t>
            </a:r>
            <a:endParaRPr lang="en-US" dirty="0" smtClean="0"/>
          </a:p>
        </p:txBody>
      </p:sp>
    </p:spTree>
    <p:extLst>
      <p:ext uri="{BB962C8B-B14F-4D97-AF65-F5344CB8AC3E}">
        <p14:creationId xmlns:p14="http://schemas.microsoft.com/office/powerpoint/2010/main" val="244535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3166"/>
            <a:ext cx="10972799" cy="1143000"/>
          </a:xfrm>
        </p:spPr>
        <p:txBody>
          <a:bodyPr>
            <a:normAutofit fontScale="90000"/>
          </a:bodyPr>
          <a:lstStyle/>
          <a:p>
            <a:r>
              <a:rPr lang="en-US" dirty="0"/>
              <a:t>Structural and developmental </a:t>
            </a:r>
            <a:r>
              <a:rPr lang="en-US" u="sng" dirty="0"/>
              <a:t>evidence of evolution </a:t>
            </a:r>
          </a:p>
        </p:txBody>
      </p:sp>
      <p:sp>
        <p:nvSpPr>
          <p:cNvPr id="3" name="Content Placeholder 2"/>
          <p:cNvSpPr>
            <a:spLocks noGrp="1"/>
          </p:cNvSpPr>
          <p:nvPr>
            <p:ph idx="1"/>
          </p:nvPr>
        </p:nvSpPr>
        <p:spPr>
          <a:xfrm>
            <a:off x="378823" y="1041663"/>
            <a:ext cx="11155679" cy="5635634"/>
          </a:xfrm>
        </p:spPr>
        <p:txBody>
          <a:bodyPr>
            <a:normAutofit/>
          </a:bodyPr>
          <a:lstStyle/>
          <a:p>
            <a:r>
              <a:rPr lang="en-US" dirty="0"/>
              <a:t>What do these two organisms have in common</a:t>
            </a:r>
            <a:r>
              <a:rPr lang="en-US" dirty="0" smtClean="0"/>
              <a:t>?</a:t>
            </a:r>
          </a:p>
          <a:p>
            <a:endParaRPr lang="en-US" dirty="0"/>
          </a:p>
          <a:p>
            <a:endParaRPr lang="en-US" dirty="0"/>
          </a:p>
          <a:p>
            <a:endParaRPr lang="en-US" dirty="0"/>
          </a:p>
          <a:p>
            <a:endParaRPr lang="en-US" dirty="0"/>
          </a:p>
          <a:p>
            <a:endParaRPr lang="en-US" dirty="0"/>
          </a:p>
          <a:p>
            <a:endParaRPr lang="en-US" dirty="0"/>
          </a:p>
          <a:p>
            <a:r>
              <a:rPr lang="en-US" dirty="0"/>
              <a:t>If you said they both have feathers, you are correct. </a:t>
            </a:r>
          </a:p>
          <a:p>
            <a:r>
              <a:rPr lang="en-US" dirty="0"/>
              <a:t>The presence of feathers suggests that the two animals are related in some way. But how you ask…? </a:t>
            </a:r>
          </a:p>
          <a:p>
            <a:endParaRPr lang="en-US" dirty="0"/>
          </a:p>
        </p:txBody>
      </p:sp>
      <p:pic>
        <p:nvPicPr>
          <p:cNvPr id="2050" name="Picture 2" descr="Image result for tur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793" y="1678777"/>
            <a:ext cx="3184399" cy="2868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ue j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152" y="1596378"/>
            <a:ext cx="3822679" cy="295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3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765300" y="0"/>
            <a:ext cx="8534400" cy="1219200"/>
          </a:xfrm>
          <a:ln>
            <a:noFill/>
          </a:ln>
        </p:spPr>
        <p:txBody>
          <a:bodyPr/>
          <a:lstStyle/>
          <a:p>
            <a:pPr algn="ctr" eaLnBrk="1" hangingPunct="1"/>
            <a:r>
              <a:rPr lang="en-US" dirty="0"/>
              <a:t>*Homologous Structures</a:t>
            </a:r>
          </a:p>
        </p:txBody>
      </p:sp>
      <p:sp>
        <p:nvSpPr>
          <p:cNvPr id="41987" name="Rectangle 3"/>
          <p:cNvSpPr>
            <a:spLocks noGrp="1" noChangeArrowheads="1"/>
          </p:cNvSpPr>
          <p:nvPr>
            <p:ph type="body" idx="1"/>
          </p:nvPr>
        </p:nvSpPr>
        <p:spPr>
          <a:xfrm>
            <a:off x="444500" y="1219200"/>
            <a:ext cx="11176000" cy="4953000"/>
          </a:xfrm>
        </p:spPr>
        <p:txBody>
          <a:bodyPr>
            <a:normAutofit/>
          </a:bodyPr>
          <a:lstStyle/>
          <a:p>
            <a:pPr eaLnBrk="1" hangingPunct="1"/>
            <a:r>
              <a:rPr lang="en-US" sz="3600" b="1" dirty="0"/>
              <a:t>Homologous structures</a:t>
            </a:r>
            <a:r>
              <a:rPr lang="en-US" sz="3600" dirty="0"/>
              <a:t>:  are </a:t>
            </a:r>
            <a:r>
              <a:rPr lang="en-US" sz="3600" dirty="0" smtClean="0"/>
              <a:t>body parts of organisms that have different functions but similar body structures  that all </a:t>
            </a:r>
            <a:r>
              <a:rPr lang="en-US" sz="3600" dirty="0"/>
              <a:t>derived from the </a:t>
            </a:r>
            <a:r>
              <a:rPr lang="en-US" sz="3600" dirty="0">
                <a:solidFill>
                  <a:srgbClr val="FF0000"/>
                </a:solidFill>
              </a:rPr>
              <a:t>same</a:t>
            </a:r>
            <a:r>
              <a:rPr lang="en-US" sz="3600" dirty="0"/>
              <a:t> body part in a </a:t>
            </a:r>
            <a:r>
              <a:rPr lang="en-US" sz="3600" u="sng" dirty="0"/>
              <a:t>common ancestor</a:t>
            </a:r>
          </a:p>
          <a:p>
            <a:pPr eaLnBrk="1" hangingPunct="1"/>
            <a:endParaRPr lang="en-US" sz="3600" dirty="0"/>
          </a:p>
          <a:p>
            <a:pPr eaLnBrk="1" hangingPunct="1"/>
            <a:r>
              <a:rPr lang="en-US" sz="3600" dirty="0" smtClean="0"/>
              <a:t>For </a:t>
            </a:r>
            <a:r>
              <a:rPr lang="en-US" sz="3600" dirty="0"/>
              <a:t>example, mammals such as a humans arm, bat wing, and whale flipper all consist of very similar bones. (pictured on next slide)</a:t>
            </a:r>
          </a:p>
          <a:p>
            <a:pPr eaLnBrk="1" hangingPunct="1"/>
            <a:r>
              <a:rPr lang="en-US" sz="3600" dirty="0">
                <a:solidFill>
                  <a:srgbClr val="FF0000"/>
                </a:solidFill>
              </a:rPr>
              <a:t>Different functions, same ancestor structure </a:t>
            </a:r>
          </a:p>
        </p:txBody>
      </p:sp>
    </p:spTree>
    <p:extLst>
      <p:ext uri="{BB962C8B-B14F-4D97-AF65-F5344CB8AC3E}">
        <p14:creationId xmlns:p14="http://schemas.microsoft.com/office/powerpoint/2010/main" val="38591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t="4082"/>
          <a:stretch>
            <a:fillRect/>
          </a:stretch>
        </p:blipFill>
        <p:spPr bwMode="auto">
          <a:xfrm>
            <a:off x="2209800" y="1219201"/>
            <a:ext cx="7696200" cy="5410199"/>
          </a:xfrm>
          <a:prstGeom prst="rect">
            <a:avLst/>
          </a:prstGeom>
          <a:noFill/>
          <a:ln w="9525">
            <a:noFill/>
            <a:miter lim="800000"/>
            <a:headEnd/>
            <a:tailEnd/>
          </a:ln>
        </p:spPr>
      </p:pic>
      <p:sp>
        <p:nvSpPr>
          <p:cNvPr id="60421" name="Rectangle 8"/>
          <p:cNvSpPr>
            <a:spLocks noGrp="1" noChangeArrowheads="1"/>
          </p:cNvSpPr>
          <p:nvPr>
            <p:ph type="title"/>
          </p:nvPr>
        </p:nvSpPr>
        <p:spPr>
          <a:xfrm>
            <a:off x="1828800" y="228600"/>
            <a:ext cx="8534400" cy="1447800"/>
          </a:xfrm>
          <a:ln>
            <a:noFill/>
          </a:ln>
        </p:spPr>
        <p:txBody>
          <a:bodyPr>
            <a:normAutofit fontScale="90000"/>
          </a:bodyPr>
          <a:lstStyle/>
          <a:p>
            <a:r>
              <a:rPr lang="en-US" dirty="0"/>
              <a:t>Homology of the bones of the forelimb of mammals</a:t>
            </a:r>
            <a:br>
              <a:rPr lang="en-US" dirty="0"/>
            </a:br>
            <a:endParaRPr lang="en-US" dirty="0">
              <a:solidFill>
                <a:schemeClr val="accent1"/>
              </a:solidFill>
            </a:endParaRPr>
          </a:p>
        </p:txBody>
      </p:sp>
    </p:spTree>
    <p:extLst>
      <p:ext uri="{BB962C8B-B14F-4D97-AF65-F5344CB8AC3E}">
        <p14:creationId xmlns:p14="http://schemas.microsoft.com/office/powerpoint/2010/main" val="220797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rotWithShape="1">
          <a:blip r:embed="rId2"/>
          <a:srcRect l="29327" t="21234" r="29808" b="10857"/>
          <a:stretch/>
        </p:blipFill>
        <p:spPr bwMode="auto">
          <a:xfrm>
            <a:off x="2133600" y="1"/>
            <a:ext cx="7696200" cy="6629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876800" y="152400"/>
            <a:ext cx="464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62400" y="152401"/>
            <a:ext cx="5767328"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rPr>
              <a:t>Homologous Structures</a:t>
            </a:r>
          </a:p>
        </p:txBody>
      </p:sp>
    </p:spTree>
    <p:extLst>
      <p:ext uri="{BB962C8B-B14F-4D97-AF65-F5344CB8AC3E}">
        <p14:creationId xmlns:p14="http://schemas.microsoft.com/office/powerpoint/2010/main" val="131135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1675190" y="2717063"/>
            <a:ext cx="8499475" cy="4135438"/>
            <a:chOff x="598" y="2111"/>
            <a:chExt cx="4442" cy="2161"/>
          </a:xfrm>
        </p:grpSpPr>
        <p:grpSp>
          <p:nvGrpSpPr>
            <p:cNvPr id="3" name="Group 53"/>
            <p:cNvGrpSpPr>
              <a:grpSpLocks/>
            </p:cNvGrpSpPr>
            <p:nvPr/>
          </p:nvGrpSpPr>
          <p:grpSpPr bwMode="auto">
            <a:xfrm>
              <a:off x="598" y="2111"/>
              <a:ext cx="4442" cy="2161"/>
              <a:chOff x="598" y="1419"/>
              <a:chExt cx="4442" cy="2161"/>
            </a:xfrm>
          </p:grpSpPr>
          <p:pic>
            <p:nvPicPr>
              <p:cNvPr id="13320" name="Picture 47" descr="bhspe-041004-014"/>
              <p:cNvPicPr>
                <a:picLocks noChangeAspect="1" noChangeArrowheads="1"/>
              </p:cNvPicPr>
              <p:nvPr/>
            </p:nvPicPr>
            <p:blipFill>
              <a:blip r:embed="rId3" cstate="print"/>
              <a:srcRect/>
              <a:stretch>
                <a:fillRect/>
              </a:stretch>
            </p:blipFill>
            <p:spPr bwMode="auto">
              <a:xfrm>
                <a:off x="912" y="2208"/>
                <a:ext cx="1776" cy="1340"/>
              </a:xfrm>
              <a:prstGeom prst="rect">
                <a:avLst/>
              </a:prstGeom>
              <a:noFill/>
              <a:ln w="9525">
                <a:noFill/>
                <a:miter lim="800000"/>
                <a:headEnd/>
                <a:tailEnd/>
              </a:ln>
            </p:spPr>
          </p:pic>
          <p:pic>
            <p:nvPicPr>
              <p:cNvPr id="13321" name="Picture 49" descr="bhspe-041004-015"/>
              <p:cNvPicPr>
                <a:picLocks noChangeAspect="1" noChangeArrowheads="1"/>
              </p:cNvPicPr>
              <p:nvPr/>
            </p:nvPicPr>
            <p:blipFill>
              <a:blip r:embed="rId4" cstate="print"/>
              <a:srcRect/>
              <a:stretch>
                <a:fillRect/>
              </a:stretch>
            </p:blipFill>
            <p:spPr bwMode="auto">
              <a:xfrm>
                <a:off x="3456" y="2160"/>
                <a:ext cx="1584" cy="1420"/>
              </a:xfrm>
              <a:prstGeom prst="rect">
                <a:avLst/>
              </a:prstGeom>
              <a:noFill/>
              <a:ln w="9525">
                <a:noFill/>
                <a:miter lim="800000"/>
                <a:headEnd/>
                <a:tailEnd/>
              </a:ln>
            </p:spPr>
          </p:pic>
          <p:sp>
            <p:nvSpPr>
              <p:cNvPr id="13322" name="Rectangle 50"/>
              <p:cNvSpPr>
                <a:spLocks noChangeArrowheads="1"/>
              </p:cNvSpPr>
              <p:nvPr/>
            </p:nvSpPr>
            <p:spPr bwMode="auto">
              <a:xfrm>
                <a:off x="598" y="1419"/>
                <a:ext cx="738" cy="176"/>
              </a:xfrm>
              <a:prstGeom prst="rect">
                <a:avLst/>
              </a:prstGeom>
              <a:noFill/>
              <a:ln w="9525">
                <a:noFill/>
                <a:miter lim="800000"/>
                <a:headEnd/>
                <a:tailEnd/>
              </a:ln>
            </p:spPr>
            <p:txBody>
              <a:bodyPr wrap="none">
                <a:spAutoFit/>
              </a:bodyPr>
              <a:lstStyle/>
              <a:p>
                <a:r>
                  <a:rPr lang="en-US" sz="1600" b="1">
                    <a:solidFill>
                      <a:schemeClr val="bg1"/>
                    </a:solidFill>
                    <a:latin typeface="Arial" charset="0"/>
                  </a:rPr>
                  <a:t>Human hand</a:t>
                </a:r>
              </a:p>
            </p:txBody>
          </p:sp>
          <p:sp>
            <p:nvSpPr>
              <p:cNvPr id="13323" name="Rectangle 51"/>
              <p:cNvSpPr>
                <a:spLocks noChangeArrowheads="1"/>
              </p:cNvSpPr>
              <p:nvPr/>
            </p:nvSpPr>
            <p:spPr bwMode="auto">
              <a:xfrm>
                <a:off x="3504" y="2232"/>
                <a:ext cx="457" cy="152"/>
              </a:xfrm>
              <a:prstGeom prst="rect">
                <a:avLst/>
              </a:prstGeom>
              <a:noFill/>
              <a:ln w="9525">
                <a:noFill/>
                <a:miter lim="800000"/>
                <a:headEnd/>
                <a:tailEnd/>
              </a:ln>
            </p:spPr>
            <p:txBody>
              <a:bodyPr wrap="none">
                <a:spAutoFit/>
              </a:bodyPr>
              <a:lstStyle/>
              <a:p>
                <a:r>
                  <a:rPr lang="en-US" sz="1300" b="1">
                    <a:solidFill>
                      <a:schemeClr val="bg1"/>
                    </a:solidFill>
                    <a:latin typeface="Arial" charset="0"/>
                  </a:rPr>
                  <a:t>Bat wing</a:t>
                </a:r>
              </a:p>
            </p:txBody>
          </p:sp>
          <p:sp>
            <p:nvSpPr>
              <p:cNvPr id="13324" name="Rectangle 52"/>
              <p:cNvSpPr>
                <a:spLocks noChangeArrowheads="1"/>
              </p:cNvSpPr>
              <p:nvPr/>
            </p:nvSpPr>
            <p:spPr bwMode="auto">
              <a:xfrm>
                <a:off x="3061" y="1440"/>
                <a:ext cx="569" cy="176"/>
              </a:xfrm>
              <a:prstGeom prst="rect">
                <a:avLst/>
              </a:prstGeom>
              <a:noFill/>
              <a:ln w="9525">
                <a:noFill/>
                <a:miter lim="800000"/>
                <a:headEnd/>
                <a:tailEnd/>
              </a:ln>
            </p:spPr>
            <p:txBody>
              <a:bodyPr wrap="none">
                <a:spAutoFit/>
              </a:bodyPr>
              <a:lstStyle/>
              <a:p>
                <a:r>
                  <a:rPr lang="en-US" sz="1600" b="1">
                    <a:solidFill>
                      <a:schemeClr val="bg1"/>
                    </a:solidFill>
                    <a:latin typeface="Arial" charset="0"/>
                  </a:rPr>
                  <a:t>Mole foot</a:t>
                </a:r>
              </a:p>
            </p:txBody>
          </p:sp>
        </p:grpSp>
        <p:sp>
          <p:nvSpPr>
            <p:cNvPr id="13319" name="Text Box 56"/>
            <p:cNvSpPr txBox="1">
              <a:spLocks noChangeArrowheads="1"/>
            </p:cNvSpPr>
            <p:nvPr/>
          </p:nvSpPr>
          <p:spPr bwMode="auto">
            <a:xfrm>
              <a:off x="998" y="2931"/>
              <a:ext cx="420" cy="145"/>
            </a:xfrm>
            <a:prstGeom prst="rect">
              <a:avLst/>
            </a:prstGeom>
            <a:noFill/>
            <a:ln w="9525">
              <a:noFill/>
              <a:miter lim="800000"/>
              <a:headEnd/>
              <a:tailEnd/>
            </a:ln>
          </p:spPr>
          <p:txBody>
            <a:bodyPr wrap="none">
              <a:spAutoFit/>
            </a:bodyPr>
            <a:lstStyle/>
            <a:p>
              <a:r>
                <a:rPr lang="en-US" sz="1200" b="1">
                  <a:latin typeface="Arial" charset="0"/>
                </a:rPr>
                <a:t>Fly wing</a:t>
              </a:r>
              <a:endParaRPr lang="en-US"/>
            </a:p>
          </p:txBody>
        </p:sp>
      </p:grpSp>
      <p:sp>
        <p:nvSpPr>
          <p:cNvPr id="4" name="Title 3"/>
          <p:cNvSpPr>
            <a:spLocks noGrp="1"/>
          </p:cNvSpPr>
          <p:nvPr>
            <p:ph type="title"/>
          </p:nvPr>
        </p:nvSpPr>
        <p:spPr/>
        <p:txBody>
          <a:bodyPr>
            <a:normAutofit fontScale="90000"/>
          </a:bodyPr>
          <a:lstStyle/>
          <a:p>
            <a:r>
              <a:rPr lang="en-US" dirty="0">
                <a:latin typeface="Arial" charset="0"/>
              </a:rPr>
              <a:t>Homologous structures are different than Analogous Structures</a:t>
            </a:r>
            <a:br>
              <a:rPr lang="en-US" dirty="0">
                <a:latin typeface="Arial" charset="0"/>
              </a:rPr>
            </a:br>
            <a:endParaRPr lang="en-US" dirty="0"/>
          </a:p>
        </p:txBody>
      </p:sp>
      <p:sp>
        <p:nvSpPr>
          <p:cNvPr id="27675" name="Rectangle 27"/>
          <p:cNvSpPr>
            <a:spLocks noGrp="1" noChangeArrowheads="1"/>
          </p:cNvSpPr>
          <p:nvPr>
            <p:ph idx="1"/>
          </p:nvPr>
        </p:nvSpPr>
        <p:spPr>
          <a:xfrm>
            <a:off x="378823" y="1443450"/>
            <a:ext cx="10398034" cy="4525963"/>
          </a:xfrm>
          <a:noFill/>
        </p:spPr>
        <p:txBody>
          <a:bodyPr>
            <a:normAutofit/>
          </a:bodyPr>
          <a:lstStyle/>
          <a:p>
            <a:pPr marL="457200" lvl="1" indent="0">
              <a:buNone/>
            </a:pPr>
            <a:r>
              <a:rPr lang="en-US" sz="3600" dirty="0">
                <a:solidFill>
                  <a:srgbClr val="FF0000"/>
                </a:solidFill>
                <a:latin typeface="Arial" charset="0"/>
              </a:rPr>
              <a:t>*Analogous structures have a similar function but </a:t>
            </a:r>
            <a:r>
              <a:rPr lang="en-US" sz="3600" u="sng" dirty="0">
                <a:solidFill>
                  <a:srgbClr val="FF0000"/>
                </a:solidFill>
                <a:latin typeface="Arial" charset="0"/>
              </a:rPr>
              <a:t>do not </a:t>
            </a:r>
            <a:r>
              <a:rPr lang="en-US" sz="3600" dirty="0">
                <a:solidFill>
                  <a:srgbClr val="FF0000"/>
                </a:solidFill>
                <a:latin typeface="Arial" charset="0"/>
              </a:rPr>
              <a:t>come from a common ancestor.</a:t>
            </a:r>
            <a:endParaRPr lang="en-US" dirty="0">
              <a:solidFill>
                <a:srgbClr val="FF0000"/>
              </a:solidFill>
              <a:latin typeface="Arial" charset="0"/>
            </a:endParaRPr>
          </a:p>
          <a:p>
            <a:pPr marL="457200" lvl="1" indent="0">
              <a:buNone/>
            </a:pPr>
            <a:r>
              <a:rPr lang="en-US" sz="3600" dirty="0">
                <a:latin typeface="Arial" charset="0"/>
              </a:rPr>
              <a:t>*Examples – bat wings and fly wings </a:t>
            </a:r>
            <a:endParaRPr lang="en-US" sz="3600" dirty="0"/>
          </a:p>
        </p:txBody>
      </p:sp>
    </p:spTree>
    <p:extLst>
      <p:ext uri="{BB962C8B-B14F-4D97-AF65-F5344CB8AC3E}">
        <p14:creationId xmlns:p14="http://schemas.microsoft.com/office/powerpoint/2010/main" val="5848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5">
                                            <p:txEl>
                                              <p:pRg st="0" end="0"/>
                                            </p:txEl>
                                          </p:spTgt>
                                        </p:tgtEl>
                                        <p:attrNameLst>
                                          <p:attrName>style.visibility</p:attrName>
                                        </p:attrNameLst>
                                      </p:cBhvr>
                                      <p:to>
                                        <p:strVal val="visible"/>
                                      </p:to>
                                    </p:set>
                                    <p:animEffect transition="in" filter="wipe(left)">
                                      <p:cBhvr>
                                        <p:cTn id="7" dur="500"/>
                                        <p:tgtEl>
                                          <p:spTgt spid="27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5">
                                            <p:txEl>
                                              <p:pRg st="1" end="1"/>
                                            </p:txEl>
                                          </p:spTgt>
                                        </p:tgtEl>
                                        <p:attrNameLst>
                                          <p:attrName>style.visibility</p:attrName>
                                        </p:attrNameLst>
                                      </p:cBhvr>
                                      <p:to>
                                        <p:strVal val="visible"/>
                                      </p:to>
                                    </p:set>
                                    <p:animEffect transition="in" filter="wipe(left)">
                                      <p:cBhvr>
                                        <p:cTn id="12" dur="500"/>
                                        <p:tgtEl>
                                          <p:spTgt spid="27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5"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6172200" y="838200"/>
            <a:ext cx="4648200" cy="4267200"/>
            <a:chOff x="2688" y="1248"/>
            <a:chExt cx="2928" cy="2736"/>
          </a:xfrm>
        </p:grpSpPr>
        <p:pic>
          <p:nvPicPr>
            <p:cNvPr id="64518" name="Picture 6"/>
            <p:cNvPicPr>
              <a:picLocks noChangeAspect="1" noChangeArrowheads="1"/>
            </p:cNvPicPr>
            <p:nvPr/>
          </p:nvPicPr>
          <p:blipFill>
            <a:blip r:embed="rId3" cstate="print">
              <a:lum bright="-6000" contrast="12000"/>
            </a:blip>
            <a:srcRect t="2477"/>
            <a:stretch>
              <a:fillRect/>
            </a:stretch>
          </p:blipFill>
          <p:spPr bwMode="auto">
            <a:xfrm>
              <a:off x="2688" y="1248"/>
              <a:ext cx="2592" cy="1890"/>
            </a:xfrm>
            <a:prstGeom prst="rect">
              <a:avLst/>
            </a:prstGeom>
            <a:noFill/>
            <a:ln w="9525">
              <a:noFill/>
              <a:miter lim="800000"/>
              <a:headEnd/>
              <a:tailEnd/>
            </a:ln>
          </p:spPr>
        </p:pic>
        <p:sp>
          <p:nvSpPr>
            <p:cNvPr id="64519" name="Rectangle 8"/>
            <p:cNvSpPr>
              <a:spLocks noChangeArrowheads="1"/>
            </p:cNvSpPr>
            <p:nvPr/>
          </p:nvSpPr>
          <p:spPr bwMode="auto">
            <a:xfrm>
              <a:off x="2736" y="3168"/>
              <a:ext cx="2880" cy="816"/>
            </a:xfrm>
            <a:prstGeom prst="rect">
              <a:avLst/>
            </a:prstGeom>
            <a:noFill/>
            <a:ln w="9525">
              <a:noFill/>
              <a:miter lim="800000"/>
              <a:headEnd/>
              <a:tailEnd/>
            </a:ln>
          </p:spPr>
          <p:txBody>
            <a:bodyPr/>
            <a:lstStyle/>
            <a:p>
              <a:pPr marL="342900" indent="-342900" algn="ctr">
                <a:spcBef>
                  <a:spcPct val="20000"/>
                </a:spcBef>
              </a:pPr>
              <a:r>
                <a:rPr lang="en-US" b="1">
                  <a:solidFill>
                    <a:srgbClr val="FF0000"/>
                  </a:solidFill>
                </a:rPr>
                <a:t>Vestigial structures of a whale</a:t>
              </a:r>
            </a:p>
          </p:txBody>
        </p:sp>
      </p:grpSp>
      <p:sp>
        <p:nvSpPr>
          <p:cNvPr id="64515" name="Rectangle 3"/>
          <p:cNvSpPr>
            <a:spLocks noGrp="1" noChangeArrowheads="1"/>
          </p:cNvSpPr>
          <p:nvPr>
            <p:ph type="body" idx="1"/>
          </p:nvPr>
        </p:nvSpPr>
        <p:spPr>
          <a:xfrm>
            <a:off x="203200" y="1336587"/>
            <a:ext cx="6045200" cy="4992278"/>
          </a:xfrm>
        </p:spPr>
        <p:txBody>
          <a:bodyPr>
            <a:normAutofit/>
          </a:bodyPr>
          <a:lstStyle/>
          <a:p>
            <a:pPr eaLnBrk="1" hangingPunct="1"/>
            <a:r>
              <a:rPr lang="en-US" sz="3600" dirty="0"/>
              <a:t>Vestigial structures have no apparent function, but resemble structures their ancestors possessed</a:t>
            </a:r>
          </a:p>
          <a:p>
            <a:pPr eaLnBrk="1" hangingPunct="1"/>
            <a:r>
              <a:rPr lang="en-US" sz="3600" dirty="0"/>
              <a:t>Examples:</a:t>
            </a:r>
          </a:p>
          <a:p>
            <a:pPr lvl="1"/>
            <a:r>
              <a:rPr lang="en-US" sz="3200" dirty="0"/>
              <a:t>Leg bones in snakes and whales</a:t>
            </a:r>
          </a:p>
          <a:p>
            <a:pPr lvl="1"/>
            <a:r>
              <a:rPr lang="en-US" sz="3200" dirty="0"/>
              <a:t>Human tailbone, appendix, or wisdom teeth</a:t>
            </a:r>
          </a:p>
          <a:p>
            <a:pPr lvl="1"/>
            <a:endParaRPr lang="en-US" dirty="0"/>
          </a:p>
          <a:p>
            <a:pPr eaLnBrk="1" hangingPunct="1"/>
            <a:endParaRPr lang="en-US" dirty="0"/>
          </a:p>
        </p:txBody>
      </p:sp>
      <p:sp>
        <p:nvSpPr>
          <p:cNvPr id="64516" name="Rectangle 7"/>
          <p:cNvSpPr>
            <a:spLocks noGrp="1" noChangeArrowheads="1"/>
          </p:cNvSpPr>
          <p:nvPr>
            <p:ph type="title"/>
          </p:nvPr>
        </p:nvSpPr>
        <p:spPr>
          <a:xfrm>
            <a:off x="1803400" y="0"/>
            <a:ext cx="8305800" cy="1447800"/>
          </a:xfrm>
          <a:noFill/>
          <a:ln>
            <a:noFill/>
          </a:ln>
        </p:spPr>
        <p:txBody>
          <a:bodyPr/>
          <a:lstStyle/>
          <a:p>
            <a:r>
              <a:rPr lang="en-US" dirty="0"/>
              <a:t>*Vestigial Structures</a:t>
            </a:r>
            <a:endParaRPr lang="en-US" dirty="0">
              <a:ea typeface="ＭＳ Ｐゴシック" pitchFamily="8" charset="-128"/>
            </a:endParaRPr>
          </a:p>
        </p:txBody>
      </p:sp>
      <p:pic>
        <p:nvPicPr>
          <p:cNvPr id="3074" name="Picture 2" descr="Image result for leg bones in sn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487930"/>
            <a:ext cx="3505200" cy="233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1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homologous or analogous structure???</a:t>
            </a:r>
          </a:p>
        </p:txBody>
      </p:sp>
      <p:sp>
        <p:nvSpPr>
          <p:cNvPr id="6" name="Text Placeholder 5"/>
          <p:cNvSpPr>
            <a:spLocks noGrp="1"/>
          </p:cNvSpPr>
          <p:nvPr>
            <p:ph type="body" idx="1"/>
          </p:nvPr>
        </p:nvSpPr>
        <p:spPr>
          <a:xfrm>
            <a:off x="839788" y="1405891"/>
            <a:ext cx="5157787" cy="823912"/>
          </a:xfrm>
        </p:spPr>
        <p:txBody>
          <a:bodyPr/>
          <a:lstStyle/>
          <a:p>
            <a:r>
              <a:rPr lang="en-US" b="1" dirty="0"/>
              <a:t>INSECT EYES</a:t>
            </a:r>
          </a:p>
        </p:txBody>
      </p:sp>
      <p:sp>
        <p:nvSpPr>
          <p:cNvPr id="8" name="Text Placeholder 7"/>
          <p:cNvSpPr>
            <a:spLocks noGrp="1"/>
          </p:cNvSpPr>
          <p:nvPr>
            <p:ph type="body" sz="quarter" idx="3"/>
          </p:nvPr>
        </p:nvSpPr>
        <p:spPr/>
        <p:txBody>
          <a:bodyPr/>
          <a:lstStyle/>
          <a:p>
            <a:r>
              <a:rPr lang="en-US" b="1" dirty="0"/>
              <a:t>MAMMAL EYES</a:t>
            </a:r>
          </a:p>
        </p:txBody>
      </p:sp>
      <p:sp>
        <p:nvSpPr>
          <p:cNvPr id="9" name="Content Placeholder 8"/>
          <p:cNvSpPr>
            <a:spLocks noGrp="1"/>
          </p:cNvSpPr>
          <p:nvPr>
            <p:ph sz="quarter" idx="4"/>
          </p:nvPr>
        </p:nvSpPr>
        <p:spPr/>
        <p:txBody>
          <a:bodyPr/>
          <a:lstStyle/>
          <a:p>
            <a:endParaRPr lang="en-US"/>
          </a:p>
        </p:txBody>
      </p:sp>
      <p:pic>
        <p:nvPicPr>
          <p:cNvPr id="4100" name="Picture 4" descr="http://m9.i.pbase.com/o9/31/498631/1/65817939.p5yIn8Z6.060826BlenWd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588" y="2664492"/>
            <a:ext cx="4432300" cy="32616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fExq334AwfE/Tr5aMeoJIEI/AAAAAAAAuZ8/ZbfbWO8WkZs/s1600/Macro+Photography+of+Insects+Eyes+%25282%252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9788" y="2229803"/>
            <a:ext cx="3932238" cy="369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86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460</Words>
  <Application>Microsoft Office PowerPoint</Application>
  <PresentationFormat>Widescreen</PresentationFormat>
  <Paragraphs>72</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Calibri Light</vt:lpstr>
      <vt:lpstr>Office Theme</vt:lpstr>
      <vt:lpstr>#78 Analogous, homologous, and vestigial structures </vt:lpstr>
      <vt:lpstr>Fossil evidence for evolution</vt:lpstr>
      <vt:lpstr>Structural and developmental evidence of evolution </vt:lpstr>
      <vt:lpstr>*Homologous Structures</vt:lpstr>
      <vt:lpstr>Homology of the bones of the forelimb of mammals </vt:lpstr>
      <vt:lpstr>PowerPoint Presentation</vt:lpstr>
      <vt:lpstr>Homologous structures are different than Analogous Structures </vt:lpstr>
      <vt:lpstr>*Vestigial Structures</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Concept check</vt:lpstr>
      <vt:lpstr>warmup </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#78 Analogous, homologous, and vestigial structures </dc:title>
  <dc:creator>Smart, Brittany S.</dc:creator>
  <cp:lastModifiedBy>Smart, Brittany S.</cp:lastModifiedBy>
  <cp:revision>7</cp:revision>
  <dcterms:created xsi:type="dcterms:W3CDTF">2019-04-01T20:22:13Z</dcterms:created>
  <dcterms:modified xsi:type="dcterms:W3CDTF">2019-04-02T16:06:21Z</dcterms:modified>
</cp:coreProperties>
</file>