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9" r:id="rId3"/>
    <p:sldId id="270" r:id="rId4"/>
    <p:sldId id="273" r:id="rId5"/>
    <p:sldId id="274" r:id="rId6"/>
    <p:sldId id="258" r:id="rId7"/>
    <p:sldId id="259" r:id="rId8"/>
    <p:sldId id="275" r:id="rId9"/>
    <p:sldId id="268" r:id="rId10"/>
    <p:sldId id="282" r:id="rId11"/>
    <p:sldId id="260" r:id="rId12"/>
    <p:sldId id="277" r:id="rId13"/>
    <p:sldId id="281" r:id="rId1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1D324CC-81A0-43C8-B9FE-40FDB7AE72C8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88B314B-9B5A-4910-AB14-3D30174AF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82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71F91A2-5CF8-A845-8B2D-8EB935F2AAF1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358D4C8-C3DF-EE48-858F-AEF1C967DD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02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EQ How does the amount</a:t>
            </a:r>
            <a:r>
              <a:rPr lang="en-US" baseline="0" dirty="0" smtClean="0"/>
              <a:t> of initial material in a sample change as time increases?</a:t>
            </a:r>
          </a:p>
          <a:p>
            <a:endParaRPr lang="en-US" dirty="0" smtClean="0"/>
          </a:p>
          <a:p>
            <a:r>
              <a:rPr lang="en-US" dirty="0" smtClean="0"/>
              <a:t>NC standard  - 8.E2.1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8D4C8-C3DF-EE48-858F-AEF1C967DDC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80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8D4C8-C3DF-EE48-858F-AEF1C967DDC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48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08C2-5783-4486-904D-E4445C3E2AD1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2180-6227-4718-B907-1F9F60B3B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08C2-5783-4486-904D-E4445C3E2AD1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2180-6227-4718-B907-1F9F60B3B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08C2-5783-4486-904D-E4445C3E2AD1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2180-6227-4718-B907-1F9F60B3B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08C2-5783-4486-904D-E4445C3E2AD1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2180-6227-4718-B907-1F9F60B3B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08C2-5783-4486-904D-E4445C3E2AD1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2180-6227-4718-B907-1F9F60B3B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08C2-5783-4486-904D-E4445C3E2AD1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2180-6227-4718-B907-1F9F60B3B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08C2-5783-4486-904D-E4445C3E2AD1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2180-6227-4718-B907-1F9F60B3B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08C2-5783-4486-904D-E4445C3E2AD1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2180-6227-4718-B907-1F9F60B3B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08C2-5783-4486-904D-E4445C3E2AD1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2180-6227-4718-B907-1F9F60B3B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08C2-5783-4486-904D-E4445C3E2AD1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2180-6227-4718-B907-1F9F60B3B3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08C2-5783-4486-904D-E4445C3E2AD1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2A2180-6227-4718-B907-1F9F60B3B3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42A2180-6227-4718-B907-1F9F60B3B3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D0A08C2-5783-4486-904D-E4445C3E2AD1}" type="datetimeFigureOut">
              <a:rPr lang="en-US" smtClean="0"/>
              <a:pPr/>
              <a:t>10/3/2019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LszCCLN-u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0"/>
            <a:ext cx="7848600" cy="32766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#</a:t>
            </a:r>
            <a:r>
              <a:rPr lang="en-US" sz="6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17 </a:t>
            </a:r>
            <a:r>
              <a:rPr lang="en-US" sz="6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Absolute Dating Notes</a:t>
            </a:r>
            <a:br>
              <a:rPr lang="en-US" sz="6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6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6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take out your HW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08893" y="564599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55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Try this…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219200"/>
            <a:ext cx="5562600" cy="54864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4800" dirty="0" smtClean="0"/>
              <a:t>If you started with a 48mg sample and the object decayed every 14 years, how much of the item would remain after 70 years?</a:t>
            </a:r>
            <a:endParaRPr lang="en-US" sz="4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140512"/>
              </p:ext>
            </p:extLst>
          </p:nvPr>
        </p:nvGraphicFramePr>
        <p:xfrm>
          <a:off x="35351" y="1752600"/>
          <a:ext cx="2618296" cy="401613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9148">
                  <a:extLst>
                    <a:ext uri="{9D8B030D-6E8A-4147-A177-3AD203B41FA5}">
                      <a16:colId xmlns:a16="http://schemas.microsoft.com/office/drawing/2014/main" val="740264696"/>
                    </a:ext>
                  </a:extLst>
                </a:gridCol>
                <a:gridCol w="1309148">
                  <a:extLst>
                    <a:ext uri="{9D8B030D-6E8A-4147-A177-3AD203B41FA5}">
                      <a16:colId xmlns:a16="http://schemas.microsoft.com/office/drawing/2014/main" val="1897761531"/>
                    </a:ext>
                  </a:extLst>
                </a:gridCol>
              </a:tblGrid>
              <a:tr h="111179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Amount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443732"/>
                  </a:ext>
                </a:extLst>
              </a:tr>
              <a:tr h="29043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739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84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Try This!!</a:t>
            </a:r>
            <a:endParaRPr lang="en-US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9196" y="1417638"/>
            <a:ext cx="7218218" cy="3429000"/>
          </a:xfrm>
        </p:spPr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en-US" sz="5400" dirty="0" smtClean="0"/>
              <a:t>If an element was found with 100 atoms of Carbon, which has a half life of 5730 years; how much Carbon will remain after 3 half lives?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*Special Type of Fossil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762000"/>
            <a:ext cx="8001000" cy="48006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200" dirty="0" smtClean="0"/>
              <a:t>An </a:t>
            </a:r>
            <a:r>
              <a:rPr lang="en-US" sz="3200" u="sng" dirty="0" smtClean="0"/>
              <a:t>Index Fossil </a:t>
            </a:r>
            <a:r>
              <a:rPr lang="en-US" sz="3200" dirty="0" smtClean="0"/>
              <a:t>is a fossil that was found in several widespread areas but only existed for a short part of the Earths history.</a:t>
            </a: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 </a:t>
            </a: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Index fossils help date the rock layer in which it was found in, as well as tell the relative age of rock layers that they surrounds it. 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 algn="ctr">
              <a:buNone/>
            </a:pPr>
            <a:r>
              <a:rPr lang="en-US" sz="2400" i="1" dirty="0" smtClean="0">
                <a:solidFill>
                  <a:srgbClr val="0070C0"/>
                </a:solidFill>
              </a:rPr>
              <a:t>***Fossils that existed for a long period of time and are found in multiple rock layers within the geologic column ARE NOT INDEX FOSSILS*** 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5488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382000" cy="2041039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 smtClean="0"/>
              <a:t>For example, when comparing to geologic columns from two different areas we can conclude that the two orange rock layers are the same age (~100 million) and that the two gray layers are the same age as well (~45 million) despite observing other differences within the rock layer. 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That means all layers in between the orange and gray had to be older then 45 million years but younger than 100 million years</a:t>
            </a:r>
            <a:endParaRPr lang="en-US" dirty="0"/>
          </a:p>
        </p:txBody>
      </p:sp>
      <p:pic>
        <p:nvPicPr>
          <p:cNvPr id="1026" name="Picture 2" descr="Image result for index fossil exam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5839"/>
            <a:ext cx="8107358" cy="4208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380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the questions while viewing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800600"/>
          </a:xfrm>
        </p:spPr>
        <p:txBody>
          <a:bodyPr/>
          <a:lstStyle/>
          <a:p>
            <a:r>
              <a:rPr lang="en-US" sz="2800" dirty="0" smtClean="0"/>
              <a:t>What is radioactive decay?</a:t>
            </a:r>
          </a:p>
          <a:p>
            <a:r>
              <a:rPr lang="en-US" sz="2800" dirty="0" smtClean="0"/>
              <a:t>What does it mean when something is stable or unstable?</a:t>
            </a:r>
          </a:p>
          <a:p>
            <a:r>
              <a:rPr lang="en-US" sz="2800" dirty="0" smtClean="0"/>
              <a:t>What are some ways we use radioactive things?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http://www.youtube.com/watch?v=bLszCCLN-uw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Relative Dating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Used in geology to </a:t>
            </a:r>
            <a:r>
              <a:rPr lang="en-US" sz="3200" dirty="0"/>
              <a:t>d</a:t>
            </a:r>
            <a:r>
              <a:rPr lang="en-US" sz="3200" dirty="0" smtClean="0"/>
              <a:t>etermine the order of events in relation to other events. </a:t>
            </a:r>
          </a:p>
          <a:p>
            <a:endParaRPr lang="en-US" sz="3200" dirty="0"/>
          </a:p>
          <a:p>
            <a:r>
              <a:rPr lang="en-US" sz="3200" dirty="0" smtClean="0"/>
              <a:t>This doesn’t</a:t>
            </a:r>
            <a:r>
              <a:rPr lang="fr-FR" sz="3200" dirty="0"/>
              <a:t> </a:t>
            </a:r>
            <a:r>
              <a:rPr lang="en-US" sz="3200" dirty="0" smtClean="0"/>
              <a:t>say anything about the exact age of rock layers or fossil remains</a:t>
            </a:r>
          </a:p>
          <a:p>
            <a:endParaRPr lang="en-US" sz="3200" dirty="0" smtClean="0"/>
          </a:p>
          <a:p>
            <a:r>
              <a:rPr lang="en-US" sz="3200" dirty="0" smtClean="0"/>
              <a:t>Known as the law of superposition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5977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90524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sz="3200" u="sng" dirty="0" smtClean="0"/>
              <a:t>*Absolute Dating: </a:t>
            </a:r>
            <a:r>
              <a:rPr lang="en-US" sz="3200" dirty="0" smtClean="0"/>
              <a:t>a specific way to determine the age of an object or rock layer. </a:t>
            </a:r>
          </a:p>
          <a:p>
            <a:endParaRPr lang="en-US" dirty="0"/>
          </a:p>
        </p:txBody>
      </p:sp>
      <p:pic>
        <p:nvPicPr>
          <p:cNvPr id="2050" name="Picture 2" descr="Image result for absolute 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362200"/>
            <a:ext cx="6248400" cy="360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63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D</a:t>
            </a:r>
            <a:r>
              <a:rPr lang="en-US" dirty="0" smtClean="0"/>
              <a:t>o We Find Absolute 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*Some </a:t>
            </a:r>
            <a:r>
              <a:rPr lang="en-US" sz="3200" dirty="0">
                <a:solidFill>
                  <a:srgbClr val="000000"/>
                </a:solidFill>
              </a:rPr>
              <a:t>atoms are unstable and breakdown over time in </a:t>
            </a:r>
            <a:r>
              <a:rPr lang="en-US" sz="3200" dirty="0" smtClean="0">
                <a:solidFill>
                  <a:srgbClr val="000000"/>
                </a:solidFill>
              </a:rPr>
              <a:t>other </a:t>
            </a:r>
            <a:r>
              <a:rPr lang="en-US" sz="3200" dirty="0">
                <a:solidFill>
                  <a:srgbClr val="000000"/>
                </a:solidFill>
              </a:rPr>
              <a:t>more stable </a:t>
            </a:r>
            <a:r>
              <a:rPr lang="en-US" sz="3200" dirty="0" smtClean="0">
                <a:solidFill>
                  <a:srgbClr val="000000"/>
                </a:solidFill>
              </a:rPr>
              <a:t>atoms. </a:t>
            </a:r>
            <a:r>
              <a:rPr lang="en-US" sz="3200" dirty="0">
                <a:solidFill>
                  <a:srgbClr val="000000"/>
                </a:solidFill>
              </a:rPr>
              <a:t>This process </a:t>
            </a:r>
            <a:r>
              <a:rPr lang="en-US" sz="3200" dirty="0" smtClean="0">
                <a:solidFill>
                  <a:srgbClr val="000000"/>
                </a:solidFill>
              </a:rPr>
              <a:t>in going </a:t>
            </a:r>
            <a:r>
              <a:rPr lang="en-US" sz="3200" dirty="0" smtClean="0">
                <a:solidFill>
                  <a:srgbClr val="000000"/>
                </a:solidFill>
              </a:rPr>
              <a:t>from unstable to stable is </a:t>
            </a:r>
            <a:r>
              <a:rPr lang="en-US" sz="3200" u="sng" dirty="0" smtClean="0">
                <a:solidFill>
                  <a:srgbClr val="000000"/>
                </a:solidFill>
              </a:rPr>
              <a:t>radioactivity</a:t>
            </a:r>
            <a:r>
              <a:rPr lang="en-US" sz="3200" u="sng" dirty="0" smtClean="0">
                <a:solidFill>
                  <a:srgbClr val="000000"/>
                </a:solidFill>
              </a:rPr>
              <a:t>.</a:t>
            </a:r>
          </a:p>
          <a:p>
            <a:endParaRPr lang="en-US" sz="3200" u="sng" dirty="0">
              <a:solidFill>
                <a:srgbClr val="000000"/>
              </a:solidFill>
            </a:endParaRPr>
          </a:p>
          <a:p>
            <a:pPr lvl="1"/>
            <a:r>
              <a:rPr lang="en-US" sz="3200" b="1" dirty="0" smtClean="0">
                <a:solidFill>
                  <a:srgbClr val="000000"/>
                </a:solidFill>
              </a:rPr>
              <a:t>*Stable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Does not decay</a:t>
            </a:r>
            <a:endParaRPr lang="en-US" sz="3200" dirty="0">
              <a:solidFill>
                <a:srgbClr val="000000"/>
              </a:solidFill>
            </a:endParaRPr>
          </a:p>
          <a:p>
            <a:pPr lvl="1"/>
            <a:r>
              <a:rPr lang="en-US" sz="3200" b="1" dirty="0" smtClean="0">
                <a:solidFill>
                  <a:srgbClr val="000000"/>
                </a:solidFill>
              </a:rPr>
              <a:t>*Unstable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they decay</a:t>
            </a:r>
            <a:endParaRPr lang="en-US" sz="3200" dirty="0">
              <a:solidFill>
                <a:srgbClr val="000000"/>
              </a:solidFill>
            </a:endParaRPr>
          </a:p>
          <a:p>
            <a:endParaRPr lang="en-US" sz="2400" u="sng" dirty="0">
              <a:solidFill>
                <a:srgbClr val="000000"/>
              </a:solidFill>
            </a:endParaRPr>
          </a:p>
          <a:p>
            <a:endParaRPr lang="en-US" sz="2400" u="sng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97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b="1" u="sng" dirty="0" smtClean="0">
                <a:solidFill>
                  <a:srgbClr val="000000"/>
                </a:solidFill>
              </a:rPr>
              <a:t>So what is Radioactive Decay?</a:t>
            </a:r>
            <a:endParaRPr lang="en-US" sz="3200" b="1" u="sng" dirty="0">
              <a:solidFill>
                <a:srgbClr val="0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6700" y="571500"/>
            <a:ext cx="7848600" cy="516179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400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r>
              <a:rPr lang="en-US" sz="3400" dirty="0" smtClean="0">
                <a:solidFill>
                  <a:srgbClr val="000000"/>
                </a:solidFill>
              </a:rPr>
              <a:t>*The rate of </a:t>
            </a:r>
            <a:r>
              <a:rPr lang="en-US" sz="3400" dirty="0" smtClean="0">
                <a:solidFill>
                  <a:srgbClr val="000000"/>
                </a:solidFill>
              </a:rPr>
              <a:t>change, which is how fast something breaks down, </a:t>
            </a:r>
            <a:r>
              <a:rPr lang="en-US" sz="3400" dirty="0" smtClean="0">
                <a:solidFill>
                  <a:srgbClr val="000000"/>
                </a:solidFill>
              </a:rPr>
              <a:t>is measured in </a:t>
            </a:r>
            <a:r>
              <a:rPr lang="en-US" sz="3400" b="1" u="sng" dirty="0" smtClean="0">
                <a:solidFill>
                  <a:srgbClr val="000000"/>
                </a:solidFill>
              </a:rPr>
              <a:t>Half-lives</a:t>
            </a:r>
            <a:r>
              <a:rPr lang="en-US" sz="3400" dirty="0" smtClean="0">
                <a:solidFill>
                  <a:srgbClr val="000000"/>
                </a:solidFill>
              </a:rPr>
              <a:t>.</a:t>
            </a:r>
          </a:p>
          <a:p>
            <a:endParaRPr lang="en-US" sz="3400" dirty="0" smtClean="0">
              <a:solidFill>
                <a:srgbClr val="000000"/>
              </a:solidFill>
            </a:endParaRPr>
          </a:p>
          <a:p>
            <a:pPr marL="114300" indent="0">
              <a:buNone/>
            </a:pPr>
            <a:r>
              <a:rPr lang="en-US" sz="3600" dirty="0" smtClean="0"/>
              <a:t>*A </a:t>
            </a:r>
            <a:r>
              <a:rPr lang="en-US" sz="3600" b="1" u="sng" dirty="0"/>
              <a:t>half-life</a:t>
            </a:r>
            <a:r>
              <a:rPr lang="en-US" sz="3600" dirty="0"/>
              <a:t> is the amount of time it takes for something to </a:t>
            </a:r>
            <a:r>
              <a:rPr lang="en-US" sz="3600" u="sng" dirty="0"/>
              <a:t>divide in </a:t>
            </a:r>
            <a:r>
              <a:rPr lang="en-US" sz="3600" u="sng" dirty="0" smtClean="0"/>
              <a:t>half.</a:t>
            </a:r>
            <a:endParaRPr lang="en-US" sz="3400" u="sng" dirty="0" smtClean="0"/>
          </a:p>
          <a:p>
            <a:pPr marL="114300" indent="0">
              <a:buNone/>
            </a:pPr>
            <a:endParaRPr lang="en-US" sz="3400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76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*How half lives work :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sz="3100" dirty="0"/>
          </a:p>
        </p:txBody>
      </p:sp>
      <p:pic>
        <p:nvPicPr>
          <p:cNvPr id="4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371600"/>
            <a:ext cx="7772400" cy="457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6400800" cy="6172200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All living things contain carbon</a:t>
            </a:r>
            <a:r>
              <a:rPr lang="en-US" sz="3200" dirty="0" smtClean="0"/>
              <a:t>. This helps scientist when they are trying to determine the age of a fossil. The process used is called:</a:t>
            </a:r>
          </a:p>
          <a:p>
            <a:pPr marL="114300" indent="0">
              <a:buNone/>
            </a:pPr>
            <a:r>
              <a:rPr lang="en-US" sz="3200" dirty="0" smtClean="0"/>
              <a:t> </a:t>
            </a:r>
          </a:p>
          <a:p>
            <a:pPr marL="114300" indent="0">
              <a:buNone/>
            </a:pPr>
            <a:r>
              <a:rPr lang="en-US" sz="3200" dirty="0" smtClean="0"/>
              <a:t>*</a:t>
            </a:r>
            <a:r>
              <a:rPr lang="en-US" sz="3200" u="sng" dirty="0" smtClean="0"/>
              <a:t>Carbon 14 Dating </a:t>
            </a:r>
            <a:r>
              <a:rPr lang="en-US" sz="3200" dirty="0" smtClean="0"/>
              <a:t>– As organisms die, the carbon in its body will remain there until it decomposes or fossilizes.  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*Since Carbon 14 has a relatively short half-live of 5,730 years, scientist calculate how much carbon </a:t>
            </a:r>
            <a:r>
              <a:rPr lang="en-US" sz="3200" dirty="0" smtClean="0"/>
              <a:t>is remaining </a:t>
            </a:r>
            <a:r>
              <a:rPr lang="en-US" sz="3200" dirty="0" smtClean="0"/>
              <a:t>in </a:t>
            </a:r>
            <a:r>
              <a:rPr lang="en-US" sz="3200" dirty="0" smtClean="0"/>
              <a:t>a fossil in order </a:t>
            </a:r>
            <a:r>
              <a:rPr lang="en-US" sz="3200" dirty="0" smtClean="0"/>
              <a:t>to determine the fossils age. </a:t>
            </a:r>
          </a:p>
          <a:p>
            <a:endParaRPr lang="en-US" sz="3200" dirty="0" smtClean="0"/>
          </a:p>
          <a:p>
            <a:pPr marL="114300" indent="0">
              <a:buNone/>
            </a:pPr>
            <a:r>
              <a:rPr lang="en-US" sz="3200" dirty="0" smtClean="0"/>
              <a:t>In order to do this, we must calculate the rate of decay of the organism. </a:t>
            </a:r>
            <a:endParaRPr lang="en-US" sz="3200" dirty="0"/>
          </a:p>
        </p:txBody>
      </p:sp>
      <p:pic>
        <p:nvPicPr>
          <p:cNvPr id="1026" name="Picture 2" descr="Image result for carbon da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514600"/>
            <a:ext cx="24384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77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7620000" cy="73607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Try this…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4800600" cy="5638800"/>
          </a:xfrm>
        </p:spPr>
        <p:txBody>
          <a:bodyPr>
            <a:normAutofit fontScale="92500"/>
          </a:bodyPr>
          <a:lstStyle/>
          <a:p>
            <a:pPr marL="114300" indent="0" algn="ctr">
              <a:buNone/>
            </a:pPr>
            <a:r>
              <a:rPr lang="en-US" sz="4800" dirty="0" smtClean="0"/>
              <a:t>If radioactive isotope decayed every 25 days, after approximately 80 days, how many half lives would the isotope have gone through?</a:t>
            </a:r>
            <a:endParaRPr lang="en-US" sz="4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299377"/>
              </p:ext>
            </p:extLst>
          </p:nvPr>
        </p:nvGraphicFramePr>
        <p:xfrm>
          <a:off x="5257800" y="1524000"/>
          <a:ext cx="2618296" cy="401613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9148">
                  <a:extLst>
                    <a:ext uri="{9D8B030D-6E8A-4147-A177-3AD203B41FA5}">
                      <a16:colId xmlns:a16="http://schemas.microsoft.com/office/drawing/2014/main" val="740264696"/>
                    </a:ext>
                  </a:extLst>
                </a:gridCol>
                <a:gridCol w="1309148">
                  <a:extLst>
                    <a:ext uri="{9D8B030D-6E8A-4147-A177-3AD203B41FA5}">
                      <a16:colId xmlns:a16="http://schemas.microsoft.com/office/drawing/2014/main" val="1897761531"/>
                    </a:ext>
                  </a:extLst>
                </a:gridCol>
              </a:tblGrid>
              <a:tr h="11117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Half-lives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443732"/>
                  </a:ext>
                </a:extLst>
              </a:tr>
              <a:tr h="29043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73902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8568</TotalTime>
  <Words>565</Words>
  <Application>Microsoft Office PowerPoint</Application>
  <PresentationFormat>On-screen Show (4:3)</PresentationFormat>
  <Paragraphs>60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</vt:lpstr>
      <vt:lpstr>Adjacency</vt:lpstr>
      <vt:lpstr>#17 Absolute Dating Notes  take out your HW </vt:lpstr>
      <vt:lpstr>Answer the questions while viewing </vt:lpstr>
      <vt:lpstr>Recap: Relative Dating</vt:lpstr>
      <vt:lpstr>PowerPoint Presentation</vt:lpstr>
      <vt:lpstr>How Do We Find Absolute Age?</vt:lpstr>
      <vt:lpstr>So what is Radioactive Decay?</vt:lpstr>
      <vt:lpstr>*How half lives work : </vt:lpstr>
      <vt:lpstr>PowerPoint Presentation</vt:lpstr>
      <vt:lpstr>Try this…</vt:lpstr>
      <vt:lpstr>Try this…</vt:lpstr>
      <vt:lpstr>Try This!!</vt:lpstr>
      <vt:lpstr>*Special Type of Fossil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Absolute/Radioactive dating</dc:title>
  <dc:creator>Brittany</dc:creator>
  <cp:lastModifiedBy>Smart, Brittany S.</cp:lastModifiedBy>
  <cp:revision>234</cp:revision>
  <cp:lastPrinted>2018-10-04T19:28:37Z</cp:lastPrinted>
  <dcterms:created xsi:type="dcterms:W3CDTF">2012-09-26T10:46:30Z</dcterms:created>
  <dcterms:modified xsi:type="dcterms:W3CDTF">2019-10-03T20:37:08Z</dcterms:modified>
</cp:coreProperties>
</file>