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75" r:id="rId2"/>
    <p:sldId id="256" r:id="rId3"/>
    <p:sldId id="277" r:id="rId4"/>
    <p:sldId id="257" r:id="rId5"/>
    <p:sldId id="260" r:id="rId6"/>
    <p:sldId id="273" r:id="rId7"/>
    <p:sldId id="261" r:id="rId8"/>
    <p:sldId id="264" r:id="rId9"/>
    <p:sldId id="266" r:id="rId10"/>
    <p:sldId id="268" r:id="rId11"/>
    <p:sldId id="267" r:id="rId12"/>
    <p:sldId id="269" r:id="rId13"/>
    <p:sldId id="262" r:id="rId14"/>
    <p:sldId id="271" r:id="rId15"/>
    <p:sldId id="276" r:id="rId16"/>
    <p:sldId id="278" r:id="rId17"/>
    <p:sldId id="274" r:id="rId18"/>
    <p:sldId id="272" r:id="rId19"/>
  </p:sldIdLst>
  <p:sldSz cx="12188825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58" autoAdjust="0"/>
    <p:restoredTop sz="94599" autoAdjust="0"/>
  </p:normalViewPr>
  <p:slideViewPr>
    <p:cSldViewPr>
      <p:cViewPr varScale="1">
        <p:scale>
          <a:sx n="73" d="100"/>
          <a:sy n="73" d="100"/>
        </p:scale>
        <p:origin x="90" y="84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11/28/2018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11/28/2018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4488" y="696913"/>
            <a:ext cx="619283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750181-1E3E-7B43-B480-0F346BA39B96}" type="slidenum">
              <a:rPr lang="en-GB"/>
              <a:pPr/>
              <a:t>7</a:t>
            </a:fld>
            <a:endParaRPr lang="en-GB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34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51122" indent="-28889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55573" indent="-23111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17802" indent="-23111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80031" indent="-23111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6CCA6B9-F988-49C2-A9A3-A816D76C054F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43871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51122" indent="-28889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55573" indent="-23111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17802" indent="-23111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80031" indent="-23111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17D59A9-C5A0-4A7C-A291-EB8B39B09F96}" type="slidenum">
              <a:rPr lang="en-US" altLang="en-US" sz="1200"/>
              <a:pPr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93490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51122" indent="-28889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55573" indent="-23111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17802" indent="-23111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80031" indent="-23111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C7D1B18-027F-4554-B8B5-C142449DB119}" type="slidenum">
              <a:rPr lang="en-US" altLang="en-US" sz="1200"/>
              <a:pPr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83337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51122" indent="-28889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55573" indent="-23111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17802" indent="-23111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80031" indent="-23111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8BE65A3-3BDF-4106-A00F-A83D28B6B1A0}" type="slidenum">
              <a:rPr lang="en-US" altLang="en-US" sz="1200"/>
              <a:pPr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76336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51122" indent="-28889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55573" indent="-23111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17802" indent="-23111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80031" indent="-23111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7087BBA-A005-4C12-8CAD-409C8C67AB34}" type="slidenum">
              <a:rPr lang="en-US" altLang="en-US" sz="1200"/>
              <a:pPr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27966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2DE2A7-EBE4-BB49-B33D-5B062DF693DA}" type="slidenum">
              <a:rPr lang="en-GB"/>
              <a:pPr/>
              <a:t>14</a:t>
            </a:fld>
            <a:endParaRPr lang="en-GB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15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11/28/2018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11/28/2018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030" y="381000"/>
            <a:ext cx="10157354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422029" y="1752600"/>
            <a:ext cx="4977104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2280" y="1752600"/>
            <a:ext cx="4977104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334A6-BA3A-4263-A367-D7FB05BD63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934307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030" y="381000"/>
            <a:ext cx="10157354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22029" y="1752600"/>
            <a:ext cx="4977104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602280" y="1752600"/>
            <a:ext cx="4977104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C4456-9D28-4E48-A25C-B3A1680E98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552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11/28/2018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11/28/2018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11/28/2018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11/28/2018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11/28/2018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11/28/2018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11/28/2018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11/28/2018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IwcBjIBOU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penn.edu/etext/smith/m/moseley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microsoft.com/office/2007/relationships/hdphoto" Target="../media/hdphoto2.wdp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18450779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matterandchemistry/atom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/>
              <a:t>Upcoming Dates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7012" y="1905000"/>
            <a:ext cx="11506200" cy="4267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HYDROLOGY PT2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NEEDS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TO BE MADE UP BY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TOMORROW </a:t>
            </a:r>
            <a:r>
              <a:rPr lang="en-US" sz="4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 </a:t>
            </a:r>
            <a:r>
              <a:rPr lang="en-US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11/28</a:t>
            </a:r>
          </a:p>
          <a:p>
            <a:pPr algn="ctr"/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GREEK AND LATIN FLASHCARDS QUIZ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DUE FRIDAY 11/30</a:t>
            </a:r>
          </a:p>
        </p:txBody>
      </p:sp>
    </p:spTree>
    <p:extLst>
      <p:ext uri="{BB962C8B-B14F-4D97-AF65-F5344CB8AC3E}">
        <p14:creationId xmlns:p14="http://schemas.microsoft.com/office/powerpoint/2010/main" val="240261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latin typeface="Corbel" panose="020B0503020204020204" pitchFamily="34" charset="0"/>
              </a:rPr>
              <a:t>Mendeleev’</a:t>
            </a:r>
            <a:r>
              <a:rPr lang="en-US" altLang="ja-JP" sz="4400" dirty="0">
                <a:latin typeface="Corbel" panose="020B0503020204020204" pitchFamily="34" charset="0"/>
              </a:rPr>
              <a:t>s Predictions</a:t>
            </a:r>
            <a:endParaRPr lang="en-US" altLang="en-US" sz="4400" dirty="0">
              <a:latin typeface="Corbel" panose="020B0503020204020204" pitchFamily="34" charset="0"/>
            </a:endParaRP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93713" y="1804736"/>
            <a:ext cx="11201400" cy="152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>
                <a:latin typeface="Corbel" panose="020B0503020204020204" pitchFamily="34" charset="0"/>
              </a:rPr>
              <a:t>Although Mendeleev</a:t>
            </a:r>
            <a:r>
              <a:rPr lang="ja-JP" altLang="en-US" sz="3200" dirty="0">
                <a:latin typeface="Corbel" panose="020B0503020204020204" pitchFamily="34" charset="0"/>
              </a:rPr>
              <a:t>’</a:t>
            </a:r>
            <a:r>
              <a:rPr lang="en-US" altLang="ja-JP" sz="3200" dirty="0">
                <a:latin typeface="Corbel" panose="020B0503020204020204" pitchFamily="34" charset="0"/>
              </a:rPr>
              <a:t>s Periodic Table of Elements had missing elements or </a:t>
            </a:r>
            <a:r>
              <a:rPr lang="ja-JP" altLang="en-US" sz="3200" dirty="0">
                <a:latin typeface="Corbel" panose="020B0503020204020204" pitchFamily="34" charset="0"/>
              </a:rPr>
              <a:t>“</a:t>
            </a:r>
            <a:r>
              <a:rPr lang="en-US" altLang="ja-JP" sz="3200" dirty="0">
                <a:latin typeface="Corbel" panose="020B0503020204020204" pitchFamily="34" charset="0"/>
              </a:rPr>
              <a:t>gaps,</a:t>
            </a:r>
            <a:r>
              <a:rPr lang="ja-JP" altLang="en-US" sz="3200" dirty="0">
                <a:latin typeface="Corbel" panose="020B0503020204020204" pitchFamily="34" charset="0"/>
              </a:rPr>
              <a:t>”</a:t>
            </a:r>
            <a:r>
              <a:rPr lang="en-US" altLang="ja-JP" sz="3200" dirty="0">
                <a:latin typeface="Corbel" panose="020B0503020204020204" pitchFamily="34" charset="0"/>
              </a:rPr>
              <a:t> he was able to predict the characteristics of these missing elements because of Periodic Law.</a:t>
            </a:r>
            <a:endParaRPr lang="en-US" altLang="en-US" sz="3200" dirty="0">
              <a:latin typeface="Corbel" panose="020B0503020204020204" pitchFamily="34" charset="0"/>
            </a:endParaRPr>
          </a:p>
        </p:txBody>
      </p:sp>
      <p:graphicFrame>
        <p:nvGraphicFramePr>
          <p:cNvPr id="73803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107944"/>
              </p:ext>
            </p:extLst>
          </p:nvPr>
        </p:nvGraphicFramePr>
        <p:xfrm>
          <a:off x="531812" y="3886199"/>
          <a:ext cx="7620000" cy="27432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56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Date Predicted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1871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Date Discovered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1886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1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Atomic Mass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72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Atomic Mass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72.6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0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Density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5.5 g/cm</a:t>
                      </a:r>
                      <a:r>
                        <a:rPr kumimoji="0" lang="en-US" altLang="en-US" sz="13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3</a:t>
                      </a:r>
                      <a:endParaRPr kumimoji="0" lang="en-US" alt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MS PGothic" panose="020B0600070205080204" pitchFamily="34" charset="-128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Density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5.47 g/cm</a:t>
                      </a:r>
                      <a:r>
                        <a:rPr kumimoji="0" lang="en-US" altLang="en-US" sz="13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3</a:t>
                      </a:r>
                      <a:endParaRPr kumimoji="0" lang="en-US" alt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MS PGothic" panose="020B0600070205080204" pitchFamily="34" charset="-128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6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Bonding Power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Bonding Power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6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Color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Dark Gray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Color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MS PGothic" panose="020B0600070205080204" pitchFamily="34" charset="-128"/>
                        </a:rPr>
                        <a:t>Grayish White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348" name="Text Box 68"/>
          <p:cNvSpPr txBox="1">
            <a:spLocks noChangeArrowheads="1"/>
          </p:cNvSpPr>
          <p:nvPr/>
        </p:nvSpPr>
        <p:spPr bwMode="auto">
          <a:xfrm>
            <a:off x="782468" y="3438754"/>
            <a:ext cx="14798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800" b="1" u="sng" dirty="0">
                <a:latin typeface="Arial" panose="020B0604020202020204" pitchFamily="34" charset="0"/>
              </a:rPr>
              <a:t>“</a:t>
            </a:r>
            <a:r>
              <a:rPr lang="en-US" altLang="ja-JP" sz="1800" b="1" u="sng" dirty="0" err="1">
                <a:latin typeface="Comic Sans MS" panose="030F0702030302020204" pitchFamily="66" charset="0"/>
              </a:rPr>
              <a:t>Ekasilicon</a:t>
            </a:r>
            <a:r>
              <a:rPr lang="ja-JP" altLang="en-US" sz="1800" b="1" u="sng" dirty="0">
                <a:latin typeface="Arial" panose="020B0604020202020204" pitchFamily="34" charset="0"/>
              </a:rPr>
              <a:t>”</a:t>
            </a:r>
            <a:endParaRPr lang="en-US" altLang="en-US" sz="1800" b="1" u="sng" dirty="0">
              <a:latin typeface="Comic Sans MS" panose="030F0702030302020204" pitchFamily="66" charset="0"/>
            </a:endParaRPr>
          </a:p>
        </p:txBody>
      </p:sp>
      <p:sp>
        <p:nvSpPr>
          <p:cNvPr id="13349" name="Text Box 69"/>
          <p:cNvSpPr txBox="1">
            <a:spLocks noChangeArrowheads="1"/>
          </p:cNvSpPr>
          <p:nvPr/>
        </p:nvSpPr>
        <p:spPr bwMode="auto">
          <a:xfrm>
            <a:off x="4494212" y="3480429"/>
            <a:ext cx="1362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 u="sng" dirty="0">
                <a:latin typeface="Comic Sans MS" panose="030F0702030302020204" pitchFamily="66" charset="0"/>
              </a:rPr>
              <a:t>Germanium</a:t>
            </a:r>
          </a:p>
        </p:txBody>
      </p:sp>
      <p:sp>
        <p:nvSpPr>
          <p:cNvPr id="13350" name="Text Box 74"/>
          <p:cNvSpPr txBox="1">
            <a:spLocks noChangeArrowheads="1"/>
          </p:cNvSpPr>
          <p:nvPr/>
        </p:nvSpPr>
        <p:spPr bwMode="auto">
          <a:xfrm>
            <a:off x="8456611" y="3886200"/>
            <a:ext cx="3238501" cy="20313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omic Sans MS" panose="030F0702030302020204" pitchFamily="66" charset="0"/>
              </a:rPr>
              <a:t>Notice how Mendeleev</a:t>
            </a:r>
            <a:r>
              <a:rPr lang="ja-JP" altLang="en-US" sz="1800" dirty="0">
                <a:latin typeface="Arial" panose="020B0604020202020204" pitchFamily="34" charset="0"/>
              </a:rPr>
              <a:t>’</a:t>
            </a:r>
            <a:r>
              <a:rPr lang="en-US" altLang="ja-JP" sz="1800" dirty="0">
                <a:latin typeface="Comic Sans MS" panose="030F0702030302020204" pitchFamily="66" charset="0"/>
              </a:rPr>
              <a:t>s </a:t>
            </a:r>
          </a:p>
          <a:p>
            <a:pPr algn="ctr" eaLnBrk="1" hangingPunct="1"/>
            <a:r>
              <a:rPr lang="en-US" altLang="en-US" sz="1800" dirty="0">
                <a:latin typeface="Comic Sans MS" panose="030F0702030302020204" pitchFamily="66" charset="0"/>
              </a:rPr>
              <a:t>predictions (</a:t>
            </a:r>
            <a:r>
              <a:rPr lang="en-US" altLang="en-US" sz="1800" dirty="0">
                <a:solidFill>
                  <a:srgbClr val="FF9933"/>
                </a:solidFill>
                <a:latin typeface="Comic Sans MS" panose="030F0702030302020204" pitchFamily="66" charset="0"/>
              </a:rPr>
              <a:t>orange column</a:t>
            </a:r>
            <a:r>
              <a:rPr lang="en-US" altLang="en-US" sz="1800" dirty="0">
                <a:latin typeface="Comic Sans MS" panose="030F0702030302020204" pitchFamily="66" charset="0"/>
              </a:rPr>
              <a:t>) were very</a:t>
            </a:r>
          </a:p>
          <a:p>
            <a:pPr algn="ctr" eaLnBrk="1" hangingPunct="1"/>
            <a:r>
              <a:rPr lang="en-US" altLang="en-US" sz="1800" dirty="0">
                <a:latin typeface="Comic Sans MS" panose="030F0702030302020204" pitchFamily="66" charset="0"/>
              </a:rPr>
              <a:t>accurate when compared to Germanium</a:t>
            </a:r>
            <a:r>
              <a:rPr lang="ja-JP" altLang="en-US" sz="1800" dirty="0">
                <a:latin typeface="Arial" panose="020B0604020202020204" pitchFamily="34" charset="0"/>
              </a:rPr>
              <a:t>’</a:t>
            </a:r>
            <a:r>
              <a:rPr lang="en-US" altLang="ja-JP" sz="1800" dirty="0">
                <a:latin typeface="Comic Sans MS" panose="030F0702030302020204" pitchFamily="66" charset="0"/>
              </a:rPr>
              <a:t>s actual characteristics (</a:t>
            </a:r>
            <a:r>
              <a:rPr lang="en-US" altLang="ja-JP" sz="1800" dirty="0">
                <a:solidFill>
                  <a:srgbClr val="339933"/>
                </a:solidFill>
                <a:latin typeface="Comic Sans MS" panose="030F0702030302020204" pitchFamily="66" charset="0"/>
              </a:rPr>
              <a:t>green column</a:t>
            </a:r>
            <a:r>
              <a:rPr lang="en-US" altLang="ja-JP" sz="1400" dirty="0">
                <a:latin typeface="Comic Sans MS" panose="030F0702030302020204" pitchFamily="66" charset="0"/>
              </a:rPr>
              <a:t>)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28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dirty="0"/>
              <a:t>Mendeleev Cont.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905000"/>
            <a:ext cx="11353800" cy="4267200"/>
          </a:xfrm>
        </p:spPr>
        <p:txBody>
          <a:bodyPr>
            <a:normAutofit lnSpcReduction="10000"/>
          </a:bodyPr>
          <a:lstStyle/>
          <a:p>
            <a:r>
              <a:rPr lang="en-US" altLang="en-US" sz="3600" dirty="0">
                <a:latin typeface="Corbel" panose="020B0503020204020204" pitchFamily="34" charset="0"/>
              </a:rPr>
              <a:t>He was very accurate in his predictions, which led the world to accept his ideas about periodicity and a logical periodic table.</a:t>
            </a:r>
          </a:p>
          <a:p>
            <a:r>
              <a:rPr lang="en-US" altLang="en-US" sz="3600" dirty="0">
                <a:latin typeface="Corbel" panose="020B0503020204020204" pitchFamily="34" charset="0"/>
              </a:rPr>
              <a:t>Mendeleev wasn’t the first to arrange elements in a table, but he was the first to publish and make predictions about undiscovered elements</a:t>
            </a:r>
          </a:p>
          <a:p>
            <a:endParaRPr lang="en-US" altLang="en-US" sz="3600" dirty="0">
              <a:latin typeface="Corbel" panose="020B0503020204020204" pitchFamily="34" charset="0"/>
            </a:endParaRPr>
          </a:p>
          <a:p>
            <a:r>
              <a:rPr lang="en-US" altLang="en-US" sz="2800" dirty="0">
                <a:latin typeface="Corbel" panose="020B0503020204020204" pitchFamily="34" charset="0"/>
                <a:hlinkClick r:id="rId2"/>
              </a:rPr>
              <a:t>https://www.youtube.com/watch?v=BIwcBjIBOUc</a:t>
            </a:r>
            <a:endParaRPr lang="en-US" altLang="en-US" sz="2800" dirty="0">
              <a:latin typeface="Corbel" panose="020B0503020204020204" pitchFamily="34" charset="0"/>
            </a:endParaRPr>
          </a:p>
          <a:p>
            <a:endParaRPr lang="en-US" altLang="en-US" sz="36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24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15735" y="152400"/>
            <a:ext cx="10157354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400" dirty="0">
                <a:latin typeface="Corbel" panose="020B0503020204020204" pitchFamily="34" charset="0"/>
              </a:rPr>
              <a:t>*Until…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295400"/>
            <a:ext cx="7315200" cy="4953000"/>
          </a:xfrm>
        </p:spPr>
        <p:txBody>
          <a:bodyPr>
            <a:noAutofit/>
          </a:bodyPr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en-US" sz="4400" dirty="0">
                <a:latin typeface="Corbel" panose="020B0503020204020204" pitchFamily="34" charset="0"/>
              </a:rPr>
              <a:t>In 1914, Henry Moseley revised Mendeleev’s periodic table by rearranging the elements by their </a:t>
            </a:r>
            <a:r>
              <a:rPr lang="en-US" sz="4400" u="sng" dirty="0">
                <a:solidFill>
                  <a:srgbClr val="FFFF00"/>
                </a:solidFill>
                <a:latin typeface="Corbel" panose="020B0503020204020204" pitchFamily="34" charset="0"/>
              </a:rPr>
              <a:t>atomic numbers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en-US" sz="4400" dirty="0">
                <a:latin typeface="Corbel" panose="020B0503020204020204" pitchFamily="34" charset="0"/>
              </a:rPr>
              <a:t>He concluded that the number of protons in an atom is its atomic number this arrangement is still used today!</a:t>
            </a:r>
          </a:p>
        </p:txBody>
      </p:sp>
      <p:pic>
        <p:nvPicPr>
          <p:cNvPr id="6151" name="Picture 7" descr="moseley">
            <a:hlinkClick r:id="rId3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75612" y="1714500"/>
            <a:ext cx="3276600" cy="4114800"/>
          </a:xfrm>
        </p:spPr>
      </p:pic>
    </p:spTree>
    <p:extLst>
      <p:ext uri="{BB962C8B-B14F-4D97-AF65-F5344CB8AC3E}">
        <p14:creationId xmlns:p14="http://schemas.microsoft.com/office/powerpoint/2010/main" val="17991383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b="1" dirty="0">
                <a:latin typeface="Corbel" panose="020B0503020204020204" pitchFamily="34" charset="0"/>
              </a:rPr>
              <a:t>*So what is the Periodic Table?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752600"/>
            <a:ext cx="10972800" cy="4800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5400" b="1" i="1" u="sng" dirty="0">
                <a:solidFill>
                  <a:srgbClr val="FFFF00"/>
                </a:solidFill>
                <a:latin typeface="Corbel" panose="020B0503020204020204" pitchFamily="34" charset="0"/>
              </a:rPr>
              <a:t>Periodic Table of Elements</a:t>
            </a:r>
            <a:r>
              <a:rPr lang="en-US" altLang="en-US" sz="5400" dirty="0">
                <a:solidFill>
                  <a:srgbClr val="FFFF00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5400" dirty="0">
                <a:latin typeface="Corbel" panose="020B0503020204020204" pitchFamily="34" charset="0"/>
              </a:rPr>
              <a:t>– </a:t>
            </a:r>
            <a:r>
              <a:rPr lang="en-US" altLang="en-US" sz="5400" dirty="0" smtClean="0">
                <a:latin typeface="Corbel" panose="020B0503020204020204" pitchFamily="34" charset="0"/>
              </a:rPr>
              <a:t>are elements arranged </a:t>
            </a:r>
            <a:r>
              <a:rPr lang="en-US" altLang="en-US" sz="5400" dirty="0">
                <a:latin typeface="Corbel" panose="020B0503020204020204" pitchFamily="34" charset="0"/>
              </a:rPr>
              <a:t>by atomic number, that shows the patterns in their </a:t>
            </a:r>
            <a:r>
              <a:rPr lang="en-US" altLang="en-US" sz="5400" dirty="0" smtClean="0">
                <a:latin typeface="Corbel" panose="020B0503020204020204" pitchFamily="34" charset="0"/>
              </a:rPr>
              <a:t>properties</a:t>
            </a:r>
          </a:p>
          <a:p>
            <a:pPr eaLnBrk="1" hangingPunct="1"/>
            <a:endParaRPr lang="en-US" altLang="en-US" sz="5400" dirty="0" smtClean="0">
              <a:latin typeface="Corbel" panose="020B0503020204020204" pitchFamily="34" charset="0"/>
            </a:endParaRPr>
          </a:p>
          <a:p>
            <a:pPr eaLnBrk="1" hangingPunct="1"/>
            <a:r>
              <a:rPr lang="en-US" altLang="en-US" sz="5400" dirty="0" smtClean="0">
                <a:latin typeface="Corbel" panose="020B0503020204020204" pitchFamily="34" charset="0"/>
              </a:rPr>
              <a:t>this arrangement is called </a:t>
            </a:r>
            <a:r>
              <a:rPr lang="en-US" altLang="en-US" sz="5400" dirty="0">
                <a:latin typeface="Corbel" panose="020B0503020204020204" pitchFamily="34" charset="0"/>
              </a:rPr>
              <a:t>the periodic law </a:t>
            </a:r>
          </a:p>
        </p:txBody>
      </p:sp>
    </p:spTree>
    <p:extLst>
      <p:ext uri="{BB962C8B-B14F-4D97-AF65-F5344CB8AC3E}">
        <p14:creationId xmlns:p14="http://schemas.microsoft.com/office/powerpoint/2010/main" val="382179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265612" y="63635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*ATOMIC STRUCTURE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094413" y="2438401"/>
            <a:ext cx="60944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latin typeface="Corbel" panose="020B0503020204020204" pitchFamily="34" charset="0"/>
              </a:rPr>
              <a:t>the number of protons in an atom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170612" y="4114800"/>
            <a:ext cx="5715000" cy="929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3200" dirty="0">
                <a:latin typeface="Corbel" panose="020B0503020204020204" pitchFamily="34" charset="0"/>
              </a:rPr>
              <a:t>the number of protons and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3200" dirty="0">
                <a:latin typeface="Corbel" panose="020B0503020204020204" pitchFamily="34" charset="0"/>
              </a:rPr>
              <a:t>neutrons in an atom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602581" y="2755859"/>
            <a:ext cx="360045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He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4581325" y="3015771"/>
            <a:ext cx="5032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2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581326" y="4325819"/>
            <a:ext cx="5032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4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170613" y="3657601"/>
            <a:ext cx="25597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u="sng" dirty="0">
                <a:solidFill>
                  <a:srgbClr val="FFFF00"/>
                </a:solidFill>
                <a:latin typeface="Comic Sans MS" charset="0"/>
              </a:rPr>
              <a:t>Atomic mass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6094412" y="2057401"/>
            <a:ext cx="3657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u="sng" dirty="0">
                <a:solidFill>
                  <a:srgbClr val="FFFF00"/>
                </a:solidFill>
                <a:latin typeface="Comic Sans MS" charset="0"/>
              </a:rPr>
              <a:t>Atomic number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8689" y="78816"/>
            <a:ext cx="517612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Comic Sans MS" pitchFamily="66" charset="0"/>
              </a:rPr>
              <a:t>Atomic symbol</a:t>
            </a:r>
          </a:p>
          <a:p>
            <a:r>
              <a:rPr lang="en-US" sz="3200" dirty="0">
                <a:latin typeface="Corbel" panose="020B0503020204020204" pitchFamily="34" charset="0"/>
              </a:rPr>
              <a:t>One or two letter abbreviation of an element. Written </a:t>
            </a:r>
            <a:r>
              <a:rPr lang="en-US" altLang="en-US" sz="3200" dirty="0">
                <a:latin typeface="Corbel" panose="020B0503020204020204" pitchFamily="34" charset="0"/>
              </a:rPr>
              <a:t>with a capital letter or a capital followed by a lower case if two letters </a:t>
            </a:r>
            <a:endParaRPr lang="en-US" sz="3200" dirty="0">
              <a:latin typeface="Corbel" panose="020B0503020204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5005" y="5713816"/>
            <a:ext cx="57034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FFFF00"/>
                </a:solidFill>
                <a:latin typeface="Comic Sans MS" pitchFamily="66" charset="0"/>
              </a:rPr>
              <a:t>Element Name</a:t>
            </a:r>
          </a:p>
          <a:p>
            <a:r>
              <a:rPr lang="en-US" sz="3200" b="1" dirty="0">
                <a:latin typeface="Corbel" panose="020B0503020204020204" pitchFamily="34" charset="0"/>
              </a:rPr>
              <a:t>The name of the element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72059" y="4826209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Helium</a:t>
            </a:r>
            <a:r>
              <a:rPr lang="en-US" sz="2800" dirty="0"/>
              <a:t> </a:t>
            </a:r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>
          <a:xfrm>
            <a:off x="1307307" y="3108324"/>
            <a:ext cx="295274" cy="354575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 flipH="1">
            <a:off x="5203031" y="2692764"/>
            <a:ext cx="609602" cy="540645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</p:cNvCxnSpPr>
          <p:nvPr/>
        </p:nvCxnSpPr>
        <p:spPr>
          <a:xfrm flipH="1">
            <a:off x="5150960" y="4137191"/>
            <a:ext cx="867253" cy="480451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</p:cNvCxnSpPr>
          <p:nvPr/>
        </p:nvCxnSpPr>
        <p:spPr>
          <a:xfrm flipV="1">
            <a:off x="1872059" y="5172999"/>
            <a:ext cx="497014" cy="540817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008812" y="5306615"/>
            <a:ext cx="4648200" cy="144655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4000" b="1" dirty="0">
                <a:ln w="1905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charset="0"/>
              </a:rPr>
              <a:t># of electrons </a:t>
            </a:r>
            <a:r>
              <a:rPr lang="en-GB" sz="4800" b="1" dirty="0">
                <a:ln w="1905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charset="0"/>
              </a:rPr>
              <a:t>=</a:t>
            </a:r>
            <a:r>
              <a:rPr lang="en-GB" sz="4000" b="1" dirty="0">
                <a:ln w="1905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charset="0"/>
              </a:rPr>
              <a:t> # of protons</a:t>
            </a:r>
            <a:endParaRPr lang="en-US" sz="4000" b="1" dirty="0">
              <a:ln w="1905"/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517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  <p:bldP spid="16395" grpId="0"/>
      <p:bldP spid="16400" grpId="0"/>
      <p:bldP spid="16401" grpId="0"/>
      <p:bldP spid="11" grpId="0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57551-38E7-4194-84A3-40DEE6F4C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2" y="274638"/>
            <a:ext cx="11582400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*How to determine the number of </a:t>
            </a:r>
            <a:br>
              <a:rPr lang="en-US" sz="4800" dirty="0"/>
            </a:br>
            <a:r>
              <a:rPr lang="en-US" sz="4800" dirty="0"/>
              <a:t>P, N, E’s in an atom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279C3-8A11-4BB8-AE1C-9CF620FB2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12" y="1600200"/>
            <a:ext cx="11049000" cy="1325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FFFF00"/>
                </a:solidFill>
              </a:rPr>
              <a:t>How would you find the # of protons, electrons, and neutrons in an atom?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48AEB79-E9FE-4806-9993-222FA54B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294590"/>
              </p:ext>
            </p:extLst>
          </p:nvPr>
        </p:nvGraphicFramePr>
        <p:xfrm>
          <a:off x="531812" y="3040062"/>
          <a:ext cx="11277600" cy="332263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47864098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1100032023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686861583"/>
                    </a:ext>
                  </a:extLst>
                </a:gridCol>
              </a:tblGrid>
              <a:tr h="137731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Protons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Electrons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Neutrons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0171835"/>
                  </a:ext>
                </a:extLst>
              </a:tr>
              <a:tr h="194531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Look at the atomic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#Protons is equal to #Electrons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Atomic mass minus  atomic #</a:t>
                      </a:r>
                    </a:p>
                    <a:p>
                      <a:pPr algn="ctr"/>
                      <a:r>
                        <a:rPr lang="en-US" sz="4000" i="1" dirty="0">
                          <a:solidFill>
                            <a:srgbClr val="FF0000"/>
                          </a:solidFill>
                        </a:rPr>
                        <a:t>(P+N) – (P) =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05249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E2ED6310-F057-47CB-A7B7-F5755B9E8637}"/>
              </a:ext>
            </a:extLst>
          </p:cNvPr>
          <p:cNvSpPr/>
          <p:nvPr/>
        </p:nvSpPr>
        <p:spPr>
          <a:xfrm>
            <a:off x="7313612" y="4564218"/>
            <a:ext cx="4343401" cy="1630839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1D3E0C-7C7C-4582-BFAD-9BEF75EBE003}"/>
              </a:ext>
            </a:extLst>
          </p:cNvPr>
          <p:cNvSpPr/>
          <p:nvPr/>
        </p:nvSpPr>
        <p:spPr>
          <a:xfrm>
            <a:off x="3503613" y="4587080"/>
            <a:ext cx="3352800" cy="1585119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9799A3-3B41-4F9A-B2AB-FF5ABAB6354F}"/>
              </a:ext>
            </a:extLst>
          </p:cNvPr>
          <p:cNvSpPr/>
          <p:nvPr/>
        </p:nvSpPr>
        <p:spPr>
          <a:xfrm>
            <a:off x="779461" y="4541361"/>
            <a:ext cx="2476503" cy="1630838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7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685800"/>
            <a:ext cx="11811000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Round </a:t>
            </a:r>
            <a:r>
              <a:rPr lang="en-US" sz="4000" dirty="0" smtClean="0"/>
              <a:t>the atomic mass to </a:t>
            </a:r>
            <a:r>
              <a:rPr lang="en-US" sz="4000" dirty="0"/>
              <a:t>nearest whole number and find the Protons, Neutrons, and electrons in the following atoms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12" y="4876800"/>
            <a:ext cx="11825288" cy="175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P:					P:					P:</a:t>
            </a:r>
          </a:p>
          <a:p>
            <a:pPr marL="0" indent="0">
              <a:buNone/>
            </a:pPr>
            <a:r>
              <a:rPr lang="en-US" sz="3200" dirty="0" smtClean="0"/>
              <a:t>N:					N:					N:</a:t>
            </a:r>
          </a:p>
          <a:p>
            <a:pPr marL="0" indent="0">
              <a:buNone/>
            </a:pPr>
            <a:r>
              <a:rPr lang="en-US" sz="3200" dirty="0"/>
              <a:t>e</a:t>
            </a:r>
            <a:r>
              <a:rPr lang="en-US" sz="3200" dirty="0" smtClean="0"/>
              <a:t>:</a:t>
            </a:r>
            <a:r>
              <a:rPr lang="en-US" sz="3200" dirty="0" smtClean="0"/>
              <a:t>					</a:t>
            </a:r>
            <a:r>
              <a:rPr lang="en-US" sz="3200" dirty="0" smtClean="0"/>
              <a:t>e:</a:t>
            </a:r>
            <a:r>
              <a:rPr lang="en-US" sz="3200" dirty="0" smtClean="0"/>
              <a:t>					</a:t>
            </a:r>
            <a:r>
              <a:rPr lang="en-US" sz="3200" dirty="0" smtClean="0"/>
              <a:t>e:</a:t>
            </a:r>
            <a:endParaRPr lang="en-US" sz="3200" dirty="0"/>
          </a:p>
        </p:txBody>
      </p:sp>
      <p:pic>
        <p:nvPicPr>
          <p:cNvPr id="1028" name="Picture 4" descr="Image result for fluorine elemen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2" t="7993" r="15648" b="9044"/>
          <a:stretch/>
        </p:blipFill>
        <p:spPr bwMode="auto">
          <a:xfrm>
            <a:off x="4908549" y="2088926"/>
            <a:ext cx="2309813" cy="266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opper element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3812" y="1988503"/>
            <a:ext cx="2455648" cy="263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rubidium element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2" y="1931117"/>
            <a:ext cx="2692586" cy="2692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71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560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Write these questions down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2" y="1676400"/>
            <a:ext cx="11277600" cy="4724400"/>
          </a:xfrm>
        </p:spPr>
        <p:txBody>
          <a:bodyPr>
            <a:normAutofit fontScale="92500"/>
          </a:bodyPr>
          <a:lstStyle/>
          <a:p>
            <a:r>
              <a:rPr lang="en-US" sz="4000" dirty="0"/>
              <a:t>What is an atom?</a:t>
            </a:r>
          </a:p>
          <a:p>
            <a:r>
              <a:rPr lang="en-US" sz="4000" dirty="0"/>
              <a:t>When atoms combine what do they make?</a:t>
            </a:r>
          </a:p>
          <a:p>
            <a:r>
              <a:rPr lang="en-US" sz="4000" dirty="0"/>
              <a:t>Protons? Neutrons? Electrons? What are they </a:t>
            </a:r>
          </a:p>
          <a:p>
            <a:r>
              <a:rPr lang="en-US" sz="4000" dirty="0"/>
              <a:t>Everything in the universe is either _______________ or _______________. The smallest pieces of matter are ____________________.</a:t>
            </a:r>
          </a:p>
          <a:p>
            <a:r>
              <a:rPr lang="en-US" sz="4000" dirty="0">
                <a:hlinkClick r:id="rId2"/>
              </a:rPr>
              <a:t>https://vimeo.com/184507793</a:t>
            </a:r>
            <a:r>
              <a:rPr lang="en-US" sz="4000" dirty="0"/>
              <a:t> - Bill Nye Atoms</a:t>
            </a:r>
          </a:p>
          <a:p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63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TOC Entries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1812" y="1905000"/>
            <a:ext cx="10820400" cy="4267200"/>
          </a:xfrm>
        </p:spPr>
        <p:txBody>
          <a:bodyPr>
            <a:normAutofit/>
          </a:bodyPr>
          <a:lstStyle/>
          <a:p>
            <a:r>
              <a:rPr lang="en-US" sz="5400" dirty="0"/>
              <a:t>#34 Bill Nye Atoms WS               11/26</a:t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#35 Atomic Structure and the arrangement of elements           11/27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F3CA3-B32B-4500-88B6-EDEF5E2B1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Brainpop</a:t>
            </a:r>
            <a:r>
              <a:rPr lang="en-US" dirty="0"/>
              <a:t> - Atoms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EDFEB-5F69-4F46-9758-32F3B7B76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https://www.brainpop.com/science/matterandchemistry/atoms/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47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12" y="457200"/>
            <a:ext cx="11277600" cy="1020762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Rockwell" panose="02060603020205020403" pitchFamily="18" charset="0"/>
              </a:rPr>
              <a:t>*Matter is anything that has </a:t>
            </a:r>
            <a:br>
              <a:rPr lang="en-US" sz="4800" b="1" dirty="0">
                <a:latin typeface="Rockwell" panose="02060603020205020403" pitchFamily="18" charset="0"/>
              </a:rPr>
            </a:br>
            <a:r>
              <a:rPr lang="en-US" sz="4800" b="1" dirty="0">
                <a:latin typeface="Rockwell" panose="02060603020205020403" pitchFamily="18" charset="0"/>
              </a:rPr>
              <a:t>mass and takes up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2" y="2043272"/>
            <a:ext cx="8458200" cy="4609400"/>
          </a:xfrm>
        </p:spPr>
        <p:txBody>
          <a:bodyPr>
            <a:normAutofit/>
          </a:bodyPr>
          <a:lstStyle/>
          <a:p>
            <a:r>
              <a:rPr lang="en-US" sz="4800" dirty="0"/>
              <a:t>All matter is made up of </a:t>
            </a:r>
            <a:r>
              <a:rPr lang="en-US" sz="4800" u="sng" dirty="0">
                <a:solidFill>
                  <a:srgbClr val="FFFF00"/>
                </a:solidFill>
              </a:rPr>
              <a:t>atoms</a:t>
            </a:r>
            <a:r>
              <a:rPr lang="en-US" sz="4800" dirty="0"/>
              <a:t>.</a:t>
            </a:r>
          </a:p>
          <a:p>
            <a:r>
              <a:rPr lang="en-US" sz="4800" dirty="0"/>
              <a:t>An </a:t>
            </a:r>
            <a:r>
              <a:rPr lang="en-US" sz="4800" b="1" u="sng" dirty="0">
                <a:solidFill>
                  <a:srgbClr val="FFFF00"/>
                </a:solidFill>
              </a:rPr>
              <a:t>element</a:t>
            </a:r>
            <a:r>
              <a:rPr lang="en-US" sz="4800" dirty="0"/>
              <a:t> consists of </a:t>
            </a:r>
            <a:r>
              <a:rPr lang="en-US" sz="4800" u="sng" dirty="0"/>
              <a:t>one type of atom that cannot be broken down into simpler substances</a:t>
            </a:r>
            <a:r>
              <a:rPr lang="en-US" sz="4800" dirty="0"/>
              <a:t> by chemical or physical means. </a:t>
            </a:r>
          </a:p>
          <a:p>
            <a:endParaRPr lang="en-US" dirty="0"/>
          </a:p>
        </p:txBody>
      </p:sp>
      <p:pic>
        <p:nvPicPr>
          <p:cNvPr id="1026" name="Picture 2" descr="Image result for gold">
            <a:extLst>
              <a:ext uri="{FF2B5EF4-FFF2-40B4-BE49-F238E27FC236}">
                <a16:creationId xmlns:a16="http://schemas.microsoft.com/office/drawing/2014/main" id="{B485F4F5-3B1F-4B63-8901-F45E0FA05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188208"/>
            <a:ext cx="3808413" cy="3057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85435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274638"/>
            <a:ext cx="10896600" cy="1020762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Rockwell" panose="02060603020205020403" pitchFamily="18" charset="0"/>
              </a:rPr>
              <a:t>Subatomic Particles in an atom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905000"/>
            <a:ext cx="9601200" cy="4267200"/>
          </a:xfrm>
        </p:spPr>
        <p:txBody>
          <a:bodyPr>
            <a:noAutofit/>
          </a:bodyPr>
          <a:lstStyle/>
          <a:p>
            <a:r>
              <a:rPr lang="en-US" sz="4400" dirty="0"/>
              <a:t>*All atoms have three subatomic particles that helps determine the atoms identity.</a:t>
            </a:r>
          </a:p>
          <a:p>
            <a:endParaRPr lang="en-US" sz="4400" dirty="0"/>
          </a:p>
          <a:p>
            <a:pPr marL="0" indent="0">
              <a:buNone/>
            </a:pPr>
            <a:r>
              <a:rPr lang="en-US" sz="4400" dirty="0"/>
              <a:t>The three subatomic particles are </a:t>
            </a:r>
          </a:p>
          <a:p>
            <a:pPr marL="0" indent="0">
              <a:buNone/>
            </a:pPr>
            <a:r>
              <a:rPr lang="en-US" sz="4400" dirty="0"/>
              <a:t>protons, neutrons, and electrons.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212" y="2667000"/>
            <a:ext cx="4139333" cy="321945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53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07" y="228600"/>
            <a:ext cx="11885611" cy="1020762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smtClean="0">
                <a:latin typeface="Rockwell" panose="02060603020205020403" pitchFamily="18" charset="0"/>
              </a:rPr>
              <a:t>*The </a:t>
            </a:r>
            <a:r>
              <a:rPr lang="en-US" sz="4800" b="1" u="sng" dirty="0">
                <a:latin typeface="Rockwell" panose="02060603020205020403" pitchFamily="18" charset="0"/>
              </a:rPr>
              <a:t>3 subatomic particles in an atom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607" y="1600200"/>
            <a:ext cx="11885612" cy="4572000"/>
          </a:xfrm>
        </p:spPr>
        <p:txBody>
          <a:bodyPr>
            <a:noAutofit/>
          </a:bodyPr>
          <a:lstStyle/>
          <a:p>
            <a:r>
              <a:rPr lang="en-US" sz="4400" b="1" u="sng" dirty="0">
                <a:solidFill>
                  <a:srgbClr val="FFFF00"/>
                </a:solidFill>
              </a:rPr>
              <a:t>Proton (P) </a:t>
            </a:r>
            <a:r>
              <a:rPr lang="en-US" sz="4400" dirty="0"/>
              <a:t>: positively charged particle (+)</a:t>
            </a:r>
          </a:p>
          <a:p>
            <a:endParaRPr lang="en-US" sz="4400" dirty="0"/>
          </a:p>
          <a:p>
            <a:r>
              <a:rPr lang="en-US" sz="4400" b="1" u="sng" dirty="0">
                <a:solidFill>
                  <a:srgbClr val="FFFF00"/>
                </a:solidFill>
              </a:rPr>
              <a:t>Neutron (N) </a:t>
            </a:r>
            <a:r>
              <a:rPr lang="en-US" sz="4400" dirty="0"/>
              <a:t>:uncharged/no charge particle (=)</a:t>
            </a:r>
          </a:p>
          <a:p>
            <a:endParaRPr lang="en-US" sz="4400" dirty="0"/>
          </a:p>
          <a:p>
            <a:r>
              <a:rPr lang="en-US" sz="4400" b="1" u="sng" dirty="0">
                <a:solidFill>
                  <a:srgbClr val="FFFF00"/>
                </a:solidFill>
              </a:rPr>
              <a:t>Electron (e)</a:t>
            </a:r>
            <a:r>
              <a:rPr lang="en-US" sz="4400" b="1" dirty="0"/>
              <a:t>: </a:t>
            </a:r>
            <a:r>
              <a:rPr lang="en-US" sz="4400" dirty="0"/>
              <a:t>negatively charged (-) particle that moves/orbits around the nucleus of an atom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0780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6246812" y="2705100"/>
            <a:ext cx="3816350" cy="3743325"/>
          </a:xfrm>
          <a:prstGeom prst="ellipse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486400" y="1645469"/>
            <a:ext cx="50085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 b="1" dirty="0">
                <a:latin typeface="Comic Sans MS" charset="0"/>
              </a:rPr>
              <a:t>HELIUM ATOM</a:t>
            </a: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8118475" y="4360862"/>
            <a:ext cx="576263" cy="5762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Comic Sans MS" charset="0"/>
              </a:rPr>
              <a:t>+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8047037" y="3929062"/>
            <a:ext cx="576262" cy="576263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 b="1" dirty="0">
                <a:latin typeface="Comic Sans MS" charset="0"/>
              </a:rPr>
              <a:t>N</a:t>
            </a: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7615237" y="4576762"/>
            <a:ext cx="576262" cy="576263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 b="1">
                <a:latin typeface="Comic Sans MS" charset="0"/>
              </a:rPr>
              <a:t>N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7615237" y="4071937"/>
            <a:ext cx="576262" cy="5762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Comic Sans MS" charset="0"/>
              </a:rPr>
              <a:t>+</a:t>
            </a:r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6030912" y="4648199"/>
            <a:ext cx="576262" cy="576262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Comic Sans MS" charset="0"/>
              </a:rPr>
              <a:t>-</a:t>
            </a:r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9702800" y="4144962"/>
            <a:ext cx="576263" cy="576263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Comic Sans MS" charset="0"/>
              </a:rPr>
              <a:t>-</a:t>
            </a: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5381624" y="3136899"/>
            <a:ext cx="2376488" cy="1223962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302125" y="2632074"/>
            <a:ext cx="15709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>
                <a:solidFill>
                  <a:srgbClr val="FFFF00"/>
                </a:solidFill>
                <a:latin typeface="Comic Sans MS" charset="0"/>
              </a:rPr>
              <a:t>proton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229517" y="5932488"/>
            <a:ext cx="18013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>
                <a:solidFill>
                  <a:srgbClr val="FFFF00"/>
                </a:solidFill>
                <a:latin typeface="Comic Sans MS" charset="0"/>
              </a:rPr>
              <a:t>electron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310187" y="5008562"/>
            <a:ext cx="863600" cy="792163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9955212" y="5906293"/>
            <a:ext cx="16573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>
                <a:solidFill>
                  <a:srgbClr val="FFFF00"/>
                </a:solidFill>
                <a:latin typeface="Comic Sans MS" charset="0"/>
              </a:rPr>
              <a:t>neutron</a:t>
            </a: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H="1" flipV="1">
            <a:off x="8047037" y="5008561"/>
            <a:ext cx="1943100" cy="8636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10438955" y="2186811"/>
            <a:ext cx="1580507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solidFill>
                  <a:srgbClr val="FFFF00"/>
                </a:solidFill>
                <a:latin typeface="Comic Sans MS" charset="0"/>
              </a:rPr>
              <a:t>Shell or</a:t>
            </a:r>
          </a:p>
          <a:p>
            <a:pPr>
              <a:spcBef>
                <a:spcPct val="50000"/>
              </a:spcBef>
            </a:pPr>
            <a:r>
              <a:rPr lang="en-GB" sz="2800" b="1" dirty="0">
                <a:solidFill>
                  <a:srgbClr val="FFFF00"/>
                </a:solidFill>
                <a:latin typeface="Comic Sans MS" charset="0"/>
              </a:rPr>
              <a:t>electron cloud</a:t>
            </a: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flipH="1">
            <a:off x="9415462" y="2847974"/>
            <a:ext cx="1079500" cy="360362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397852" y="3384262"/>
            <a:ext cx="1587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Nucleus</a:t>
            </a:r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843" y="406628"/>
            <a:ext cx="10820400" cy="806298"/>
          </a:xfrm>
        </p:spPr>
        <p:txBody>
          <a:bodyPr>
            <a:noAutofit/>
          </a:bodyPr>
          <a:lstStyle/>
          <a:p>
            <a:r>
              <a:rPr lang="en-US" sz="4000" dirty="0"/>
              <a:t>*Atom Arrangement (Copy the diagram)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853" y="1807368"/>
            <a:ext cx="3652209" cy="4267200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Protons and neutrons are located in the </a:t>
            </a:r>
            <a:r>
              <a:rPr lang="en-US" sz="3600" u="sng" dirty="0">
                <a:solidFill>
                  <a:srgbClr val="FFFF00"/>
                </a:solidFill>
              </a:rPr>
              <a:t>nucleus</a:t>
            </a:r>
            <a:r>
              <a:rPr lang="en-US" sz="3600" dirty="0">
                <a:solidFill>
                  <a:schemeClr val="tx1"/>
                </a:solidFill>
              </a:rPr>
              <a:t> (center) of the atom.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60812" y="1724025"/>
            <a:ext cx="0" cy="472440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05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 animBg="1"/>
      <p:bldP spid="14340" grpId="0"/>
      <p:bldP spid="14342" grpId="0" animBg="1"/>
      <p:bldP spid="14343" grpId="0" animBg="1"/>
      <p:bldP spid="14344" grpId="0" animBg="1"/>
      <p:bldP spid="14341" grpId="0" animBg="1"/>
      <p:bldP spid="14346" grpId="0" animBg="1"/>
      <p:bldP spid="14347" grpId="0" animBg="1"/>
      <p:bldP spid="14349" grpId="0" animBg="1"/>
      <p:bldP spid="14350" grpId="0"/>
      <p:bldP spid="14351" grpId="0"/>
      <p:bldP spid="14352" grpId="0" animBg="1"/>
      <p:bldP spid="14353" grpId="0"/>
      <p:bldP spid="14354" grpId="0" animBg="1"/>
      <p:bldP spid="14355" grpId="0"/>
      <p:bldP spid="14356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5612" y="228600"/>
            <a:ext cx="115824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600" dirty="0">
                <a:latin typeface="Comic Sans MS" charset="0"/>
              </a:rPr>
              <a:t>*Who established the arrangements of elements? </a:t>
            </a:r>
            <a:br>
              <a:rPr lang="en-US" sz="3600" dirty="0">
                <a:latin typeface="Comic Sans MS" charset="0"/>
              </a:rPr>
            </a:br>
            <a:r>
              <a:rPr lang="en-US" sz="3600" dirty="0">
                <a:latin typeface="Comic Sans MS" charset="0"/>
              </a:rPr>
              <a:t>Dmitri Mendeleev</a:t>
            </a:r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949825" y="1295400"/>
            <a:ext cx="7239000" cy="51054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altLang="en-US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3600" dirty="0">
                <a:latin typeface="Corbel" panose="020B0503020204020204" pitchFamily="34" charset="0"/>
              </a:rPr>
              <a:t>In the 1860</a:t>
            </a:r>
            <a:r>
              <a:rPr lang="ja-JP" altLang="en-US" sz="3600" dirty="0">
                <a:latin typeface="Corbel" panose="020B0503020204020204" pitchFamily="34" charset="0"/>
              </a:rPr>
              <a:t>’</a:t>
            </a:r>
            <a:r>
              <a:rPr lang="en-US" altLang="ja-JP" sz="3600" dirty="0">
                <a:latin typeface="Corbel" panose="020B0503020204020204" pitchFamily="34" charset="0"/>
              </a:rPr>
              <a:t>s </a:t>
            </a:r>
            <a:r>
              <a:rPr lang="en-US" altLang="ja-JP" sz="3600" u="sng" dirty="0">
                <a:latin typeface="Corbel" panose="020B0503020204020204" pitchFamily="34" charset="0"/>
              </a:rPr>
              <a:t>Dmitri Mendeleev </a:t>
            </a:r>
            <a:r>
              <a:rPr lang="en-US" altLang="ja-JP" sz="3600" dirty="0">
                <a:latin typeface="Corbel" panose="020B0503020204020204" pitchFamily="34" charset="0"/>
              </a:rPr>
              <a:t>created a periodic table where the elements were ordered by their </a:t>
            </a:r>
            <a:r>
              <a:rPr lang="en-US" altLang="ja-JP" sz="3600" u="sng" dirty="0">
                <a:solidFill>
                  <a:srgbClr val="FFFF00"/>
                </a:solidFill>
                <a:latin typeface="Corbel" panose="020B0503020204020204" pitchFamily="34" charset="0"/>
              </a:rPr>
              <a:t>atomic masses.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ja-JP" sz="3600" u="sng" dirty="0">
              <a:latin typeface="Corbel" panose="020B0503020204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3600" dirty="0">
                <a:latin typeface="Corbel" panose="020B0503020204020204" pitchFamily="34" charset="0"/>
              </a:rPr>
              <a:t>He did this by grouping elements together </a:t>
            </a:r>
            <a:r>
              <a:rPr lang="en-US" altLang="en-US" sz="3600" u="sng" dirty="0">
                <a:latin typeface="Corbel" panose="020B0503020204020204" pitchFamily="34" charset="0"/>
              </a:rPr>
              <a:t>according to their similarities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u="sng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u="sng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u="sng" dirty="0">
              <a:latin typeface="Comic Sans MS" panose="030F0702030302020204" pitchFamily="66" charset="0"/>
            </a:endParaRPr>
          </a:p>
        </p:txBody>
      </p:sp>
      <p:pic>
        <p:nvPicPr>
          <p:cNvPr id="23586" name="Picture 2082" descr="mendelee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9" b="8800"/>
          <a:stretch>
            <a:fillRect/>
          </a:stretch>
        </p:blipFill>
        <p:spPr bwMode="auto">
          <a:xfrm>
            <a:off x="642143" y="1828800"/>
            <a:ext cx="3741738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08719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2" descr="mendel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812" y="1143001"/>
            <a:ext cx="63246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4" name="Oval 4"/>
          <p:cNvSpPr>
            <a:spLocks noChangeArrowheads="1"/>
          </p:cNvSpPr>
          <p:nvPr/>
        </p:nvSpPr>
        <p:spPr bwMode="auto">
          <a:xfrm>
            <a:off x="6094412" y="3124200"/>
            <a:ext cx="533400" cy="533400"/>
          </a:xfrm>
          <a:prstGeom prst="ellips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685" name="Oval 5"/>
          <p:cNvSpPr>
            <a:spLocks noChangeArrowheads="1"/>
          </p:cNvSpPr>
          <p:nvPr/>
        </p:nvSpPr>
        <p:spPr bwMode="auto">
          <a:xfrm>
            <a:off x="8228012" y="1905000"/>
            <a:ext cx="533400" cy="533400"/>
          </a:xfrm>
          <a:prstGeom prst="ellips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686" name="Oval 6"/>
          <p:cNvSpPr>
            <a:spLocks noChangeArrowheads="1"/>
          </p:cNvSpPr>
          <p:nvPr/>
        </p:nvSpPr>
        <p:spPr bwMode="auto">
          <a:xfrm>
            <a:off x="5027612" y="4038600"/>
            <a:ext cx="533400" cy="533400"/>
          </a:xfrm>
          <a:prstGeom prst="ellips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2829221" y="5885707"/>
            <a:ext cx="7292381" cy="461665"/>
          </a:xfrm>
          <a:prstGeom prst="rect">
            <a:avLst/>
          </a:prstGeom>
          <a:solidFill>
            <a:srgbClr val="FFFF99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Why do you think there are question marks here?</a:t>
            </a:r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 flipH="1" flipV="1">
            <a:off x="5484812" y="4495800"/>
            <a:ext cx="685800" cy="121920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 flipV="1">
            <a:off x="6367462" y="3657600"/>
            <a:ext cx="0" cy="205740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 flipV="1">
            <a:off x="6475412" y="2438400"/>
            <a:ext cx="1905000" cy="327660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5" name="Rectangle 14"/>
          <p:cNvSpPr>
            <a:spLocks noChangeArrowheads="1"/>
          </p:cNvSpPr>
          <p:nvPr/>
        </p:nvSpPr>
        <p:spPr bwMode="auto">
          <a:xfrm>
            <a:off x="265906" y="402771"/>
            <a:ext cx="118094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dirty="0">
                <a:latin typeface="Corbel" panose="020B0503020204020204" pitchFamily="34" charset="0"/>
              </a:rPr>
              <a:t>Mendeleev</a:t>
            </a:r>
            <a:r>
              <a:rPr lang="ja-JP" altLang="en-US" sz="4400" dirty="0">
                <a:latin typeface="Corbel" panose="020B0503020204020204" pitchFamily="34" charset="0"/>
              </a:rPr>
              <a:t>’</a:t>
            </a:r>
            <a:r>
              <a:rPr lang="en-US" altLang="ja-JP" sz="4400" dirty="0">
                <a:latin typeface="Corbel" panose="020B0503020204020204" pitchFamily="34" charset="0"/>
              </a:rPr>
              <a:t>s Published Periodic Table of Elements</a:t>
            </a:r>
            <a:endParaRPr lang="en-US" altLang="en-US" sz="4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07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nimBg="1"/>
      <p:bldP spid="71685" grpId="0" animBg="1"/>
      <p:bldP spid="71686" grpId="0" animBg="1"/>
      <p:bldP spid="71687" grpId="0" animBg="1"/>
      <p:bldP spid="71688" grpId="0" animBg="1"/>
      <p:bldP spid="71689" grpId="0" animBg="1"/>
      <p:bldP spid="7169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1654</TotalTime>
  <Words>667</Words>
  <Application>Microsoft Office PowerPoint</Application>
  <PresentationFormat>Custom</PresentationFormat>
  <Paragraphs>125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MS PGothic</vt:lpstr>
      <vt:lpstr>Arial</vt:lpstr>
      <vt:lpstr>Comic Sans MS</vt:lpstr>
      <vt:lpstr>Consolas</vt:lpstr>
      <vt:lpstr>Corbel</vt:lpstr>
      <vt:lpstr>HGｺﾞｼｯｸM</vt:lpstr>
      <vt:lpstr>HG丸ｺﾞｼｯｸM-PRO</vt:lpstr>
      <vt:lpstr>Rockwell</vt:lpstr>
      <vt:lpstr>Tahoma</vt:lpstr>
      <vt:lpstr>Times New Roman</vt:lpstr>
      <vt:lpstr>Chalkboard 16x9</vt:lpstr>
      <vt:lpstr>Upcoming Dates</vt:lpstr>
      <vt:lpstr>TOC Entries</vt:lpstr>
      <vt:lpstr>Brainpop - Atoms</vt:lpstr>
      <vt:lpstr>*Matter is anything that has  mass and takes up space</vt:lpstr>
      <vt:lpstr>Subatomic Particles in an atom</vt:lpstr>
      <vt:lpstr>*The 3 subatomic particles in an atom</vt:lpstr>
      <vt:lpstr>*Atom Arrangement (Copy the diagram)</vt:lpstr>
      <vt:lpstr>*Who established the arrangements of elements?  Dmitri Mendeleev</vt:lpstr>
      <vt:lpstr>PowerPoint Presentation</vt:lpstr>
      <vt:lpstr>Mendeleev’s Predictions</vt:lpstr>
      <vt:lpstr>Mendeleev Cont. </vt:lpstr>
      <vt:lpstr>*Until…</vt:lpstr>
      <vt:lpstr>*So what is the Periodic Table?</vt:lpstr>
      <vt:lpstr>PowerPoint Presentation</vt:lpstr>
      <vt:lpstr>*How to determine the number of  P, N, E’s in an atom </vt:lpstr>
      <vt:lpstr>Round the atomic mass to nearest whole number and find the Protons, Neutrons, and electrons in the following atoms </vt:lpstr>
      <vt:lpstr>PowerPoint Presentation</vt:lpstr>
      <vt:lpstr>Write these questions down 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the Periodic table</dc:title>
  <dc:creator>Smart, Brittany S.</dc:creator>
  <cp:lastModifiedBy>Smart, Brittany S.</cp:lastModifiedBy>
  <cp:revision>48</cp:revision>
  <cp:lastPrinted>2018-11-28T19:01:39Z</cp:lastPrinted>
  <dcterms:created xsi:type="dcterms:W3CDTF">2016-11-29T14:24:06Z</dcterms:created>
  <dcterms:modified xsi:type="dcterms:W3CDTF">2018-11-28T21:12:58Z</dcterms:modified>
</cp:coreProperties>
</file>