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57" r:id="rId4"/>
    <p:sldId id="263" r:id="rId5"/>
    <p:sldId id="264" r:id="rId6"/>
    <p:sldId id="266" r:id="rId7"/>
    <p:sldId id="267" r:id="rId8"/>
    <p:sldId id="268" r:id="rId9"/>
    <p:sldId id="269" r:id="rId10"/>
    <p:sldId id="259" r:id="rId11"/>
    <p:sldId id="260" r:id="rId12"/>
    <p:sldId id="288" r:id="rId13"/>
    <p:sldId id="261" r:id="rId14"/>
    <p:sldId id="285" r:id="rId15"/>
    <p:sldId id="270" r:id="rId16"/>
    <p:sldId id="275" r:id="rId17"/>
    <p:sldId id="271" r:id="rId18"/>
    <p:sldId id="272" r:id="rId19"/>
    <p:sldId id="279" r:id="rId20"/>
    <p:sldId id="280" r:id="rId21"/>
    <p:sldId id="281" r:id="rId22"/>
    <p:sldId id="282" r:id="rId23"/>
    <p:sldId id="287" r:id="rId24"/>
    <p:sldId id="283" r:id="rId25"/>
    <p:sldId id="289" r:id="rId26"/>
    <p:sldId id="277" r:id="rId2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0"/>
    <p:restoredTop sz="94624"/>
  </p:normalViewPr>
  <p:slideViewPr>
    <p:cSldViewPr snapToGrid="0" snapToObjects="1">
      <p:cViewPr varScale="1">
        <p:scale>
          <a:sx n="91" d="100"/>
          <a:sy n="91" d="100"/>
        </p:scale>
        <p:origin x="10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2139-B5E3-4D09-B411-661450DE309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015AF-F080-49A8-AD15-A70B518A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900427B-7888-EB4B-8080-1D0AB8A06EF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EBA0804-928A-DA46-A4E7-398B7BB1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https://www.youtube.com/watch?v=znnp-Ivj2ek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8B7C8-7220-4411-927B-CE5A077B68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https://www.brainpop.com/health/diseasesinjuriesandconditions/antibioticresistance/</a:t>
            </a:r>
          </a:p>
          <a:p>
            <a:r>
              <a:rPr lang="en-US" dirty="0"/>
              <a:t>User: </a:t>
            </a:r>
            <a:r>
              <a:rPr lang="en-US" dirty="0" err="1"/>
              <a:t>hrms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pw: patriot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8B7C8-7220-4411-927B-CE5A077B68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96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26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4203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490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8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563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111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8390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780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785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5822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440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012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42C4-ED42-6C4A-ADEF-8BA04D52F17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ransition spd="med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google.com/imgres?imgurl=http://library.thinkquest.org/CR0212089/bac13.jpg&amp;imgrefurl=http://library.thinkquest.org/CR0212089/bac.htm&amp;h=144&amp;w=145&amp;sz=40&amp;tbnid=G51zjcYWfHLRdM:&amp;tbnh=88&amp;tbnw=89&amp;hl=en&amp;start=8&amp;prev=/images?q=rod+bacteria&amp;svnum=10&amp;hl=en&amp;lr=" TargetMode="External"/><Relationship Id="rId7" Type="http://schemas.openxmlformats.org/officeDocument/2006/relationships/hyperlink" Target="http://images.google.com/imgres?imgurl=http://www.astrosurf.org/lombry/Bio/cellule-cocci.jpg&amp;imgrefurl=http://www.astrosurf.org/lombry/bioastro-contamin-alh84001.htm&amp;h=371&amp;w=522&amp;sz=66&amp;tbnid=hd78CHvNZPJl6M:&amp;tbnh=91&amp;tbnw=129&amp;hl=en&amp;start=1&amp;prev=/images?q=cocci&amp;svnum=10&amp;hl=en&amp;lr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/imgres?imgurl=http://fig.cox.miami.edu/~cmallery/150/frames/thumbs/prok/cocci.large.jpg&amp;imgrefurl=http://fig.cox.miami.edu/~cmallery/150/frames/thumbs/prok/cell.content1.html&amp;h=133&amp;w=225&amp;sz=52&amp;tbnid=oz68kx5tjyqN6M:&amp;tbnh=60&amp;tbnw=102&amp;hl=en&amp;start=82&amp;prev=/images?q=cocci+bacteria&amp;start=80&amp;svnum=10&amp;hl=en&amp;lr=&amp;sa=N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4_qaZJU1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CA-cdvSv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np-Ivj2e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microbe+killing+microbe+comic&amp;source=images&amp;cd=&amp;cad=rja&amp;docid=zM-ir3Jy38rC2M&amp;tbnid=3ZsXxVpe9q1nrM:&amp;ved=0CAUQjRw&amp;url=http://ourerleearrivals.com/2011/10/12/all-you-bio-nerds-will-get-me/&amp;ei=BQ0YUdW5HZKK9QSojoHAAw&amp;bvm=bv.42080656,d.eWU&amp;psig=AFQjCNHC-2JN4qUcWmuZmNelDVyuYLHWrw&amp;ust=136061707509710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microbes+killing+microbes+cartoon&amp;source=images&amp;cd=&amp;cad=rja&amp;docid=e44WobaDBmfcyM&amp;tbnid=hbGlNYcxjy0pmM:&amp;ved=0CAUQjRw&amp;url=http://biologicalexceptions.blogspot.com/2012/06/cellular-self-sacrifice.html&amp;ei=qRUYUZmyPI-A9gSZ-IGYBA&amp;psig=AFQjCNEDiYlXSIsft3yGMIDLRRGy12F-tw&amp;ust=136061758402553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diseasesinjuriesandconditions/antibioticresistan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32BD2E0E-25F9-E748-B7FE-B4F24B3AE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9091" r="9091"/>
          <a:stretch/>
        </p:blipFill>
        <p:spPr>
          <a:xfrm>
            <a:off x="0" y="9"/>
            <a:ext cx="9144000" cy="6857991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82" y="4499513"/>
            <a:ext cx="6610350" cy="113441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#</a:t>
            </a:r>
            <a:r>
              <a:rPr lang="en-US" sz="3600" dirty="0" smtClean="0"/>
              <a:t>66 Biotechnology Reading Passage </a:t>
            </a:r>
            <a:br>
              <a:rPr lang="en-US" sz="3600" dirty="0" smtClean="0"/>
            </a:br>
            <a:r>
              <a:rPr lang="en-US" sz="3600" dirty="0" smtClean="0"/>
              <a:t>#67</a:t>
            </a:r>
            <a:r>
              <a:rPr lang="en-US" sz="3600" dirty="0" smtClean="0"/>
              <a:t> </a:t>
            </a:r>
            <a:r>
              <a:rPr lang="en-US" sz="3600" dirty="0"/>
              <a:t>Bacteria Microorganisms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24954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0231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48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 do they look like?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325" y="2179638"/>
            <a:ext cx="5715000" cy="4800600"/>
          </a:xfrm>
        </p:spPr>
        <p:txBody>
          <a:bodyPr/>
          <a:lstStyle/>
          <a:p>
            <a:pPr eaLnBrk="1" hangingPunct="1"/>
            <a:r>
              <a:rPr lang="en-US" sz="3300" dirty="0"/>
              <a:t>*Three basic shapes:</a:t>
            </a:r>
          </a:p>
          <a:p>
            <a:pPr lvl="1" eaLnBrk="1" hangingPunct="1"/>
            <a:r>
              <a:rPr lang="en-US" sz="2400" dirty="0"/>
              <a:t>Bacilli (rod-shaped)</a:t>
            </a:r>
          </a:p>
          <a:p>
            <a:pPr lvl="1" eaLnBrk="1" hangingPunct="1"/>
            <a:r>
              <a:rPr lang="en-US" sz="2400" dirty="0"/>
              <a:t>Cocci (round shaped)</a:t>
            </a:r>
          </a:p>
          <a:p>
            <a:pPr lvl="1" eaLnBrk="1" hangingPunct="1"/>
            <a:r>
              <a:rPr lang="en-US" sz="2400" dirty="0"/>
              <a:t>Spiral shaped</a:t>
            </a:r>
          </a:p>
          <a:p>
            <a:pPr lvl="1" eaLnBrk="1" hangingPunct="1">
              <a:buFontTx/>
              <a:buNone/>
            </a:pPr>
            <a:endParaRPr lang="en-US" sz="1200" dirty="0"/>
          </a:p>
          <a:p>
            <a:pPr eaLnBrk="1" hangingPunct="1">
              <a:spcBef>
                <a:spcPct val="0"/>
              </a:spcBef>
            </a:pPr>
            <a:r>
              <a:rPr lang="en-US" sz="3300" dirty="0"/>
              <a:t>Some exist as single cells, others as cluster together</a:t>
            </a:r>
          </a:p>
        </p:txBody>
      </p:sp>
      <p:pic>
        <p:nvPicPr>
          <p:cNvPr id="5124" name="Picture 5" descr="bac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696200" y="1995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Bacilli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543800" y="61864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Spiral</a:t>
            </a:r>
          </a:p>
        </p:txBody>
      </p:sp>
      <p:pic>
        <p:nvPicPr>
          <p:cNvPr id="5128" name="Picture 11" descr="cocc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200400"/>
            <a:ext cx="23431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5715000" y="3581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Cocci</a:t>
            </a:r>
          </a:p>
        </p:txBody>
      </p:sp>
      <p:pic>
        <p:nvPicPr>
          <p:cNvPr id="5130" name="Picture 18" descr="cellule-cocc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7105" y="5018662"/>
            <a:ext cx="2286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2514600" y="62626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 of cocci</a:t>
            </a:r>
          </a:p>
        </p:txBody>
      </p:sp>
      <p:pic>
        <p:nvPicPr>
          <p:cNvPr id="1026" name="Picture 2" descr="Image result for spiral bacter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619297"/>
            <a:ext cx="2345778" cy="15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145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Bacteria are ALIVE!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33998" y="2287915"/>
            <a:ext cx="4409280" cy="428015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/>
              <a:t>What does it mean to be alive?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lvl="1" eaLnBrk="1" hangingPunct="1"/>
            <a:r>
              <a:rPr lang="en-US" sz="2800" dirty="0"/>
              <a:t>*Bacteria reproduce (make an exact copy of themselves in a process called binary fission)</a:t>
            </a:r>
          </a:p>
          <a:p>
            <a:pPr lvl="1"/>
            <a:r>
              <a:rPr lang="en-US" sz="2800" dirty="0">
                <a:hlinkClick r:id="rId3"/>
              </a:rPr>
              <a:t>https://www.youtube.com/watch?v=S14_qaZJU1c</a:t>
            </a:r>
            <a:endParaRPr lang="en-US" sz="2800" dirty="0"/>
          </a:p>
          <a:p>
            <a:pPr lvl="1"/>
            <a:endParaRPr lang="en-US" sz="2800" dirty="0"/>
          </a:p>
          <a:p>
            <a:pPr lvl="1" eaLnBrk="1" hangingPunct="1">
              <a:buFontTx/>
              <a:buNone/>
            </a:pPr>
            <a:endParaRPr lang="en-US" sz="2800" dirty="0"/>
          </a:p>
          <a:p>
            <a:pPr lvl="1" eaLnBrk="1" hangingPunct="1"/>
            <a:r>
              <a:rPr lang="en-US" sz="2800" dirty="0"/>
              <a:t>They need to eat in order to survive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6148" name="Picture 4" descr="procary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65" y="2145253"/>
            <a:ext cx="3856463" cy="44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720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007A-1E40-534F-87D9-6B6D7C15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336873"/>
            <a:ext cx="3781221" cy="3599316"/>
          </a:xfrm>
        </p:spPr>
        <p:txBody>
          <a:bodyPr>
            <a:normAutofit/>
          </a:bodyPr>
          <a:lstStyle/>
          <a:p>
            <a:r>
              <a:rPr lang="en-US" sz="1700">
                <a:hlinkClick r:id="rId3"/>
              </a:rPr>
              <a:t>https://www.youtube.com/watch?v=XlCA-cdvSvU</a:t>
            </a:r>
            <a:endParaRPr lang="en-US" sz="17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873FF-C8C6-F841-8803-65B133CAD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" r="843" b="-2"/>
          <a:stretch/>
        </p:blipFill>
        <p:spPr>
          <a:xfrm>
            <a:off x="4572000" y="10"/>
            <a:ext cx="4569617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818C2-47EE-394F-9653-BEA44CB1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>
            <a:normAutofit/>
          </a:bodyPr>
          <a:lstStyle/>
          <a:p>
            <a:r>
              <a:rPr lang="en-US" sz="3300"/>
              <a:t>Need binary fission explained more?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993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4973444" cy="767576"/>
          </a:xfrm>
        </p:spPr>
        <p:txBody>
          <a:bodyPr/>
          <a:lstStyle/>
          <a:p>
            <a:pPr eaLnBrk="1" hangingPunct="1"/>
            <a:r>
              <a:rPr lang="en-US" dirty="0"/>
              <a:t>*How do bacteria eat?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08884"/>
            <a:ext cx="6172200" cy="48831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Some make their own food from sunlight—like plants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sz="3000" dirty="0"/>
              <a:t>Some are scavengers</a:t>
            </a:r>
          </a:p>
          <a:p>
            <a:pPr lvl="1" eaLnBrk="1" hangingPunct="1"/>
            <a:r>
              <a:rPr lang="en-US" sz="2400" dirty="0"/>
              <a:t>Share the environment around them</a:t>
            </a:r>
          </a:p>
          <a:p>
            <a:pPr lvl="1" eaLnBrk="1" hangingPunct="1">
              <a:buFontTx/>
              <a:buNone/>
            </a:pPr>
            <a:endParaRPr lang="en-US" sz="600" dirty="0"/>
          </a:p>
          <a:p>
            <a:pPr lvl="2" eaLnBrk="1" hangingPunct="1"/>
            <a:r>
              <a:rPr lang="en-US" sz="2000" dirty="0"/>
              <a:t>Example:  The bacteria in your stomach are now eating what you ate for breakfast</a:t>
            </a:r>
          </a:p>
          <a:p>
            <a:pPr lvl="2"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sz="3000" dirty="0"/>
              <a:t>Some are warriors (pathogens)</a:t>
            </a:r>
          </a:p>
          <a:p>
            <a:pPr lvl="1" eaLnBrk="1" hangingPunct="1"/>
            <a:r>
              <a:rPr lang="en-US" sz="2400" dirty="0"/>
              <a:t>They attack other living things </a:t>
            </a:r>
          </a:p>
          <a:p>
            <a:pPr lvl="1" eaLnBrk="1" hangingPunct="1">
              <a:buFontTx/>
              <a:buNone/>
            </a:pPr>
            <a:endParaRPr lang="en-US" sz="600" dirty="0"/>
          </a:p>
          <a:p>
            <a:pPr lvl="2" eaLnBrk="1" hangingPunct="1"/>
            <a:r>
              <a:rPr lang="en-US" sz="2000" dirty="0"/>
              <a:t>Example:  The bacteria on your face can attack skin causing infection and acne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7086600" y="914400"/>
            <a:ext cx="1828800" cy="1495425"/>
            <a:chOff x="4464" y="960"/>
            <a:chExt cx="1152" cy="942"/>
          </a:xfrm>
        </p:grpSpPr>
        <p:pic>
          <p:nvPicPr>
            <p:cNvPr id="7179" name="Picture 4" descr="photosynthet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960"/>
              <a:ext cx="115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4464" y="1536"/>
              <a:ext cx="11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Photosynthetic bacteria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10400" y="2438400"/>
            <a:ext cx="1981200" cy="2616200"/>
            <a:chOff x="4416" y="1776"/>
            <a:chExt cx="1248" cy="1648"/>
          </a:xfrm>
        </p:grpSpPr>
        <p:pic>
          <p:nvPicPr>
            <p:cNvPr id="7177" name="Picture 7" descr="heliobac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" y="1776"/>
              <a:ext cx="775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4416" y="2904"/>
              <a:ext cx="12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Harmless bacteria on the stomach lining</a:t>
              </a:r>
            </a:p>
          </p:txBody>
        </p:sp>
      </p:grpSp>
      <p:pic>
        <p:nvPicPr>
          <p:cNvPr id="7174" name="Picture 10" descr="ecol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092700"/>
            <a:ext cx="1219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6972300" y="61722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E. Coli O157:H7</a:t>
            </a:r>
          </a:p>
          <a:p>
            <a:pPr algn="ctr"/>
            <a:r>
              <a:rPr lang="en-US" sz="1600"/>
              <a:t> is a pathogen</a:t>
            </a:r>
          </a:p>
        </p:txBody>
      </p:sp>
    </p:spTree>
    <p:extLst>
      <p:ext uri="{BB962C8B-B14F-4D97-AF65-F5344CB8AC3E}">
        <p14:creationId xmlns:p14="http://schemas.microsoft.com/office/powerpoint/2010/main" val="29362710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Discovery Ed. – killer outbreaks video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E.Coli</a:t>
            </a:r>
            <a:r>
              <a:rPr lang="en-US" dirty="0"/>
              <a:t> 0157 – around the 25 min mark</a:t>
            </a:r>
          </a:p>
        </p:txBody>
      </p:sp>
    </p:spTree>
    <p:extLst>
      <p:ext uri="{BB962C8B-B14F-4D97-AF65-F5344CB8AC3E}">
        <p14:creationId xmlns:p14="http://schemas.microsoft.com/office/powerpoint/2010/main" val="1948163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walmartimages.com/i/p/00/07/27/85/10/0007278510206_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71" y="2096697"/>
            <a:ext cx="3980985" cy="46497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59" y="936702"/>
            <a:ext cx="7560527" cy="590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/>
              <a:t>So how do you get rid of bad bacteria?</a:t>
            </a:r>
          </a:p>
        </p:txBody>
      </p:sp>
      <p:pic>
        <p:nvPicPr>
          <p:cNvPr id="22532" name="Picture 4" descr="http://readynutrition.com/wp-content/uploads/2011/11/antibio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2531326"/>
            <a:ext cx="4605875" cy="348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143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*How are bacteria treated?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336873"/>
            <a:ext cx="8331631" cy="359931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Bacteria can be treated with </a:t>
            </a:r>
            <a:r>
              <a:rPr lang="en-US" sz="3600" u="sng" dirty="0"/>
              <a:t>antibiotics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Antibiotics kills or slows the growth of bacteria, eventually allowing your white blood cells to eliminate the bacteria </a:t>
            </a:r>
          </a:p>
        </p:txBody>
      </p:sp>
    </p:spTree>
    <p:extLst>
      <p:ext uri="{BB962C8B-B14F-4D97-AF65-F5344CB8AC3E}">
        <p14:creationId xmlns:p14="http://schemas.microsoft.com/office/powerpoint/2010/main" val="12669040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7" y="633535"/>
            <a:ext cx="7501179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Can you get rid of JUST </a:t>
            </a:r>
            <a:r>
              <a:rPr lang="en-US" sz="3500" u="sng" dirty="0"/>
              <a:t>bad</a:t>
            </a:r>
            <a:r>
              <a:rPr lang="en-US" sz="3500" dirty="0"/>
              <a:t> bacteria?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0317" y="2138766"/>
            <a:ext cx="8153400" cy="4297870"/>
          </a:xfrm>
        </p:spPr>
        <p:txBody>
          <a:bodyPr>
            <a:noAutofit/>
          </a:bodyPr>
          <a:lstStyle/>
          <a:p>
            <a:r>
              <a:rPr lang="en-US" sz="3300" dirty="0"/>
              <a:t>Not necessarily… although you may think taking antibiotics only gets rid of bad bacteria, you can get rid of some good bacteria too!</a:t>
            </a:r>
          </a:p>
          <a:p>
            <a:r>
              <a:rPr lang="en-US" sz="3300" dirty="0"/>
              <a:t>Same with hand sanitizer! You’re sanitizing all things bad about bacteria, but at the same time, any positive bacteria are being scoured as well!</a:t>
            </a:r>
          </a:p>
        </p:txBody>
      </p:sp>
    </p:spTree>
    <p:extLst>
      <p:ext uri="{BB962C8B-B14F-4D97-AF65-F5344CB8AC3E}">
        <p14:creationId xmlns:p14="http://schemas.microsoft.com/office/powerpoint/2010/main" val="22682793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walmartimages.com/i/p/00/07/27/85/10/0007278510206_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799"/>
            <a:ext cx="3048000" cy="3560063"/>
          </a:xfrm>
          <a:prstGeom prst="rect">
            <a:avLst/>
          </a:prstGeom>
          <a:noFill/>
        </p:spPr>
      </p:pic>
      <p:sp>
        <p:nvSpPr>
          <p:cNvPr id="9" name="Equal 8"/>
          <p:cNvSpPr/>
          <p:nvPr/>
        </p:nvSpPr>
        <p:spPr>
          <a:xfrm>
            <a:off x="7858897" y="2632271"/>
            <a:ext cx="1295400" cy="1371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http://us.123rf.com/400wm/400/400/lightwise/lightwise1203/lightwise120300022/12668156-bacteria-and-bacterium-cells-floating-in-microscopic-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1370001"/>
            <a:ext cx="4876800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4800600" y="2580129"/>
            <a:ext cx="1295400" cy="1295400"/>
          </a:xfrm>
          <a:prstGeom prst="plus">
            <a:avLst>
              <a:gd name="adj" fmla="val 370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http://us.123rf.com/400wm/400/400/eraxion/eraxion0612/eraxion061200284/660257-bact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7" y="1246629"/>
            <a:ext cx="8001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72137" y="3313578"/>
            <a:ext cx="3436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pic>
        <p:nvPicPr>
          <p:cNvPr id="17" name="Picture 2" descr="http://us.123rf.com/400wm/400/400/lightwise/lightwise1203/lightwise120300022/12668156-bacteria-and-bacterium-cells-floating-in-microscopic-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800"/>
            <a:ext cx="9144000" cy="57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rot="1051613">
            <a:off x="203297" y="3922924"/>
            <a:ext cx="3436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97" y="37971"/>
            <a:ext cx="9164594" cy="135216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What’s left on your hands after you use hand sanitizer?...Should hand sanitizer replace soap and water?</a:t>
            </a:r>
          </a:p>
        </p:txBody>
      </p:sp>
      <p:sp>
        <p:nvSpPr>
          <p:cNvPr id="19" name="Rectangle 18"/>
          <p:cNvSpPr/>
          <p:nvPr/>
        </p:nvSpPr>
        <p:spPr>
          <a:xfrm rot="2008351">
            <a:off x="4160677" y="3155836"/>
            <a:ext cx="3436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0" name="Rectangle 19"/>
          <p:cNvSpPr/>
          <p:nvPr/>
        </p:nvSpPr>
        <p:spPr>
          <a:xfrm rot="20378898">
            <a:off x="781884" y="1631477"/>
            <a:ext cx="2819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1" name="Rectangle 20"/>
          <p:cNvSpPr/>
          <p:nvPr/>
        </p:nvSpPr>
        <p:spPr>
          <a:xfrm rot="3336248">
            <a:off x="2059067" y="3036578"/>
            <a:ext cx="17719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77707" y="1771665"/>
            <a:ext cx="343621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3" name="Rectangle 22"/>
          <p:cNvSpPr/>
          <p:nvPr/>
        </p:nvSpPr>
        <p:spPr>
          <a:xfrm rot="20024059">
            <a:off x="4392773" y="5730052"/>
            <a:ext cx="343621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4" name="Rectangle 23"/>
          <p:cNvSpPr/>
          <p:nvPr/>
        </p:nvSpPr>
        <p:spPr>
          <a:xfrm rot="20549136">
            <a:off x="-425700" y="5842171"/>
            <a:ext cx="343621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5" name="Rectangle 24"/>
          <p:cNvSpPr/>
          <p:nvPr/>
        </p:nvSpPr>
        <p:spPr>
          <a:xfrm rot="1029408">
            <a:off x="4064587" y="4204844"/>
            <a:ext cx="17719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6" name="Rectangle 25"/>
          <p:cNvSpPr/>
          <p:nvPr/>
        </p:nvSpPr>
        <p:spPr>
          <a:xfrm rot="20458566">
            <a:off x="7433303" y="2687355"/>
            <a:ext cx="17719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</p:spTree>
    <p:extLst>
      <p:ext uri="{BB962C8B-B14F-4D97-AF65-F5344CB8AC3E}">
        <p14:creationId xmlns:p14="http://schemas.microsoft.com/office/powerpoint/2010/main" val="4664157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picture for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411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https://www.youtube.com/watch?v=znnp-Ivj2ek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pharmacist.com/sites/default/files/styles/large/public/field/image/illustration-%5BConverted%5D.png?itok=ktKjaXG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371600"/>
            <a:ext cx="4724400" cy="4688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1527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7338-3A84-4145-8F73-8578DAF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(Mixed review)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17DD-403A-D941-A028-DF1A14A9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8" y="2070537"/>
            <a:ext cx="7002517" cy="458251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Something Old….</a:t>
            </a:r>
          </a:p>
          <a:p>
            <a:pPr lvl="1"/>
            <a:r>
              <a:rPr lang="en-US" sz="3200" dirty="0"/>
              <a:t>An element has the half life of 25 minutes, how long will it take for a 10 g sample to decay to 1.25g? 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Something New</a:t>
            </a:r>
            <a:r>
              <a:rPr lang="en-US" sz="3600" dirty="0" smtClean="0"/>
              <a:t>…</a:t>
            </a:r>
          </a:p>
          <a:p>
            <a:pPr lvl="1"/>
            <a:r>
              <a:rPr lang="en-US" sz="3200" dirty="0" smtClean="0"/>
              <a:t>What is the difference between prokaryotic and eukaryotic cells? </a:t>
            </a:r>
          </a:p>
          <a:p>
            <a:pPr lvl="1"/>
            <a:r>
              <a:rPr lang="en-US" sz="3200" dirty="0" smtClean="0"/>
              <a:t>Bacteria cells are which one?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220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cartoon pertain to antibacterial resistance?</a:t>
            </a:r>
          </a:p>
        </p:txBody>
      </p:sp>
      <p:pic>
        <p:nvPicPr>
          <p:cNvPr id="4" name="Picture 2" descr="http://ourerleearrivals.files.wordpress.com/2011/10/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4" y="1990493"/>
            <a:ext cx="8382000" cy="47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63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/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*</a:t>
            </a:r>
            <a:r>
              <a:rPr lang="en-US" b="1" u="sng" dirty="0"/>
              <a:t>ANTIBIOTIC RESISTANCE</a:t>
            </a:r>
            <a:br>
              <a:rPr lang="en-US" b="1" u="sng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Antibiotic resistance </a:t>
            </a:r>
            <a:r>
              <a:rPr lang="en-US" sz="3200" dirty="0"/>
              <a:t>occurs when mutant bacteria survive an antibiotic treatment and give rise to a stronger, more resistant population.</a:t>
            </a:r>
          </a:p>
        </p:txBody>
      </p:sp>
      <p:pic>
        <p:nvPicPr>
          <p:cNvPr id="1026" name="Picture 2" descr="http://4.bp.blogspot.com/-Us1ys4jxWXQ/T955bnjyGoI/AAAAAAAAAks/0NR68kelSog/s1600/1-+bacteria_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56" y="4136531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16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*Overprescribing antibiotics and other medicines can be a potential problem in the long run and lead to antibiotic resistance.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What you can do:</a:t>
            </a:r>
          </a:p>
          <a:p>
            <a:pPr>
              <a:buNone/>
            </a:pPr>
            <a:r>
              <a:rPr lang="en-US" sz="3200" dirty="0"/>
              <a:t>-Let things that can naturally heal on their own do so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199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93D-CD1C-7A4A-BE30-7928A67A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03FC-23E0-6844-898D-6DE38F89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21" y="2095135"/>
            <a:ext cx="5983013" cy="4526382"/>
          </a:xfrm>
        </p:spPr>
        <p:txBody>
          <a:bodyPr>
            <a:normAutofit/>
          </a:bodyPr>
          <a:lstStyle/>
          <a:p>
            <a:r>
              <a:rPr lang="en-US" sz="3600" dirty="0"/>
              <a:t>A biologist notices that a certain bacterium splits into 2 separate bacteria once every 15 minutes. If there was one bacterium on the </a:t>
            </a:r>
            <a:r>
              <a:rPr lang="en-US" sz="3600" dirty="0" smtClean="0"/>
              <a:t>petri dish 2 </a:t>
            </a:r>
            <a:r>
              <a:rPr lang="en-US" sz="3600" dirty="0"/>
              <a:t>hours ago, how many are there on the </a:t>
            </a:r>
            <a:r>
              <a:rPr lang="en-US" sz="3600" dirty="0" smtClean="0"/>
              <a:t>petri dish </a:t>
            </a:r>
            <a:r>
              <a:rPr lang="en-US" sz="3600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323907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Brainpop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s://cdn.brainpop.com/topics/antibioticresistance/screenshot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76400"/>
            <a:ext cx="546735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10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4448-3ECD-6545-81C0-250D518B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5CD7-98CA-1546-A027-E6698C727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7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11848"/>
              </p:ext>
            </p:extLst>
          </p:nvPr>
        </p:nvGraphicFramePr>
        <p:xfrm>
          <a:off x="228600" y="1239644"/>
          <a:ext cx="4114800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99">
                <a:tc>
                  <a:txBody>
                    <a:bodyPr/>
                    <a:lstStyle/>
                    <a:p>
                      <a:r>
                        <a:rPr lang="en-US" dirty="0"/>
                        <a:t>Greek and</a:t>
                      </a:r>
                      <a:r>
                        <a:rPr lang="en-US" baseline="0" dirty="0"/>
                        <a:t> Latin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/>
                        <a:t>Demos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/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/>
                        <a:t>Septic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err="1"/>
                        <a:t>Karyo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err="1"/>
                        <a:t>Mut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/>
                        <a:t>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Flow, discharge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err="1"/>
                        <a:t>Bactr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Stick,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0608">
                <a:tc>
                  <a:txBody>
                    <a:bodyPr/>
                    <a:lstStyle/>
                    <a:p>
                      <a:r>
                        <a:rPr lang="en-US" dirty="0"/>
                        <a:t>Cell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Storeroom, chamber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/>
                        <a:t>Contra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against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46871"/>
              </p:ext>
            </p:extLst>
          </p:nvPr>
        </p:nvGraphicFramePr>
        <p:xfrm>
          <a:off x="4800600" y="1277742"/>
          <a:ext cx="4191000" cy="533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Greek and</a:t>
                      </a:r>
                      <a:r>
                        <a:rPr lang="en-US" baseline="0" dirty="0"/>
                        <a:t> Latin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English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/>
                        <a:t>immuno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Safe, 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29">
                <a:tc>
                  <a:txBody>
                    <a:bodyPr/>
                    <a:lstStyle/>
                    <a:p>
                      <a:r>
                        <a:rPr lang="en-US" dirty="0"/>
                        <a:t>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Mushroom, fungus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/>
                        <a:t>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Inflammation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29">
                <a:tc>
                  <a:txBody>
                    <a:bodyPr/>
                    <a:lstStyle/>
                    <a:p>
                      <a:r>
                        <a:rPr lang="en-US" dirty="0" err="1"/>
                        <a:t>Epi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Before, upon, outside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/>
                        <a:t>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True,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/>
                        <a:t>Genic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/>
                        <a:t>Vectus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carry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8446" y="101472"/>
            <a:ext cx="775244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Quiz Friday March 15</a:t>
            </a:r>
            <a:r>
              <a:rPr lang="en-US" sz="5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124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6575" y="212759"/>
            <a:ext cx="6896534" cy="10809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*Comparing and contrasting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cells and bacteria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10953" y="1526172"/>
            <a:ext cx="3657600" cy="3626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/>
              <a:t>BACTERIA</a:t>
            </a:r>
          </a:p>
          <a:p>
            <a:r>
              <a:rPr lang="en-US" sz="2400" dirty="0"/>
              <a:t>Prokaryotic</a:t>
            </a:r>
          </a:p>
          <a:p>
            <a:r>
              <a:rPr lang="en-US" sz="2400" dirty="0"/>
              <a:t>No nucleus</a:t>
            </a:r>
          </a:p>
          <a:p>
            <a:r>
              <a:rPr lang="en-US" sz="2400" dirty="0"/>
              <a:t>DNA floats</a:t>
            </a:r>
          </a:p>
          <a:p>
            <a:r>
              <a:rPr lang="en-US" sz="2400" dirty="0"/>
              <a:t>Unicellular</a:t>
            </a:r>
          </a:p>
          <a:p>
            <a:r>
              <a:rPr lang="en-US" sz="2400" dirty="0"/>
              <a:t>Very basic unit of </a:t>
            </a:r>
            <a:r>
              <a:rPr lang="en-US" sz="2400" b="1" dirty="0"/>
              <a:t>life</a:t>
            </a:r>
          </a:p>
          <a:p>
            <a:r>
              <a:rPr lang="en-US" sz="2400" dirty="0"/>
              <a:t>Reproduces through </a:t>
            </a:r>
            <a:r>
              <a:rPr lang="en-US" sz="2400" u="sng" dirty="0"/>
              <a:t>binary fission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>
          <a:xfrm>
            <a:off x="779463" y="1425388"/>
            <a:ext cx="3657600" cy="3435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/>
              <a:t>CELL</a:t>
            </a:r>
          </a:p>
          <a:p>
            <a:r>
              <a:rPr lang="en-US" sz="2400" dirty="0"/>
              <a:t>Eukaryotic</a:t>
            </a:r>
          </a:p>
          <a:p>
            <a:r>
              <a:rPr lang="en-US" sz="2400" dirty="0"/>
              <a:t>Multicellular or Unicellular</a:t>
            </a:r>
          </a:p>
          <a:p>
            <a:r>
              <a:rPr lang="en-US" sz="2400" dirty="0"/>
              <a:t>Reproduces through </a:t>
            </a:r>
            <a:r>
              <a:rPr lang="en-US" sz="2400" u="sng" dirty="0"/>
              <a:t>Mitosis</a:t>
            </a:r>
          </a:p>
          <a:p>
            <a:r>
              <a:rPr lang="en-US" sz="2400" dirty="0"/>
              <a:t>Smallest form of </a:t>
            </a:r>
            <a:r>
              <a:rPr lang="en-US" sz="2400" b="1" dirty="0"/>
              <a:t>life</a:t>
            </a:r>
          </a:p>
          <a:p>
            <a:r>
              <a:rPr lang="en-US" sz="2400" dirty="0"/>
              <a:t>Animal/Plant Cells</a:t>
            </a:r>
          </a:p>
          <a:p>
            <a:endParaRPr lang="en-US" dirty="0"/>
          </a:p>
        </p:txBody>
      </p:sp>
      <p:pic>
        <p:nvPicPr>
          <p:cNvPr id="14" name="Picture 2" descr="http://blogs.discovermagazine.com/discoblog/files/2008/04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782" y="5200528"/>
            <a:ext cx="3418168" cy="1409105"/>
          </a:xfrm>
          <a:prstGeom prst="rect">
            <a:avLst/>
          </a:prstGeom>
          <a:noFill/>
        </p:spPr>
      </p:pic>
      <p:pic>
        <p:nvPicPr>
          <p:cNvPr id="15" name="Picture 6" descr="http://img.mit.edu/newsoffice/images/article_images/original/20120803125952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75" y="5299488"/>
            <a:ext cx="3680488" cy="145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759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4468"/>
            <a:ext cx="8229600" cy="1143000"/>
          </a:xfrm>
        </p:spPr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40188" cy="5105400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/>
              <a:t>In your body… bacteria is located in your </a:t>
            </a:r>
            <a:r>
              <a:rPr lang="en-US" sz="4500" u="sng" dirty="0"/>
              <a:t>digestive track</a:t>
            </a:r>
            <a:endParaRPr lang="en-US" sz="4500" dirty="0"/>
          </a:p>
          <a:p>
            <a:endParaRPr lang="en-US" sz="4500" dirty="0"/>
          </a:p>
        </p:txBody>
      </p:sp>
      <p:pic>
        <p:nvPicPr>
          <p:cNvPr id="7170" name="Picture 2" descr="http://msjensen.cehd.umn.edu/webanatomy/digestive/dig_organs_tors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" y="2008777"/>
            <a:ext cx="4051885" cy="42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254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00405" y="2414687"/>
            <a:ext cx="4040188" cy="3941763"/>
          </a:xfrm>
        </p:spPr>
        <p:txBody>
          <a:bodyPr>
            <a:normAutofit fontScale="92500" lnSpcReduction="20000"/>
          </a:bodyPr>
          <a:lstStyle/>
          <a:p>
            <a:endParaRPr lang="en-US" sz="4500" dirty="0"/>
          </a:p>
          <a:p>
            <a:r>
              <a:rPr lang="en-US" sz="4500" dirty="0"/>
              <a:t>Underwater in </a:t>
            </a:r>
            <a:r>
              <a:rPr lang="en-US" sz="4500" u="sng" dirty="0"/>
              <a:t>Ocean Vents</a:t>
            </a:r>
          </a:p>
          <a:p>
            <a:endParaRPr lang="en-US" sz="4500" u="sng" dirty="0"/>
          </a:p>
          <a:p>
            <a:r>
              <a:rPr lang="en-US" sz="4500" dirty="0"/>
              <a:t>What are these vents called? </a:t>
            </a:r>
          </a:p>
        </p:txBody>
      </p:sp>
      <p:pic>
        <p:nvPicPr>
          <p:cNvPr id="1026" name="Picture 2" descr="http://thefountainofbiodiversity.files.wordpress.com/2011/05/deepseaven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" y="2096430"/>
            <a:ext cx="4967868" cy="45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79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1692" y="2253036"/>
            <a:ext cx="3306337" cy="3941763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/>
              <a:t>In hot places such as Volcanoes</a:t>
            </a:r>
          </a:p>
        </p:txBody>
      </p:sp>
      <p:pic>
        <p:nvPicPr>
          <p:cNvPr id="4098" name="Picture 2" descr="http://volcano.oregonstate.edu/oldroot/volcanoes/tungurahua/tu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88" y="2253036"/>
            <a:ext cx="5436218" cy="44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423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11353" y="2363707"/>
            <a:ext cx="4040188" cy="3941763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/>
              <a:t>In extreme cold like Antarctica</a:t>
            </a:r>
          </a:p>
        </p:txBody>
      </p:sp>
      <p:pic>
        <p:nvPicPr>
          <p:cNvPr id="3074" name="Picture 2" descr="http://toryardvaark.files.wordpress.com/2012/09/arctic_sea_ice_polar_b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0197"/>
            <a:ext cx="4267200" cy="44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164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96950"/>
            <a:ext cx="8229600" cy="1143000"/>
          </a:xfrm>
        </p:spPr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2083420"/>
            <a:ext cx="3529090" cy="3941763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/>
              <a:t>And even on other planets like Mars</a:t>
            </a:r>
          </a:p>
        </p:txBody>
      </p:sp>
      <p:pic>
        <p:nvPicPr>
          <p:cNvPr id="2050" name="Picture 2" descr="http://upload.wikimedia.org/wikipedia/commons/7/7d/Mars_atmo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9950"/>
            <a:ext cx="5181600" cy="49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427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8" y="685800"/>
            <a:ext cx="8229600" cy="1143000"/>
          </a:xfrm>
        </p:spPr>
        <p:txBody>
          <a:bodyPr/>
          <a:lstStyle/>
          <a:p>
            <a:r>
              <a:rPr lang="en-US" dirty="0"/>
              <a:t>*Where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3829" y="1494263"/>
            <a:ext cx="8077200" cy="4720683"/>
          </a:xfrm>
        </p:spPr>
        <p:txBody>
          <a:bodyPr>
            <a:normAutofit lnSpcReduction="10000"/>
          </a:bodyPr>
          <a:lstStyle/>
          <a:p>
            <a:endParaRPr lang="en-US" sz="4500" dirty="0"/>
          </a:p>
          <a:p>
            <a:r>
              <a:rPr lang="en-US" sz="4500" dirty="0"/>
              <a:t>Bacteria can live </a:t>
            </a:r>
            <a:r>
              <a:rPr lang="en-US" sz="4500" u="sng" dirty="0"/>
              <a:t>with or without oxygen</a:t>
            </a:r>
          </a:p>
          <a:p>
            <a:r>
              <a:rPr lang="en-US" sz="4500" dirty="0"/>
              <a:t>Bacteria can survive by digesting minerals</a:t>
            </a:r>
          </a:p>
          <a:p>
            <a:r>
              <a:rPr lang="en-US" sz="4500" dirty="0"/>
              <a:t>Bacteria break down or ‘eat’ molecules </a:t>
            </a:r>
          </a:p>
        </p:txBody>
      </p:sp>
    </p:spTree>
    <p:extLst>
      <p:ext uri="{BB962C8B-B14F-4D97-AF65-F5344CB8AC3E}">
        <p14:creationId xmlns:p14="http://schemas.microsoft.com/office/powerpoint/2010/main" val="3335556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712</Words>
  <Application>Microsoft Office PowerPoint</Application>
  <PresentationFormat>On-screen Show (4:3)</PresentationFormat>
  <Paragraphs>160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Berlin</vt:lpstr>
      <vt:lpstr>#66 Biotechnology Reading Passage  #67 Bacteria Microorganisms </vt:lpstr>
      <vt:lpstr>Warm-up (Mixed review) </vt:lpstr>
      <vt:lpstr>*Comparing and contrasting  cells and bacteria</vt:lpstr>
      <vt:lpstr>Where do bacteria live?</vt:lpstr>
      <vt:lpstr>Where do bacteria live?</vt:lpstr>
      <vt:lpstr>Where do bacteria live?</vt:lpstr>
      <vt:lpstr>Where do bacteria live?</vt:lpstr>
      <vt:lpstr>Where do bacteria live?</vt:lpstr>
      <vt:lpstr>*Where do bacteria live?</vt:lpstr>
      <vt:lpstr>What  do they look like?</vt:lpstr>
      <vt:lpstr>Bacteria are ALIVE!</vt:lpstr>
      <vt:lpstr>Need binary fission explained more?</vt:lpstr>
      <vt:lpstr>*How do bacteria eat?</vt:lpstr>
      <vt:lpstr>Discovery Ed. – killer outbreaks video</vt:lpstr>
      <vt:lpstr>So how do you get rid of bad bacteria?</vt:lpstr>
      <vt:lpstr>*How are bacteria treated?</vt:lpstr>
      <vt:lpstr>Can you get rid of JUST bad bacteria?</vt:lpstr>
      <vt:lpstr>What’s left on your hands after you use hand sanitizer?...Should hand sanitizer replace soap and water?</vt:lpstr>
      <vt:lpstr>Click picture for video</vt:lpstr>
      <vt:lpstr>How does this cartoon pertain to antibacterial resistance?</vt:lpstr>
      <vt:lpstr> *ANTIBIOTIC RESISTANCE </vt:lpstr>
      <vt:lpstr>PowerPoint Presentation</vt:lpstr>
      <vt:lpstr>Concept check</vt:lpstr>
      <vt:lpstr>Brainpop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#67 Bacteria Microorganisms </dc:title>
  <dc:creator>Smart, Brittany S.</dc:creator>
  <cp:lastModifiedBy>Smart, Brittany S.</cp:lastModifiedBy>
  <cp:revision>7</cp:revision>
  <dcterms:created xsi:type="dcterms:W3CDTF">2020-03-05T03:26:20Z</dcterms:created>
  <dcterms:modified xsi:type="dcterms:W3CDTF">2020-03-09T20:33:59Z</dcterms:modified>
</cp:coreProperties>
</file>