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77" r:id="rId4"/>
    <p:sldId id="262" r:id="rId5"/>
    <p:sldId id="278" r:id="rId6"/>
    <p:sldId id="269" r:id="rId7"/>
    <p:sldId id="264" r:id="rId8"/>
    <p:sldId id="265" r:id="rId9"/>
    <p:sldId id="267" r:id="rId10"/>
    <p:sldId id="276" r:id="rId11"/>
    <p:sldId id="270" r:id="rId12"/>
    <p:sldId id="273" r:id="rId13"/>
    <p:sldId id="274" r:id="rId14"/>
    <p:sldId id="271" r:id="rId1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92DCD"/>
    <a:srgbClr val="000000"/>
    <a:srgbClr val="FFFF0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61419DC-2717-40E5-BCBB-CB521983E966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DD5C674-5E29-4751-8198-6B43DB23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63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495F746-C82B-E54B-B5E6-E46D1A3F8A88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F9228C9-E64D-A141-BE87-563CD58B6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2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7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30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080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9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35794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5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5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5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819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130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24979086-2136-6345-8E4C-CEEA87D9B9CA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214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matterandchemistry/conservationofmas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651" y="2380367"/>
            <a:ext cx="6270922" cy="20982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#50 Conservation of </a:t>
            </a:r>
            <a:r>
              <a:rPr lang="en-US" dirty="0" smtClean="0"/>
              <a:t>matter Notes for </a:t>
            </a:r>
            <a:r>
              <a:rPr lang="en-US" dirty="0" smtClean="0"/>
              <a:t>Balancing equations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644" y="4760535"/>
            <a:ext cx="2596692" cy="194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727286"/>
              </p:ext>
            </p:extLst>
          </p:nvPr>
        </p:nvGraphicFramePr>
        <p:xfrm>
          <a:off x="1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797956387"/>
                    </a:ext>
                  </a:extLst>
                </a:gridCol>
              </a:tblGrid>
              <a:tr h="9672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800080"/>
                          </a:solidFill>
                        </a:rPr>
                        <a:t>Balance the equations </a:t>
                      </a:r>
                      <a:endParaRPr lang="en-US" sz="3200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10937"/>
                  </a:ext>
                </a:extLst>
              </a:tr>
              <a:tr h="1183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  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     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H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2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O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166888"/>
                  </a:ext>
                </a:extLst>
              </a:tr>
              <a:tr h="1183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  +    O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     Cr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2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O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160809"/>
                  </a:ext>
                </a:extLst>
              </a:tr>
              <a:tr h="1183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+    O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     N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2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  +   H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2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/>
                        </a:rPr>
                        <a:t>O</a:t>
                      </a:r>
                      <a:endParaRPr lang="en-U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145945"/>
                  </a:ext>
                </a:extLst>
              </a:tr>
              <a:tr h="1155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+  CaCl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  </a:t>
                      </a:r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NaCl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+   Ca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(PO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4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2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775853"/>
                  </a:ext>
                </a:extLst>
              </a:tr>
              <a:tr h="1183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Mg(NO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   K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Mg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(PO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+    KNO</a:t>
                      </a:r>
                      <a:r>
                        <a:rPr lang="en-US" sz="3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3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Cr  +    O</a:t>
            </a:r>
            <a:r>
              <a:rPr lang="en-US" baseline="-25000" dirty="0" smtClean="0"/>
              <a:t>2 </a:t>
            </a:r>
            <a:r>
              <a:rPr lang="en-US" dirty="0" smtClean="0">
                <a:sym typeface="Wingdings"/>
              </a:rPr>
              <a:t>     Cr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/>
              <a:t>3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64728" y="1719071"/>
            <a:ext cx="0" cy="47905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>
                <a:latin typeface="Georgia" panose="02040502050405020303" pitchFamily="18" charset="0"/>
              </a:rPr>
              <a:t>Na</a:t>
            </a:r>
            <a:r>
              <a:rPr lang="en-US" sz="2000" dirty="0" smtClean="0">
                <a:latin typeface="Georgia" panose="02040502050405020303" pitchFamily="18" charset="0"/>
              </a:rPr>
              <a:t>3</a:t>
            </a:r>
            <a:r>
              <a:rPr lang="en-US" sz="3200" dirty="0" smtClean="0">
                <a:latin typeface="Georgia" panose="02040502050405020303" pitchFamily="18" charset="0"/>
              </a:rPr>
              <a:t>PO</a:t>
            </a:r>
            <a:r>
              <a:rPr lang="en-US" sz="2000" dirty="0" smtClean="0">
                <a:latin typeface="Georgia" panose="02040502050405020303" pitchFamily="18" charset="0"/>
              </a:rPr>
              <a:t>4 </a:t>
            </a:r>
            <a:r>
              <a:rPr lang="en-US" sz="3200" dirty="0" smtClean="0">
                <a:latin typeface="Georgia" panose="02040502050405020303" pitchFamily="18" charset="0"/>
              </a:rPr>
              <a:t>  +  CaCl</a:t>
            </a:r>
            <a:r>
              <a:rPr lang="en-US" dirty="0" smtClean="0">
                <a:latin typeface="Georgia" panose="02040502050405020303" pitchFamily="18" charset="0"/>
              </a:rPr>
              <a:t>2</a:t>
            </a:r>
            <a:r>
              <a:rPr lang="en-US" sz="3200" dirty="0" smtClean="0">
                <a:latin typeface="Georgia" panose="02040502050405020303" pitchFamily="18" charset="0"/>
              </a:rPr>
              <a:t>  </a:t>
            </a:r>
            <a:r>
              <a:rPr lang="en-US" sz="3200" dirty="0" smtClean="0">
                <a:latin typeface="Georgia" panose="02040502050405020303" pitchFamily="18" charset="0"/>
                <a:sym typeface="Wingdings" panose="05000000000000000000" pitchFamily="2" charset="2"/>
              </a:rPr>
              <a:t>   </a:t>
            </a:r>
            <a:r>
              <a:rPr lang="en-US" sz="3200" dirty="0" err="1" smtClean="0">
                <a:latin typeface="Georgia" panose="02040502050405020303" pitchFamily="18" charset="0"/>
                <a:sym typeface="Wingdings" panose="05000000000000000000" pitchFamily="2" charset="2"/>
              </a:rPr>
              <a:t>NaCl</a:t>
            </a:r>
            <a:r>
              <a:rPr lang="en-US" sz="3200" dirty="0" smtClean="0">
                <a:latin typeface="Georgia" panose="02040502050405020303" pitchFamily="18" charset="0"/>
                <a:sym typeface="Wingdings" panose="05000000000000000000" pitchFamily="2" charset="2"/>
              </a:rPr>
              <a:t>   +   Ca</a:t>
            </a:r>
            <a:r>
              <a:rPr lang="en-US" dirty="0" smtClean="0">
                <a:latin typeface="Georgia" panose="02040502050405020303" pitchFamily="18" charset="0"/>
                <a:sym typeface="Wingdings" panose="05000000000000000000" pitchFamily="2" charset="2"/>
              </a:rPr>
              <a:t>3</a:t>
            </a:r>
            <a:r>
              <a:rPr lang="en-US" sz="3200" dirty="0" smtClean="0">
                <a:latin typeface="Georgia" panose="02040502050405020303" pitchFamily="18" charset="0"/>
                <a:sym typeface="Wingdings" panose="05000000000000000000" pitchFamily="2" charset="2"/>
              </a:rPr>
              <a:t>(PO</a:t>
            </a:r>
            <a:r>
              <a:rPr lang="en-US" sz="2000" dirty="0" smtClean="0">
                <a:latin typeface="Georgia" panose="02040502050405020303" pitchFamily="18" charset="0"/>
                <a:sym typeface="Wingdings" panose="05000000000000000000" pitchFamily="2" charset="2"/>
              </a:rPr>
              <a:t>4</a:t>
            </a:r>
            <a:r>
              <a:rPr lang="en-US" sz="3200" dirty="0" smtClean="0">
                <a:latin typeface="Georgia" panose="02040502050405020303" pitchFamily="18" charset="0"/>
                <a:sym typeface="Wingdings" panose="05000000000000000000" pitchFamily="2" charset="2"/>
              </a:rPr>
              <a:t>)</a:t>
            </a:r>
            <a:r>
              <a:rPr lang="en-US" dirty="0" smtClean="0">
                <a:latin typeface="Georgia" panose="02040502050405020303" pitchFamily="18" charset="0"/>
                <a:sym typeface="Wingdings" panose="05000000000000000000" pitchFamily="2" charset="2"/>
              </a:rPr>
              <a:t>2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70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problem…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752600"/>
            <a:ext cx="8955464" cy="4373563"/>
          </a:xfrm>
        </p:spPr>
        <p:txBody>
          <a:bodyPr>
            <a:normAutofit/>
          </a:bodyPr>
          <a:lstStyle/>
          <a:p>
            <a:r>
              <a:rPr lang="en-US" sz="2800" dirty="0"/>
              <a:t>Mg(NO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  <a:r>
              <a:rPr lang="en-US" sz="2800" baseline="-25000" dirty="0"/>
              <a:t>2</a:t>
            </a:r>
            <a:r>
              <a:rPr lang="en-US" sz="2800" dirty="0"/>
              <a:t> + </a:t>
            </a:r>
            <a:r>
              <a:rPr lang="en-US" sz="2800" dirty="0" smtClean="0"/>
              <a:t>   K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PO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    </a:t>
            </a:r>
            <a:r>
              <a:rPr lang="en-US" sz="2800" dirty="0" smtClean="0">
                <a:sym typeface="Symbol" panose="05050102010706020507" pitchFamily="18" charset="2"/>
              </a:rPr>
              <a:t></a:t>
            </a:r>
            <a:r>
              <a:rPr lang="en-US" sz="2800" dirty="0" smtClean="0"/>
              <a:t>     Mg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(PO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 +    KNO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07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5723" y="292231"/>
            <a:ext cx="7200900" cy="1018095"/>
          </a:xfrm>
        </p:spPr>
        <p:txBody>
          <a:bodyPr/>
          <a:lstStyle/>
          <a:p>
            <a:pPr algn="ctr"/>
            <a:r>
              <a:rPr lang="en-US" dirty="0" smtClean="0">
                <a:latin typeface="Palatino Linotype" panose="02040502050505030304" pitchFamily="18" charset="0"/>
              </a:rPr>
              <a:t>Count the atoms 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08280" y="1630837"/>
            <a:ext cx="3335840" cy="35814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Palatino Linotype" panose="02040502050505030304" pitchFamily="18" charset="0"/>
              </a:rPr>
              <a:t>4 Ga(OH)</a:t>
            </a:r>
            <a:r>
              <a:rPr lang="en-US" sz="3600" baseline="-25000" dirty="0" smtClean="0">
                <a:latin typeface="Palatino Linotype" panose="02040502050505030304" pitchFamily="18" charset="0"/>
              </a:rPr>
              <a:t>3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72441" y="1630836"/>
            <a:ext cx="3335840" cy="3581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Palatino Linotype" panose="02040502050505030304" pitchFamily="18" charset="0"/>
              </a:rPr>
              <a:t>2  Na</a:t>
            </a:r>
            <a:r>
              <a:rPr lang="en-US" sz="3600" baseline="-25000" dirty="0" smtClean="0">
                <a:latin typeface="Palatino Linotype" panose="02040502050505030304" pitchFamily="18" charset="0"/>
              </a:rPr>
              <a:t>2</a:t>
            </a:r>
            <a:r>
              <a:rPr lang="en-US" sz="3600" dirty="0" smtClean="0">
                <a:latin typeface="Palatino Linotype" panose="02040502050505030304" pitchFamily="18" charset="0"/>
              </a:rPr>
              <a:t>SO</a:t>
            </a:r>
            <a:r>
              <a:rPr lang="en-US" sz="3600" baseline="-25000" dirty="0" smtClean="0">
                <a:latin typeface="Palatino Linotype" panose="02040502050505030304" pitchFamily="18" charset="0"/>
              </a:rPr>
              <a:t>4</a:t>
            </a:r>
            <a:endParaRPr lang="en-US" sz="3600" baseline="-250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706173" y="1225484"/>
            <a:ext cx="0" cy="50669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https://www.brainpop.com/science/matterandchemistry/conservationofmass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0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1338"/>
            <a:ext cx="8383571" cy="98339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*</a:t>
            </a:r>
            <a:r>
              <a:rPr lang="en-US" sz="4000" b="1" u="sng" dirty="0" smtClean="0">
                <a:solidFill>
                  <a:schemeClr val="tx1"/>
                </a:solidFill>
              </a:rPr>
              <a:t>Law of conservation of mass/matter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1" y="1084729"/>
            <a:ext cx="8437359" cy="556943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Law of Conservation of Mass/Matter states that </a:t>
            </a:r>
            <a:r>
              <a:rPr lang="en-US" sz="2800" u="sng" dirty="0" smtClean="0">
                <a:solidFill>
                  <a:schemeClr val="tx1"/>
                </a:solidFill>
              </a:rPr>
              <a:t>matter </a:t>
            </a:r>
            <a:r>
              <a:rPr lang="en-US" sz="2800" b="1" u="sng" dirty="0" smtClean="0">
                <a:solidFill>
                  <a:schemeClr val="tx1"/>
                </a:solidFill>
              </a:rPr>
              <a:t>cannot</a:t>
            </a:r>
            <a:r>
              <a:rPr lang="en-US" sz="2800" u="sng" dirty="0" smtClean="0">
                <a:solidFill>
                  <a:schemeClr val="tx1"/>
                </a:solidFill>
              </a:rPr>
              <a:t> be created or </a:t>
            </a:r>
            <a:r>
              <a:rPr lang="en-US" sz="2800" u="sng" dirty="0" smtClean="0">
                <a:solidFill>
                  <a:schemeClr val="tx1"/>
                </a:solidFill>
              </a:rPr>
              <a:t>destroyed. </a:t>
            </a:r>
          </a:p>
          <a:p>
            <a:pPr marL="0" indent="0">
              <a:buNone/>
            </a:pPr>
            <a:endParaRPr lang="en-US" sz="2800" u="sng" dirty="0" smtClean="0">
              <a:solidFill>
                <a:schemeClr val="tx1"/>
              </a:solidFill>
            </a:endParaRPr>
          </a:p>
          <a:p>
            <a:r>
              <a:rPr lang="en-US" sz="2800" u="sng" dirty="0" smtClean="0">
                <a:solidFill>
                  <a:schemeClr val="tx1"/>
                </a:solidFill>
              </a:rPr>
              <a:t>However, matter can be rearranged</a:t>
            </a:r>
            <a:endParaRPr lang="en-US" sz="2800" u="sng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This means that the </a:t>
            </a:r>
            <a:r>
              <a:rPr lang="en-US" sz="2600" dirty="0" smtClean="0">
                <a:solidFill>
                  <a:schemeClr val="tx1"/>
                </a:solidFill>
              </a:rPr>
              <a:t>number </a:t>
            </a:r>
            <a:r>
              <a:rPr lang="en-US" sz="2600" dirty="0" smtClean="0">
                <a:solidFill>
                  <a:schemeClr val="tx1"/>
                </a:solidFill>
              </a:rPr>
              <a:t>of </a:t>
            </a:r>
            <a:r>
              <a:rPr lang="en-US" sz="2600" dirty="0" smtClean="0">
                <a:solidFill>
                  <a:schemeClr val="tx1"/>
                </a:solidFill>
              </a:rPr>
              <a:t>atoms on reactant and product side of the reaction MUST BE EQUAL!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937" y="4582951"/>
            <a:ext cx="3783106" cy="207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8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688" y="252167"/>
            <a:ext cx="7200900" cy="14859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Why must everything be balanced?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536" y="1738067"/>
            <a:ext cx="5076265" cy="481187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 must be equal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>
              <a:lnSpc>
                <a:spcPct val="90000"/>
              </a:lnSpc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matter goes through a physical or chemical change, the amount (or mass) of the substances that you begin with must equal the amount (or mass) of the substances that you end </a:t>
            </a: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because you are using the same atoms, just changing how/what the atoms are bonding with. 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 descr="Image result for conservation of ma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779" y="2805954"/>
            <a:ext cx="3233210" cy="277009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3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36688"/>
            <a:ext cx="7777113" cy="90968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 how do I balance equations?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51727"/>
            <a:ext cx="8002178" cy="491321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*When </a:t>
            </a:r>
            <a:r>
              <a:rPr lang="en-US" sz="3200" b="1" dirty="0">
                <a:solidFill>
                  <a:schemeClr val="tx1"/>
                </a:solidFill>
              </a:rPr>
              <a:t>balancing equations, you </a:t>
            </a:r>
            <a:r>
              <a:rPr lang="en-US" sz="3200" b="1" dirty="0" smtClean="0">
                <a:solidFill>
                  <a:srgbClr val="FF0000"/>
                </a:solidFill>
              </a:rPr>
              <a:t>CANNOT </a:t>
            </a:r>
            <a:r>
              <a:rPr lang="en-US" sz="3200" b="1" dirty="0">
                <a:solidFill>
                  <a:srgbClr val="FF0000"/>
                </a:solidFill>
              </a:rPr>
              <a:t>change the subscripts!</a:t>
            </a:r>
          </a:p>
          <a:p>
            <a:pPr marL="411480" lvl="1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en-US" sz="2800" i="1" dirty="0" smtClean="0">
                <a:solidFill>
                  <a:schemeClr val="tx1"/>
                </a:solidFill>
              </a:rPr>
              <a:t>*If </a:t>
            </a:r>
            <a:r>
              <a:rPr lang="en-US" sz="2800" i="1" dirty="0">
                <a:solidFill>
                  <a:schemeClr val="tx1"/>
                </a:solidFill>
              </a:rPr>
              <a:t>you change the subscript, you change the </a:t>
            </a:r>
            <a:r>
              <a:rPr lang="en-US" sz="2800" i="1" dirty="0" smtClean="0">
                <a:solidFill>
                  <a:schemeClr val="tx1"/>
                </a:solidFill>
              </a:rPr>
              <a:t>substance into something else </a:t>
            </a:r>
            <a:endParaRPr lang="en-US" sz="2800" i="1" dirty="0" smtClean="0">
              <a:solidFill>
                <a:schemeClr val="tx1"/>
              </a:solidFill>
            </a:endParaRP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pPr marL="411480" lvl="1" indent="0">
              <a:buNone/>
            </a:pPr>
            <a:r>
              <a:rPr lang="en-US" sz="2800" u="sng" dirty="0" smtClean="0">
                <a:solidFill>
                  <a:schemeClr val="tx1"/>
                </a:solidFill>
              </a:rPr>
              <a:t>For example:</a:t>
            </a:r>
          </a:p>
          <a:p>
            <a:pPr marL="411480" lvl="1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H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0 - water</a:t>
            </a:r>
            <a:r>
              <a:rPr lang="en-US" sz="2800" dirty="0">
                <a:solidFill>
                  <a:schemeClr val="tx1"/>
                </a:solidFill>
              </a:rPr>
              <a:t>		</a:t>
            </a:r>
            <a:r>
              <a:rPr lang="en-US" sz="2800" dirty="0" smtClean="0">
                <a:solidFill>
                  <a:schemeClr val="tx1"/>
                </a:solidFill>
              </a:rPr>
              <a:t>     H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O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 – hydrogen peroxide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563" y="5440294"/>
            <a:ext cx="1692749" cy="1265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h202  molecu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036" y="5375627"/>
            <a:ext cx="1978680" cy="139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8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504" y="255703"/>
            <a:ext cx="72009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*So how do you make </a:t>
            </a:r>
            <a:r>
              <a:rPr lang="en-US" dirty="0" smtClean="0">
                <a:solidFill>
                  <a:schemeClr val="tx1"/>
                </a:solidFill>
              </a:rPr>
              <a:t>reactions equal </a:t>
            </a: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 smtClean="0">
                <a:solidFill>
                  <a:schemeClr val="tx1"/>
                </a:solidFill>
              </a:rPr>
              <a:t>you cannot change subscripts?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09566"/>
            <a:ext cx="7200900" cy="4076307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When balancing </a:t>
            </a:r>
            <a:r>
              <a:rPr lang="en-US" sz="3600" dirty="0" smtClean="0">
                <a:solidFill>
                  <a:schemeClr val="tx1"/>
                </a:solidFill>
              </a:rPr>
              <a:t>equations, you have to </a:t>
            </a:r>
            <a:r>
              <a:rPr lang="en-US" sz="3600" dirty="0" smtClean="0">
                <a:solidFill>
                  <a:srgbClr val="FF0000"/>
                </a:solidFill>
              </a:rPr>
              <a:t>change/ add </a:t>
            </a:r>
            <a:r>
              <a:rPr lang="en-US" sz="3600" u="sng" dirty="0" smtClean="0">
                <a:solidFill>
                  <a:srgbClr val="FF0000"/>
                </a:solidFill>
              </a:rPr>
              <a:t>COEFFICIENTS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to make both sides of the reaction equal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b="1" u="sng" dirty="0" smtClean="0">
                <a:solidFill>
                  <a:schemeClr val="tx1"/>
                </a:solidFill>
              </a:rPr>
              <a:t>Please note: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coefficients can only be added </a:t>
            </a:r>
            <a:r>
              <a:rPr lang="en-US" sz="3600" dirty="0" smtClean="0">
                <a:solidFill>
                  <a:srgbClr val="FF0000"/>
                </a:solidFill>
              </a:rPr>
              <a:t>IN FRONT </a:t>
            </a:r>
            <a:r>
              <a:rPr lang="en-US" sz="3600" dirty="0" smtClean="0">
                <a:solidFill>
                  <a:schemeClr val="tx1"/>
                </a:solidFill>
              </a:rPr>
              <a:t>of the element or molecule. </a:t>
            </a:r>
            <a:r>
              <a:rPr lang="en-US" sz="3600" i="1" dirty="0" smtClean="0">
                <a:solidFill>
                  <a:schemeClr val="tx1"/>
                </a:solidFill>
              </a:rPr>
              <a:t>(You cannot add coefficients in between molecules that are already bonded together) </a:t>
            </a:r>
            <a:endParaRPr lang="en-US" sz="3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318"/>
            <a:ext cx="7200900" cy="8475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*Rules for balancing equations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29821" y="1027522"/>
            <a:ext cx="4532373" cy="6019014"/>
          </a:xfrm>
          <a:noFill/>
          <a:ln w="1905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10000" dirty="0" smtClean="0">
                <a:solidFill>
                  <a:schemeClr val="tx1"/>
                </a:solidFill>
              </a:rPr>
              <a:t>Draw </a:t>
            </a:r>
            <a:r>
              <a:rPr lang="en-US" sz="10000" dirty="0" smtClean="0">
                <a:solidFill>
                  <a:schemeClr val="tx1"/>
                </a:solidFill>
              </a:rPr>
              <a:t>a </a:t>
            </a:r>
            <a:r>
              <a:rPr lang="en-US" sz="10000" dirty="0" smtClean="0">
                <a:solidFill>
                  <a:schemeClr val="tx1"/>
                </a:solidFill>
              </a:rPr>
              <a:t>line underneath the yield sign of the equation. Count ALL atoms on both sides of the equation.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10000" dirty="0" smtClean="0">
                <a:solidFill>
                  <a:schemeClr val="tx1"/>
                </a:solidFill>
              </a:rPr>
              <a:t>Pick an element that is not equal on both sides and find the least common multiple.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10000" dirty="0" smtClean="0">
                <a:solidFill>
                  <a:schemeClr val="tx1"/>
                </a:solidFill>
              </a:rPr>
              <a:t>Add coefficient to the chosen element and recount atoms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10000" dirty="0" smtClean="0">
                <a:solidFill>
                  <a:schemeClr val="tx1"/>
                </a:solidFill>
              </a:rPr>
              <a:t>Repeat steps 2 and 3 for unbalanced elements and recount atoms. (Until all elements are even)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10000" dirty="0" smtClean="0">
                <a:solidFill>
                  <a:schemeClr val="tx1"/>
                </a:solidFill>
              </a:rPr>
              <a:t>Re-write </a:t>
            </a:r>
            <a:r>
              <a:rPr lang="en-US" sz="10000" dirty="0" smtClean="0">
                <a:solidFill>
                  <a:schemeClr val="tx1"/>
                </a:solidFill>
              </a:rPr>
              <a:t>the balanced </a:t>
            </a:r>
            <a:r>
              <a:rPr lang="en-US" sz="10000" dirty="0" smtClean="0">
                <a:solidFill>
                  <a:schemeClr val="tx1"/>
                </a:solidFill>
              </a:rPr>
              <a:t>equation and box it in</a:t>
            </a:r>
            <a:endParaRPr lang="en-US" sz="10000" dirty="0" smtClean="0">
              <a:solidFill>
                <a:schemeClr val="tx1"/>
              </a:solidFill>
            </a:endParaRPr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30219" y="1392527"/>
            <a:ext cx="4213781" cy="4407408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en-US" sz="1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   +    Cl</a:t>
            </a:r>
            <a:r>
              <a:rPr lang="en-US" sz="12800" baseline="-25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 FeCl</a:t>
            </a:r>
            <a:r>
              <a:rPr lang="en-US" sz="12800" baseline="-25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3</a:t>
            </a:r>
            <a:endParaRPr lang="en-US" sz="12800" baseline="-250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r>
              <a:rPr lang="en-US" sz="6400" b="1" i="1" dirty="0" smtClean="0">
                <a:solidFill>
                  <a:srgbClr val="7030A0"/>
                </a:solidFill>
                <a:sym typeface="Wingdings"/>
              </a:rPr>
              <a:t>Is it balanced?</a:t>
            </a:r>
          </a:p>
          <a:p>
            <a:pPr marL="114300" indent="0">
              <a:buNone/>
            </a:pPr>
            <a:endParaRPr lang="en-US" sz="3800" i="1" dirty="0">
              <a:solidFill>
                <a:srgbClr val="7030A0"/>
              </a:solidFill>
              <a:sym typeface="Wingdings"/>
            </a:endParaRPr>
          </a:p>
          <a:p>
            <a:pPr marL="114300" indent="0">
              <a:buNone/>
            </a:pPr>
            <a:endParaRPr lang="en-US" sz="3800" i="1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967926" y="961534"/>
            <a:ext cx="0" cy="5684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0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395" y="35351"/>
            <a:ext cx="7200900" cy="831915"/>
          </a:xfrm>
        </p:spPr>
        <p:txBody>
          <a:bodyPr/>
          <a:lstStyle/>
          <a:p>
            <a:r>
              <a:rPr lang="en-US" dirty="0" smtClean="0"/>
              <a:t>Let’s try these two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876" y="1616697"/>
            <a:ext cx="3713117" cy="358140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Na  +    Cl</a:t>
            </a:r>
            <a:r>
              <a:rPr lang="en-US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    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NaCl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6697"/>
            <a:ext cx="4368800" cy="44074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Mg   +   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    Mg</a:t>
            </a:r>
            <a:r>
              <a:rPr lang="en-US" sz="3200" baseline="-25000" dirty="0" smtClean="0">
                <a:sym typeface="Wingdings"/>
              </a:rPr>
              <a:t>3</a:t>
            </a:r>
            <a:r>
              <a:rPr lang="en-US" sz="3200" dirty="0" smtClean="0">
                <a:sym typeface="Wingdings"/>
              </a:rPr>
              <a:t>N</a:t>
            </a:r>
            <a:r>
              <a:rPr lang="en-US" sz="3200" baseline="-25000" dirty="0" smtClean="0">
                <a:sym typeface="Wingdings"/>
              </a:rPr>
              <a:t>2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64728" y="1036948"/>
            <a:ext cx="0" cy="547270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5752</TotalTime>
  <Words>392</Words>
  <Application>Microsoft Office PowerPoint</Application>
  <PresentationFormat>On-screen Show (4:3)</PresentationFormat>
  <Paragraphs>69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Franklin Gothic Book</vt:lpstr>
      <vt:lpstr>Georgia</vt:lpstr>
      <vt:lpstr>Palatino Linotype</vt:lpstr>
      <vt:lpstr>Symbol</vt:lpstr>
      <vt:lpstr>Times New Roman</vt:lpstr>
      <vt:lpstr>Wingdings</vt:lpstr>
      <vt:lpstr>Crop</vt:lpstr>
      <vt:lpstr>      #50 Conservation of matter Notes for Balancing equations</vt:lpstr>
      <vt:lpstr>Count the atoms </vt:lpstr>
      <vt:lpstr>PowerPoint Presentation</vt:lpstr>
      <vt:lpstr>*Law of conservation of mass/matter</vt:lpstr>
      <vt:lpstr>Why must everything be balanced?</vt:lpstr>
      <vt:lpstr>So how do I balance equations?</vt:lpstr>
      <vt:lpstr>*So how do you make reactions equal if you cannot change subscripts?</vt:lpstr>
      <vt:lpstr>*Rules for balancing equations </vt:lpstr>
      <vt:lpstr>Let’s try these two together</vt:lpstr>
      <vt:lpstr>PowerPoint Presentation</vt:lpstr>
      <vt:lpstr>You try</vt:lpstr>
      <vt:lpstr>PowerPoint Presentation</vt:lpstr>
      <vt:lpstr>extra</vt:lpstr>
      <vt:lpstr>Bonus problem…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</dc:creator>
  <cp:lastModifiedBy>Smart, Brittany S.</cp:lastModifiedBy>
  <cp:revision>72</cp:revision>
  <cp:lastPrinted>2020-01-16T13:50:36Z</cp:lastPrinted>
  <dcterms:created xsi:type="dcterms:W3CDTF">2012-12-10T03:25:07Z</dcterms:created>
  <dcterms:modified xsi:type="dcterms:W3CDTF">2020-01-17T21:21:26Z</dcterms:modified>
</cp:coreProperties>
</file>