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6.png"/><Relationship Id="rId4" Type="http://schemas.openxmlformats.org/officeDocument/2006/relationships/image" Target="../media/image09.jpg"/><Relationship Id="rId5" Type="http://schemas.openxmlformats.org/officeDocument/2006/relationships/image" Target="../media/image08.png"/><Relationship Id="rId6" Type="http://schemas.openxmlformats.org/officeDocument/2006/relationships/image" Target="../media/image12.jpg"/><Relationship Id="rId7" Type="http://schemas.openxmlformats.org/officeDocument/2006/relationships/image" Target="../media/image10.jpg"/><Relationship Id="rId8"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newworldencyclopedia.org/entry/Benthic_zone" TargetMode="External"/><Relationship Id="rId4" Type="http://schemas.openxmlformats.org/officeDocument/2006/relationships/hyperlink" Target="http://www.newworldencyclopedia.org/entry/Benthic_zone" TargetMode="External"/><Relationship Id="rId11" Type="http://schemas.openxmlformats.org/officeDocument/2006/relationships/hyperlink" Target="http://www.savethehighseas.org/deepsea/facts.cfm" TargetMode="External"/><Relationship Id="rId10" Type="http://schemas.openxmlformats.org/officeDocument/2006/relationships/hyperlink" Target="http://www.fisheries.is/ecosystem/marine-life/benthic-animals/" TargetMode="External"/><Relationship Id="rId12" Type="http://schemas.openxmlformats.org/officeDocument/2006/relationships/hyperlink" Target="http://www.underwateraudio.com/blog/10-deep-sea-secrets-mind-blowing-facts-about-the-ocean/" TargetMode="External"/><Relationship Id="rId9" Type="http://schemas.openxmlformats.org/officeDocument/2006/relationships/hyperlink" Target="http://www.newworldencyclopedia.org/entry/Benthic_zone" TargetMode="External"/><Relationship Id="rId5" Type="http://schemas.openxmlformats.org/officeDocument/2006/relationships/hyperlink" Target="http://www.newworldencyclopedia.org/entry/Benthic_zone" TargetMode="External"/><Relationship Id="rId6" Type="http://schemas.openxmlformats.org/officeDocument/2006/relationships/hyperlink" Target="http://www.newworldencyclopedia.org/entry/Benthic_zone" TargetMode="External"/><Relationship Id="rId7" Type="http://schemas.openxmlformats.org/officeDocument/2006/relationships/hyperlink" Target="http://www.buzzle.com/articles/interesting-facts-about-the-benthic-zone.html" TargetMode="External"/><Relationship Id="rId8" Type="http://schemas.openxmlformats.org/officeDocument/2006/relationships/hyperlink" Target="http://www.nhptv.org/natureworks/nwep6j.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Shape 54"/>
          <p:cNvSpPr txBox="1"/>
          <p:nvPr>
            <p:ph type="ctrTitle"/>
          </p:nvPr>
        </p:nvSpPr>
        <p:spPr>
          <a:xfrm>
            <a:off x="311700" y="351250"/>
            <a:ext cx="8520600" cy="1341900"/>
          </a:xfrm>
          <a:prstGeom prst="rect">
            <a:avLst/>
          </a:prstGeom>
        </p:spPr>
        <p:txBody>
          <a:bodyPr anchorCtr="0" anchor="b" bIns="91425" lIns="91425" rIns="91425" tIns="91425">
            <a:noAutofit/>
          </a:bodyPr>
          <a:lstStyle/>
          <a:p>
            <a:pPr lvl="0">
              <a:spcBef>
                <a:spcPts val="0"/>
              </a:spcBef>
              <a:buNone/>
            </a:pPr>
            <a:r>
              <a:rPr lang="en">
                <a:solidFill>
                  <a:srgbClr val="FFFFFF"/>
                </a:solidFill>
              </a:rPr>
              <a:t>Benthic Zone (Deep Ocean)</a:t>
            </a:r>
          </a:p>
        </p:txBody>
      </p:sp>
      <p:sp>
        <p:nvSpPr>
          <p:cNvPr id="55" name="Shape 55"/>
          <p:cNvSpPr txBox="1"/>
          <p:nvPr>
            <p:ph idx="1" type="subTitle"/>
          </p:nvPr>
        </p:nvSpPr>
        <p:spPr>
          <a:xfrm>
            <a:off x="311700" y="1693150"/>
            <a:ext cx="8520600" cy="792600"/>
          </a:xfrm>
          <a:prstGeom prst="rect">
            <a:avLst/>
          </a:prstGeom>
        </p:spPr>
        <p:txBody>
          <a:bodyPr anchorCtr="0" anchor="t" bIns="91425" lIns="91425" rIns="91425" tIns="91425">
            <a:noAutofit/>
          </a:bodyPr>
          <a:lstStyle/>
          <a:p>
            <a:pPr lvl="0">
              <a:spcBef>
                <a:spcPts val="0"/>
              </a:spcBef>
              <a:buNone/>
            </a:pPr>
            <a:r>
              <a:rPr lang="en">
                <a:solidFill>
                  <a:srgbClr val="FFFFFF"/>
                </a:solidFill>
              </a:rPr>
              <a:t>By: Taylor Perry, Julianna Gumola, and Aidan Davy, Sophia Squier</a:t>
            </a:r>
          </a:p>
        </p:txBody>
      </p:sp>
    </p:spTree>
  </p:cSld>
  <p:clrMapOvr>
    <a:masterClrMapping/>
  </p:clrMapOvr>
  <mc:AlternateContent>
    <mc:Choice Requires="p14">
      <p:transition spd="slow">
        <p14:flip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FCAFF"/>
        </a:solidFill>
      </p:bgPr>
    </p:bg>
    <p:spTree>
      <p:nvGrpSpPr>
        <p:cNvPr id="112" name="Shape 112"/>
        <p:cNvGrpSpPr/>
        <p:nvPr/>
      </p:nvGrpSpPr>
      <p:grpSpPr>
        <a:xfrm>
          <a:off x="0" y="0"/>
          <a:ext cx="0" cy="0"/>
          <a:chOff x="0" y="0"/>
          <a:chExt cx="0" cy="0"/>
        </a:xfrm>
      </p:grpSpPr>
      <p:sp>
        <p:nvSpPr>
          <p:cNvPr id="113" name="Shape 113"/>
          <p:cNvSpPr txBox="1"/>
          <p:nvPr>
            <p:ph type="title"/>
          </p:nvPr>
        </p:nvSpPr>
        <p:spPr>
          <a:xfrm>
            <a:off x="311700" y="244300"/>
            <a:ext cx="8520600" cy="572700"/>
          </a:xfrm>
          <a:prstGeom prst="rect">
            <a:avLst/>
          </a:prstGeom>
        </p:spPr>
        <p:txBody>
          <a:bodyPr anchorCtr="0" anchor="t" bIns="91425" lIns="91425" rIns="91425" tIns="91425">
            <a:noAutofit/>
          </a:bodyPr>
          <a:lstStyle/>
          <a:p>
            <a:pPr lvl="0">
              <a:spcBef>
                <a:spcPts val="0"/>
              </a:spcBef>
              <a:buNone/>
            </a:pPr>
            <a:r>
              <a:rPr lang="en"/>
              <a:t>Questions</a:t>
            </a:r>
          </a:p>
        </p:txBody>
      </p:sp>
      <p:sp>
        <p:nvSpPr>
          <p:cNvPr id="114" name="Shape 114"/>
          <p:cNvSpPr txBox="1"/>
          <p:nvPr>
            <p:ph idx="1" type="body"/>
          </p:nvPr>
        </p:nvSpPr>
        <p:spPr>
          <a:xfrm>
            <a:off x="311700" y="863550"/>
            <a:ext cx="8520600" cy="34164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AutoNum type="arabicPeriod"/>
            </a:pPr>
            <a:r>
              <a:rPr lang="en" sz="2400">
                <a:solidFill>
                  <a:srgbClr val="000000"/>
                </a:solidFill>
              </a:rPr>
              <a:t>What kind of conditions do the animals in the Benthic Zone have to adapt to? </a:t>
            </a:r>
          </a:p>
          <a:p>
            <a:pPr lvl="0" rtl="0">
              <a:spcBef>
                <a:spcPts val="0"/>
              </a:spcBef>
              <a:buNone/>
            </a:pPr>
            <a:r>
              <a:t/>
            </a:r>
            <a:endParaRPr sz="2400">
              <a:solidFill>
                <a:srgbClr val="000000"/>
              </a:solidFill>
            </a:endParaRPr>
          </a:p>
          <a:p>
            <a:pPr indent="-381000" lvl="0" marL="457200" rtl="0">
              <a:spcBef>
                <a:spcPts val="0"/>
              </a:spcBef>
              <a:buClr>
                <a:srgbClr val="000000"/>
              </a:buClr>
              <a:buSzPct val="100000"/>
              <a:buAutoNum type="arabicPeriod"/>
            </a:pPr>
            <a:r>
              <a:rPr lang="en" sz="2400">
                <a:solidFill>
                  <a:srgbClr val="000000"/>
                </a:solidFill>
              </a:rPr>
              <a:t>How do animals use the Hydrothermal Vents to survive?</a:t>
            </a:r>
          </a:p>
          <a:p>
            <a:pPr indent="-381000" lvl="0" marL="914400" rtl="0">
              <a:spcBef>
                <a:spcPts val="0"/>
              </a:spcBef>
              <a:buClr>
                <a:srgbClr val="000000"/>
              </a:buClr>
              <a:buSzPct val="100000"/>
              <a:buAutoNum type="alphaLcPeriod"/>
            </a:pPr>
            <a:r>
              <a:rPr lang="en" sz="2400">
                <a:solidFill>
                  <a:srgbClr val="000000"/>
                </a:solidFill>
              </a:rPr>
              <a:t>It’s where they get their food</a:t>
            </a:r>
          </a:p>
          <a:p>
            <a:pPr indent="-381000" lvl="0" marL="914400" rtl="0">
              <a:spcBef>
                <a:spcPts val="0"/>
              </a:spcBef>
              <a:buClr>
                <a:srgbClr val="000000"/>
              </a:buClr>
              <a:buSzPct val="100000"/>
              <a:buAutoNum type="alphaLcPeriod"/>
            </a:pPr>
            <a:r>
              <a:rPr lang="en" sz="2400">
                <a:solidFill>
                  <a:schemeClr val="dk1"/>
                </a:solidFill>
              </a:rPr>
              <a:t>It’s their form of sunlight </a:t>
            </a:r>
          </a:p>
          <a:p>
            <a:pPr indent="-381000" lvl="0" marL="914400" rtl="0">
              <a:spcBef>
                <a:spcPts val="0"/>
              </a:spcBef>
              <a:buClr>
                <a:srgbClr val="000000"/>
              </a:buClr>
              <a:buSzPct val="100000"/>
              <a:buAutoNum type="alphaLcPeriod"/>
            </a:pPr>
            <a:r>
              <a:rPr lang="en" sz="2400">
                <a:solidFill>
                  <a:schemeClr val="dk1"/>
                </a:solidFill>
              </a:rPr>
              <a:t>It is how they stay warm</a:t>
            </a:r>
          </a:p>
          <a:p>
            <a:pPr indent="-381000" lvl="0" marL="914400" rtl="0">
              <a:spcBef>
                <a:spcPts val="0"/>
              </a:spcBef>
              <a:buClr>
                <a:srgbClr val="000000"/>
              </a:buClr>
              <a:buSzPct val="100000"/>
              <a:buAutoNum type="alphaLcPeriod"/>
            </a:pPr>
            <a:r>
              <a:rPr lang="en" sz="2400">
                <a:solidFill>
                  <a:srgbClr val="000000"/>
                </a:solidFill>
              </a:rPr>
              <a:t>Both b &amp; c</a:t>
            </a:r>
          </a:p>
        </p:txBody>
      </p:sp>
      <p:pic>
        <p:nvPicPr>
          <p:cNvPr descr="images.png" id="115" name="Shape 115"/>
          <p:cNvPicPr preferRelativeResize="0"/>
          <p:nvPr/>
        </p:nvPicPr>
        <p:blipFill>
          <a:blip r:embed="rId3">
            <a:alphaModFix/>
          </a:blip>
          <a:stretch>
            <a:fillRect/>
          </a:stretch>
        </p:blipFill>
        <p:spPr>
          <a:xfrm rot="1067666">
            <a:off x="7925375" y="244287"/>
            <a:ext cx="697574" cy="697574"/>
          </a:xfrm>
          <a:prstGeom prst="rect">
            <a:avLst/>
          </a:prstGeom>
          <a:noFill/>
          <a:ln>
            <a:noFill/>
          </a:ln>
        </p:spPr>
      </p:pic>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FCAFF"/>
        </a:solidFill>
      </p:bgPr>
    </p:bg>
    <p:spTree>
      <p:nvGrpSpPr>
        <p:cNvPr id="119" name="Shape 119"/>
        <p:cNvGrpSpPr/>
        <p:nvPr/>
      </p:nvGrpSpPr>
      <p:grpSpPr>
        <a:xfrm>
          <a:off x="0" y="0"/>
          <a:ext cx="0" cy="0"/>
          <a:chOff x="0" y="0"/>
          <a:chExt cx="0" cy="0"/>
        </a:xfrm>
      </p:grpSpPr>
      <p:sp>
        <p:nvSpPr>
          <p:cNvPr id="120" name="Shape 120"/>
          <p:cNvSpPr txBox="1"/>
          <p:nvPr>
            <p:ph type="title"/>
          </p:nvPr>
        </p:nvSpPr>
        <p:spPr>
          <a:xfrm>
            <a:off x="311700" y="206675"/>
            <a:ext cx="8520600" cy="572700"/>
          </a:xfrm>
          <a:prstGeom prst="rect">
            <a:avLst/>
          </a:prstGeom>
        </p:spPr>
        <p:txBody>
          <a:bodyPr anchorCtr="0" anchor="t" bIns="91425" lIns="91425" rIns="91425" tIns="91425">
            <a:noAutofit/>
          </a:bodyPr>
          <a:lstStyle/>
          <a:p>
            <a:pPr lvl="0">
              <a:spcBef>
                <a:spcPts val="0"/>
              </a:spcBef>
              <a:buNone/>
            </a:pPr>
            <a:r>
              <a:rPr lang="en"/>
              <a:t>Pictures: </a:t>
            </a:r>
          </a:p>
        </p:txBody>
      </p:sp>
      <p:pic>
        <p:nvPicPr>
          <p:cNvPr id="121" name="Shape 121"/>
          <p:cNvPicPr preferRelativeResize="0"/>
          <p:nvPr/>
        </p:nvPicPr>
        <p:blipFill>
          <a:blip r:embed="rId3">
            <a:alphaModFix/>
          </a:blip>
          <a:stretch>
            <a:fillRect/>
          </a:stretch>
        </p:blipFill>
        <p:spPr>
          <a:xfrm>
            <a:off x="5921299" y="2721475"/>
            <a:ext cx="3222699" cy="2422024"/>
          </a:xfrm>
          <a:prstGeom prst="rect">
            <a:avLst/>
          </a:prstGeom>
          <a:noFill/>
          <a:ln>
            <a:noFill/>
          </a:ln>
        </p:spPr>
      </p:pic>
      <p:pic>
        <p:nvPicPr>
          <p:cNvPr descr="ocean bottom plants life ..." id="122" name="Shape 122"/>
          <p:cNvPicPr preferRelativeResize="0"/>
          <p:nvPr/>
        </p:nvPicPr>
        <p:blipFill>
          <a:blip r:embed="rId4">
            <a:alphaModFix/>
          </a:blip>
          <a:stretch>
            <a:fillRect/>
          </a:stretch>
        </p:blipFill>
        <p:spPr>
          <a:xfrm>
            <a:off x="0" y="3196875"/>
            <a:ext cx="3136273" cy="1946624"/>
          </a:xfrm>
          <a:prstGeom prst="rect">
            <a:avLst/>
          </a:prstGeom>
          <a:noFill/>
          <a:ln>
            <a:noFill/>
          </a:ln>
        </p:spPr>
      </p:pic>
      <p:pic>
        <p:nvPicPr>
          <p:cNvPr id="123" name="Shape 123"/>
          <p:cNvPicPr preferRelativeResize="0"/>
          <p:nvPr/>
        </p:nvPicPr>
        <p:blipFill>
          <a:blip r:embed="rId5">
            <a:alphaModFix/>
          </a:blip>
          <a:stretch>
            <a:fillRect/>
          </a:stretch>
        </p:blipFill>
        <p:spPr>
          <a:xfrm>
            <a:off x="6076950" y="301074"/>
            <a:ext cx="3067049" cy="2047706"/>
          </a:xfrm>
          <a:prstGeom prst="rect">
            <a:avLst/>
          </a:prstGeom>
          <a:noFill/>
          <a:ln>
            <a:noFill/>
          </a:ln>
        </p:spPr>
      </p:pic>
      <p:pic>
        <p:nvPicPr>
          <p:cNvPr descr="File:Octopus vulgaris 3.JPG" id="124" name="Shape 124"/>
          <p:cNvPicPr preferRelativeResize="0"/>
          <p:nvPr/>
        </p:nvPicPr>
        <p:blipFill>
          <a:blip r:embed="rId6">
            <a:alphaModFix/>
          </a:blip>
          <a:stretch>
            <a:fillRect/>
          </a:stretch>
        </p:blipFill>
        <p:spPr>
          <a:xfrm>
            <a:off x="0" y="1011820"/>
            <a:ext cx="3136273" cy="2076905"/>
          </a:xfrm>
          <a:prstGeom prst="rect">
            <a:avLst/>
          </a:prstGeom>
          <a:noFill/>
          <a:ln>
            <a:noFill/>
          </a:ln>
        </p:spPr>
      </p:pic>
      <p:pic>
        <p:nvPicPr>
          <p:cNvPr descr="download.jpg" id="125" name="Shape 125"/>
          <p:cNvPicPr preferRelativeResize="0"/>
          <p:nvPr/>
        </p:nvPicPr>
        <p:blipFill>
          <a:blip r:embed="rId7">
            <a:alphaModFix/>
          </a:blip>
          <a:stretch>
            <a:fillRect/>
          </a:stretch>
        </p:blipFill>
        <p:spPr>
          <a:xfrm>
            <a:off x="3418023" y="1130648"/>
            <a:ext cx="2221549" cy="1478349"/>
          </a:xfrm>
          <a:prstGeom prst="rect">
            <a:avLst/>
          </a:prstGeom>
          <a:noFill/>
          <a:ln>
            <a:noFill/>
          </a:ln>
        </p:spPr>
      </p:pic>
      <p:pic>
        <p:nvPicPr>
          <p:cNvPr descr="Image result for cold seeps" id="126" name="Shape 126"/>
          <p:cNvPicPr preferRelativeResize="0"/>
          <p:nvPr/>
        </p:nvPicPr>
        <p:blipFill>
          <a:blip r:embed="rId8">
            <a:alphaModFix/>
          </a:blip>
          <a:stretch>
            <a:fillRect/>
          </a:stretch>
        </p:blipFill>
        <p:spPr>
          <a:xfrm>
            <a:off x="3161937" y="3196875"/>
            <a:ext cx="2733675" cy="1666875"/>
          </a:xfrm>
          <a:prstGeom prst="rect">
            <a:avLst/>
          </a:prstGeom>
          <a:noFill/>
          <a:ln>
            <a:noFill/>
          </a:ln>
        </p:spPr>
      </p:pic>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FCAFF"/>
        </a:solidFill>
      </p:bgPr>
    </p:bg>
    <p:spTree>
      <p:nvGrpSpPr>
        <p:cNvPr id="130" name="Shape 130"/>
        <p:cNvGrpSpPr/>
        <p:nvPr/>
      </p:nvGrpSpPr>
      <p:grpSpPr>
        <a:xfrm>
          <a:off x="0" y="0"/>
          <a:ext cx="0" cy="0"/>
          <a:chOff x="0" y="0"/>
          <a:chExt cx="0" cy="0"/>
        </a:xfrm>
      </p:grpSpPr>
      <p:sp>
        <p:nvSpPr>
          <p:cNvPr id="131" name="Shape 13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Sources we used: </a:t>
            </a:r>
          </a:p>
        </p:txBody>
      </p:sp>
      <p:sp>
        <p:nvSpPr>
          <p:cNvPr id="132" name="Shape 13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000000"/>
              </a:buClr>
              <a:buChar char="➔"/>
            </a:pPr>
            <a:r>
              <a:rPr lang="en" u="sng">
                <a:solidFill>
                  <a:srgbClr val="000000"/>
                </a:solidFill>
                <a:highlight>
                  <a:srgbClr val="4FCAFF"/>
                </a:highlight>
                <a:hlinkClick r:id="rId3"/>
              </a:rPr>
              <a:t>www.newworldencyclopedia.org/entry/</a:t>
            </a:r>
            <a:r>
              <a:rPr b="1" lang="en" u="sng">
                <a:solidFill>
                  <a:srgbClr val="000000"/>
                </a:solidFill>
                <a:highlight>
                  <a:srgbClr val="4FCAFF"/>
                </a:highlight>
                <a:hlinkClick r:id="rId4"/>
              </a:rPr>
              <a:t>Benthic</a:t>
            </a:r>
            <a:r>
              <a:rPr lang="en" u="sng">
                <a:solidFill>
                  <a:srgbClr val="000000"/>
                </a:solidFill>
                <a:highlight>
                  <a:srgbClr val="4FCAFF"/>
                </a:highlight>
                <a:hlinkClick r:id="rId5"/>
              </a:rPr>
              <a:t>_</a:t>
            </a:r>
            <a:r>
              <a:rPr b="1" lang="en" u="sng">
                <a:solidFill>
                  <a:srgbClr val="000000"/>
                </a:solidFill>
                <a:highlight>
                  <a:srgbClr val="4FCAFF"/>
                </a:highlight>
                <a:hlinkClick r:id="rId6"/>
              </a:rPr>
              <a:t>zone</a:t>
            </a:r>
          </a:p>
          <a:p>
            <a:pPr indent="-228600" lvl="0" marL="457200" rtl="0">
              <a:spcBef>
                <a:spcPts val="0"/>
              </a:spcBef>
              <a:buClr>
                <a:srgbClr val="000000"/>
              </a:buClr>
              <a:buChar char="➔"/>
            </a:pPr>
            <a:r>
              <a:rPr lang="en" u="sng">
                <a:solidFill>
                  <a:srgbClr val="000000"/>
                </a:solidFill>
                <a:highlight>
                  <a:srgbClr val="4FCAFF"/>
                </a:highlight>
                <a:hlinkClick r:id="rId7"/>
              </a:rPr>
              <a:t>http://www.buzzle.com/articles/interesting-facts-about-the-benthic-zone.html</a:t>
            </a:r>
          </a:p>
          <a:p>
            <a:pPr indent="-228600" lvl="0" marL="457200" rtl="0">
              <a:spcBef>
                <a:spcPts val="0"/>
              </a:spcBef>
              <a:buClr>
                <a:srgbClr val="000000"/>
              </a:buClr>
              <a:buChar char="➔"/>
            </a:pPr>
            <a:r>
              <a:rPr lang="en" u="sng">
                <a:solidFill>
                  <a:srgbClr val="000000"/>
                </a:solidFill>
                <a:highlight>
                  <a:srgbClr val="4FCAFF"/>
                </a:highlight>
                <a:hlinkClick r:id="rId8"/>
              </a:rPr>
              <a:t>http://www.nhptv.org/natureworks/nwep6j.htm</a:t>
            </a:r>
          </a:p>
          <a:p>
            <a:pPr indent="-228600" lvl="0" marL="457200" rtl="0">
              <a:spcBef>
                <a:spcPts val="0"/>
              </a:spcBef>
              <a:buClr>
                <a:srgbClr val="000000"/>
              </a:buClr>
              <a:buChar char="➔"/>
            </a:pPr>
            <a:r>
              <a:rPr lang="en" u="sng">
                <a:solidFill>
                  <a:srgbClr val="000000"/>
                </a:solidFill>
                <a:highlight>
                  <a:srgbClr val="4FCAFF"/>
                </a:highlight>
                <a:hlinkClick r:id="rId9"/>
              </a:rPr>
              <a:t>http://www.newworldencyclopedia.org/entry/Benthic_zone</a:t>
            </a:r>
          </a:p>
          <a:p>
            <a:pPr indent="-228600" lvl="0" marL="457200" rtl="0">
              <a:spcBef>
                <a:spcPts val="0"/>
              </a:spcBef>
              <a:buClr>
                <a:srgbClr val="000000"/>
              </a:buClr>
              <a:buChar char="➔"/>
            </a:pPr>
            <a:r>
              <a:rPr lang="en">
                <a:solidFill>
                  <a:srgbClr val="000000"/>
                </a:solidFill>
                <a:highlight>
                  <a:srgbClr val="4FCAFF"/>
                </a:highlight>
              </a:rPr>
              <a:t>The Science TextBook</a:t>
            </a:r>
          </a:p>
          <a:p>
            <a:pPr indent="-228600" lvl="0" marL="457200" rtl="0">
              <a:spcBef>
                <a:spcPts val="0"/>
              </a:spcBef>
              <a:buClr>
                <a:srgbClr val="000000"/>
              </a:buClr>
              <a:buChar char="➔"/>
            </a:pPr>
            <a:r>
              <a:rPr lang="en" u="sng">
                <a:solidFill>
                  <a:srgbClr val="000000"/>
                </a:solidFill>
                <a:highlight>
                  <a:srgbClr val="4FCAFF"/>
                </a:highlight>
                <a:hlinkClick r:id="rId10"/>
              </a:rPr>
              <a:t>http://www.fisheries.is/ecosystem/marine-life/benthic-animals/</a:t>
            </a:r>
          </a:p>
          <a:p>
            <a:pPr indent="-228600" lvl="0" marL="457200" rtl="0">
              <a:spcBef>
                <a:spcPts val="0"/>
              </a:spcBef>
              <a:buClr>
                <a:srgbClr val="222222"/>
              </a:buClr>
              <a:buChar char="➔"/>
            </a:pPr>
            <a:r>
              <a:rPr lang="en" u="sng">
                <a:solidFill>
                  <a:srgbClr val="222222"/>
                </a:solidFill>
                <a:highlight>
                  <a:srgbClr val="4FCAFF"/>
                </a:highlight>
                <a:hlinkClick r:id="rId11"/>
              </a:rPr>
              <a:t>http://www.savethehighseas.org/deepsea/facts.cfm</a:t>
            </a:r>
          </a:p>
          <a:p>
            <a:pPr indent="-228600" lvl="0" marL="457200" rtl="0">
              <a:spcBef>
                <a:spcPts val="0"/>
              </a:spcBef>
              <a:buClr>
                <a:srgbClr val="000000"/>
              </a:buClr>
              <a:buChar char="➔"/>
            </a:pPr>
            <a:r>
              <a:rPr lang="en" u="sng">
                <a:solidFill>
                  <a:srgbClr val="000000"/>
                </a:solidFill>
                <a:highlight>
                  <a:srgbClr val="4FCAFF"/>
                </a:highlight>
                <a:hlinkClick r:id="rId12"/>
              </a:rPr>
              <a:t>http://www.underwateraudio.com/blog/10-deep-sea-secrets-mind-blowing-facts-about-the-ocean/</a:t>
            </a:r>
          </a:p>
          <a:p>
            <a:pPr lvl="0" rtl="0">
              <a:spcBef>
                <a:spcPts val="0"/>
              </a:spcBef>
              <a:buNone/>
            </a:pPr>
            <a:r>
              <a:t/>
            </a:r>
            <a:endParaRPr>
              <a:solidFill>
                <a:srgbClr val="000000"/>
              </a:solidFill>
              <a:highlight>
                <a:srgbClr val="4FCAFF"/>
              </a:highlight>
            </a:endParaRPr>
          </a:p>
          <a:p>
            <a:pPr lvl="0" rtl="0">
              <a:spcBef>
                <a:spcPts val="0"/>
              </a:spcBef>
              <a:buNone/>
            </a:pPr>
            <a:r>
              <a:t/>
            </a:r>
            <a:endParaRPr sz="2400">
              <a:solidFill>
                <a:srgbClr val="000000"/>
              </a:solidFill>
              <a:highlight>
                <a:srgbClr val="FFFFFF"/>
              </a:highlight>
            </a:endParaRPr>
          </a:p>
        </p:txBody>
      </p:sp>
    </p:spTree>
  </p:cSld>
  <p:clrMapOvr>
    <a:masterClrMapping/>
  </p:clrMapOvr>
  <mc:AlternateContent>
    <mc:Choice Requires="p14">
      <p:transition spd="slow">
        <p14:flip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FCAFF"/>
        </a:solidFill>
      </p:bgPr>
    </p:bg>
    <p:spTree>
      <p:nvGrpSpPr>
        <p:cNvPr id="59" name="Shape 59"/>
        <p:cNvGrpSpPr/>
        <p:nvPr/>
      </p:nvGrpSpPr>
      <p:grpSpPr>
        <a:xfrm>
          <a:off x="0" y="0"/>
          <a:ext cx="0" cy="0"/>
          <a:chOff x="0" y="0"/>
          <a:chExt cx="0" cy="0"/>
        </a:xfrm>
      </p:grpSpPr>
      <p:sp>
        <p:nvSpPr>
          <p:cNvPr id="60" name="Shape 60"/>
          <p:cNvSpPr txBox="1"/>
          <p:nvPr>
            <p:ph type="title"/>
          </p:nvPr>
        </p:nvSpPr>
        <p:spPr>
          <a:xfrm>
            <a:off x="311700" y="244300"/>
            <a:ext cx="8520600" cy="572700"/>
          </a:xfrm>
          <a:prstGeom prst="rect">
            <a:avLst/>
          </a:prstGeom>
        </p:spPr>
        <p:txBody>
          <a:bodyPr anchorCtr="0" anchor="t" bIns="91425" lIns="91425" rIns="91425" tIns="91425">
            <a:noAutofit/>
          </a:bodyPr>
          <a:lstStyle/>
          <a:p>
            <a:pPr lvl="0">
              <a:spcBef>
                <a:spcPts val="0"/>
              </a:spcBef>
              <a:buNone/>
            </a:pPr>
            <a:r>
              <a:rPr lang="en"/>
              <a:t>Depth: </a:t>
            </a:r>
          </a:p>
        </p:txBody>
      </p:sp>
      <p:sp>
        <p:nvSpPr>
          <p:cNvPr id="61" name="Shape 61"/>
          <p:cNvSpPr txBox="1"/>
          <p:nvPr>
            <p:ph idx="1" type="body"/>
          </p:nvPr>
        </p:nvSpPr>
        <p:spPr>
          <a:xfrm>
            <a:off x="311700" y="1001550"/>
            <a:ext cx="4982400" cy="34164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rgbClr val="000000"/>
                </a:solidFill>
              </a:rPr>
              <a:t>The Benthic Zone is 3,281 feet to 29,528 feet deep.</a:t>
            </a:r>
          </a:p>
          <a:p>
            <a:pPr lvl="0" marR="0" rtl="0" algn="l">
              <a:lnSpc>
                <a:spcPct val="115000"/>
              </a:lnSpc>
              <a:spcBef>
                <a:spcPts val="0"/>
              </a:spcBef>
              <a:spcAft>
                <a:spcPts val="1600"/>
              </a:spcAft>
              <a:buNone/>
            </a:pPr>
            <a:r>
              <a:t/>
            </a:r>
            <a:endParaRPr sz="1800">
              <a:solidFill>
                <a:srgbClr val="000000"/>
              </a:solidFill>
            </a:endParaRPr>
          </a:p>
          <a:p>
            <a:pPr lvl="0">
              <a:spcBef>
                <a:spcPts val="0"/>
              </a:spcBef>
              <a:buNone/>
            </a:pPr>
            <a:r>
              <a:rPr lang="en"/>
              <a:t> </a:t>
            </a:r>
          </a:p>
        </p:txBody>
      </p:sp>
      <p:pic>
        <p:nvPicPr>
          <p:cNvPr id="62" name="Shape 62"/>
          <p:cNvPicPr preferRelativeResize="0"/>
          <p:nvPr/>
        </p:nvPicPr>
        <p:blipFill>
          <a:blip r:embed="rId3">
            <a:alphaModFix/>
          </a:blip>
          <a:stretch>
            <a:fillRect/>
          </a:stretch>
        </p:blipFill>
        <p:spPr>
          <a:xfrm>
            <a:off x="5294099" y="1665760"/>
            <a:ext cx="3849900" cy="3477738"/>
          </a:xfrm>
          <a:prstGeom prst="rect">
            <a:avLst/>
          </a:prstGeom>
          <a:noFill/>
          <a:ln>
            <a:noFill/>
          </a:ln>
        </p:spPr>
      </p:pic>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FCAFF"/>
        </a:solidFill>
      </p:bgPr>
    </p:bg>
    <p:spTree>
      <p:nvGrpSpPr>
        <p:cNvPr id="66" name="Shape 66"/>
        <p:cNvGrpSpPr/>
        <p:nvPr/>
      </p:nvGrpSpPr>
      <p:grpSpPr>
        <a:xfrm>
          <a:off x="0" y="0"/>
          <a:ext cx="0" cy="0"/>
          <a:chOff x="0" y="0"/>
          <a:chExt cx="0" cy="0"/>
        </a:xfrm>
      </p:grpSpPr>
      <p:sp>
        <p:nvSpPr>
          <p:cNvPr id="67" name="Shape 67"/>
          <p:cNvSpPr txBox="1"/>
          <p:nvPr>
            <p:ph type="title"/>
          </p:nvPr>
        </p:nvSpPr>
        <p:spPr>
          <a:xfrm>
            <a:off x="311700" y="286400"/>
            <a:ext cx="8520600" cy="572700"/>
          </a:xfrm>
          <a:prstGeom prst="rect">
            <a:avLst/>
          </a:prstGeom>
        </p:spPr>
        <p:txBody>
          <a:bodyPr anchorCtr="0" anchor="t" bIns="91425" lIns="91425" rIns="91425" tIns="91425">
            <a:noAutofit/>
          </a:bodyPr>
          <a:lstStyle/>
          <a:p>
            <a:pPr lvl="0">
              <a:spcBef>
                <a:spcPts val="0"/>
              </a:spcBef>
              <a:buNone/>
            </a:pPr>
            <a:r>
              <a:rPr lang="en"/>
              <a:t>Location:</a:t>
            </a:r>
          </a:p>
        </p:txBody>
      </p:sp>
      <p:sp>
        <p:nvSpPr>
          <p:cNvPr id="68" name="Shape 68"/>
          <p:cNvSpPr txBox="1"/>
          <p:nvPr>
            <p:ph idx="1" type="body"/>
          </p:nvPr>
        </p:nvSpPr>
        <p:spPr>
          <a:xfrm>
            <a:off x="311700" y="801650"/>
            <a:ext cx="8520600" cy="34164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rgbClr val="000000"/>
                </a:solidFill>
              </a:rPr>
              <a:t>There is a Benthic Zone in every body of water, whether it is a few inches down in a puddle or thousands of feet below the surface in the ocean</a:t>
            </a:r>
          </a:p>
          <a:p>
            <a:pPr indent="-381000" lvl="0" marL="457200" rtl="0">
              <a:spcBef>
                <a:spcPts val="0"/>
              </a:spcBef>
              <a:buClr>
                <a:srgbClr val="000000"/>
              </a:buClr>
              <a:buSzPct val="100000"/>
              <a:buChar char="➔"/>
            </a:pPr>
            <a:r>
              <a:rPr lang="en" sz="2400">
                <a:solidFill>
                  <a:srgbClr val="000000"/>
                </a:solidFill>
              </a:rPr>
              <a:t>The Benthic zone refers to all water types; Salt, Brackish, and Freshwater. </a:t>
            </a:r>
          </a:p>
          <a:p>
            <a:pPr lvl="0" rtl="0">
              <a:spcBef>
                <a:spcPts val="0"/>
              </a:spcBef>
              <a:buNone/>
            </a:pPr>
            <a:r>
              <a:t/>
            </a:r>
            <a:endParaRPr sz="2400">
              <a:solidFill>
                <a:srgbClr val="000000"/>
              </a:solidFill>
            </a:endParaRPr>
          </a:p>
          <a:p>
            <a:pPr lvl="0">
              <a:spcBef>
                <a:spcPts val="0"/>
              </a:spcBef>
              <a:buNone/>
            </a:pPr>
            <a:r>
              <a:t/>
            </a:r>
            <a:endParaRPr sz="2400">
              <a:solidFill>
                <a:srgbClr val="000000"/>
              </a:solidFill>
            </a:endParaRPr>
          </a:p>
        </p:txBody>
      </p:sp>
      <p:pic>
        <p:nvPicPr>
          <p:cNvPr descr="download.png" id="69" name="Shape 69"/>
          <p:cNvPicPr preferRelativeResize="0"/>
          <p:nvPr/>
        </p:nvPicPr>
        <p:blipFill>
          <a:blip r:embed="rId3">
            <a:alphaModFix/>
          </a:blip>
          <a:stretch>
            <a:fillRect/>
          </a:stretch>
        </p:blipFill>
        <p:spPr>
          <a:xfrm>
            <a:off x="5935425" y="3163675"/>
            <a:ext cx="1363800" cy="1477450"/>
          </a:xfrm>
          <a:prstGeom prst="rect">
            <a:avLst/>
          </a:prstGeom>
          <a:noFill/>
          <a:ln>
            <a:noFill/>
          </a:ln>
        </p:spPr>
      </p:pic>
    </p:spTree>
  </p:cSld>
  <p:clrMapOvr>
    <a:masterClrMapping/>
  </p:clrMapOvr>
  <mc:AlternateContent>
    <mc:Choice Requires="p14">
      <p:transition spd="slow">
        <p14:flip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FCAFF"/>
        </a:solidFill>
      </p:bgPr>
    </p:bg>
    <p:spTree>
      <p:nvGrpSpPr>
        <p:cNvPr id="73" name="Shape 73"/>
        <p:cNvGrpSpPr/>
        <p:nvPr/>
      </p:nvGrpSpPr>
      <p:grpSpPr>
        <a:xfrm>
          <a:off x="0" y="0"/>
          <a:ext cx="0" cy="0"/>
          <a:chOff x="0" y="0"/>
          <a:chExt cx="0" cy="0"/>
        </a:xfrm>
      </p:grpSpPr>
      <p:pic>
        <p:nvPicPr>
          <p:cNvPr id="74" name="Shape 74"/>
          <p:cNvPicPr preferRelativeResize="0"/>
          <p:nvPr/>
        </p:nvPicPr>
        <p:blipFill>
          <a:blip r:embed="rId3">
            <a:alphaModFix/>
          </a:blip>
          <a:stretch>
            <a:fillRect/>
          </a:stretch>
        </p:blipFill>
        <p:spPr>
          <a:xfrm>
            <a:off x="5553299" y="3123724"/>
            <a:ext cx="3590699" cy="2019774"/>
          </a:xfrm>
          <a:prstGeom prst="rect">
            <a:avLst/>
          </a:prstGeom>
          <a:noFill/>
          <a:ln>
            <a:noFill/>
          </a:ln>
        </p:spPr>
      </p:pic>
      <p:sp>
        <p:nvSpPr>
          <p:cNvPr id="75" name="Shape 75"/>
          <p:cNvSpPr txBox="1"/>
          <p:nvPr>
            <p:ph type="title"/>
          </p:nvPr>
        </p:nvSpPr>
        <p:spPr>
          <a:xfrm>
            <a:off x="311700" y="454475"/>
            <a:ext cx="8520600" cy="572700"/>
          </a:xfrm>
          <a:prstGeom prst="rect">
            <a:avLst/>
          </a:prstGeom>
        </p:spPr>
        <p:txBody>
          <a:bodyPr anchorCtr="0" anchor="t" bIns="91425" lIns="91425" rIns="91425" tIns="91425">
            <a:noAutofit/>
          </a:bodyPr>
          <a:lstStyle/>
          <a:p>
            <a:pPr lvl="0">
              <a:spcBef>
                <a:spcPts val="0"/>
              </a:spcBef>
              <a:buNone/>
            </a:pPr>
            <a:r>
              <a:rPr lang="en">
                <a:solidFill>
                  <a:srgbClr val="000000"/>
                </a:solidFill>
              </a:rPr>
              <a:t>How much sunlight does this area get?:</a:t>
            </a:r>
          </a:p>
        </p:txBody>
      </p:sp>
      <p:sp>
        <p:nvSpPr>
          <p:cNvPr id="76" name="Shape 7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n" sz="2400">
                <a:solidFill>
                  <a:srgbClr val="000000"/>
                </a:solidFill>
              </a:rPr>
              <a:t>The benthic zone is the lowest level of a body of water. It is all the way to the bottom of the ocean so because of the high depths, small amounts of sunlight can reach the bottom.</a:t>
            </a:r>
          </a:p>
          <a:p>
            <a:pPr indent="-381000" lvl="0" marL="457200">
              <a:spcBef>
                <a:spcPts val="0"/>
              </a:spcBef>
              <a:buClr>
                <a:srgbClr val="000000"/>
              </a:buClr>
              <a:buSzPct val="100000"/>
              <a:buChar char="➔"/>
            </a:pPr>
            <a:r>
              <a:rPr lang="en" sz="2400">
                <a:solidFill>
                  <a:srgbClr val="000000"/>
                </a:solidFill>
              </a:rPr>
              <a:t>This causes temperatures to drop. </a:t>
            </a: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FCAFF"/>
        </a:solidFill>
      </p:bgPr>
    </p:bg>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Three Facts:</a:t>
            </a:r>
          </a:p>
        </p:txBody>
      </p:sp>
      <p:sp>
        <p:nvSpPr>
          <p:cNvPr id="82" name="Shape 82"/>
          <p:cNvSpPr txBox="1"/>
          <p:nvPr>
            <p:ph idx="1" type="body"/>
          </p:nvPr>
        </p:nvSpPr>
        <p:spPr>
          <a:xfrm>
            <a:off x="248975" y="1017725"/>
            <a:ext cx="8520600" cy="3416400"/>
          </a:xfrm>
          <a:prstGeom prst="rect">
            <a:avLst/>
          </a:prstGeom>
        </p:spPr>
        <p:txBody>
          <a:bodyPr anchorCtr="0" anchor="t" bIns="91425" lIns="91425" rIns="91425" tIns="91425">
            <a:noAutofit/>
          </a:bodyPr>
          <a:lstStyle/>
          <a:p>
            <a:pPr indent="-381000" lvl="0" marL="457200">
              <a:spcBef>
                <a:spcPts val="0"/>
              </a:spcBef>
              <a:buClr>
                <a:srgbClr val="000000"/>
              </a:buClr>
              <a:buSzPct val="100000"/>
              <a:buChar char="➔"/>
            </a:pPr>
            <a:r>
              <a:rPr lang="en" sz="2400">
                <a:solidFill>
                  <a:srgbClr val="000000"/>
                </a:solidFill>
              </a:rPr>
              <a:t>Of about 10 million estimated species in the deep ocean, a majority are yet to be discovered.</a:t>
            </a:r>
          </a:p>
          <a:p>
            <a:pPr indent="-381000" lvl="0" marL="457200">
              <a:spcBef>
                <a:spcPts val="0"/>
              </a:spcBef>
              <a:buClr>
                <a:srgbClr val="000000"/>
              </a:buClr>
              <a:buSzPct val="100000"/>
              <a:buChar char="➔"/>
            </a:pPr>
            <a:r>
              <a:rPr lang="en" sz="2400">
                <a:solidFill>
                  <a:srgbClr val="000000"/>
                </a:solidFill>
              </a:rPr>
              <a:t>If you flipped mount everest over, it wouldn't even come close to reaching the deepest part of the ocean.</a:t>
            </a:r>
          </a:p>
          <a:p>
            <a:pPr indent="-381000" lvl="0" marL="457200">
              <a:spcBef>
                <a:spcPts val="0"/>
              </a:spcBef>
              <a:buClr>
                <a:srgbClr val="000000"/>
              </a:buClr>
              <a:buSzPct val="100000"/>
              <a:buChar char="➔"/>
            </a:pPr>
            <a:r>
              <a:rPr lang="en" sz="2400">
                <a:solidFill>
                  <a:srgbClr val="000000"/>
                </a:solidFill>
              </a:rPr>
              <a:t>The word Benthic comes from the greek word “benthos” meaning depth of the sea.</a:t>
            </a:r>
          </a:p>
        </p:txBody>
      </p:sp>
    </p:spTree>
  </p:cSld>
  <p:clrMapOvr>
    <a:masterClrMapping/>
  </p:clrMapOvr>
  <mc:AlternateContent>
    <mc:Choice Requires="p14">
      <p:transition spd="slow">
        <p14:flip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Shape 8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FFFFFF"/>
                </a:solidFill>
              </a:rPr>
              <a:t>Hydrothermal Vents and Cold Seeps</a:t>
            </a:r>
          </a:p>
        </p:txBody>
      </p:sp>
      <p:sp>
        <p:nvSpPr>
          <p:cNvPr id="88" name="Shape 88"/>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lr>
                <a:srgbClr val="FFFFFF"/>
              </a:buClr>
              <a:buChar char="➔"/>
            </a:pPr>
            <a:r>
              <a:rPr lang="en">
                <a:solidFill>
                  <a:srgbClr val="FFFFFF"/>
                </a:solidFill>
              </a:rPr>
              <a:t>Hydrothermal vents are hot springs on the ocean floor.</a:t>
            </a:r>
            <a:r>
              <a:rPr lang="en">
                <a:solidFill>
                  <a:srgbClr val="FFFFFF"/>
                </a:solidFill>
              </a:rPr>
              <a:t> The Benthic Zone can reach extremely low temperatures so the hydrothermal vents are responsible for sending heat and chemicals that plants use for energy. Some of the animals depend on the bacteria that comes out of the vents for food. </a:t>
            </a:r>
          </a:p>
          <a:p>
            <a:pPr indent="-228600" lvl="0" marL="457200">
              <a:spcBef>
                <a:spcPts val="0"/>
              </a:spcBef>
              <a:buClr>
                <a:srgbClr val="FFFFFF"/>
              </a:buClr>
              <a:buChar char="➔"/>
            </a:pPr>
            <a:r>
              <a:rPr lang="en">
                <a:solidFill>
                  <a:srgbClr val="FFFFFF"/>
                </a:solidFill>
              </a:rPr>
              <a:t>Cold seeps and Hydrothermal vents are important because there are limited amounts of sunlight in the Benthic Zone, so the animals depend on them because they need the warm air from hydrothermal vents and the cool air from cold seeps. Also, it’s their source of food.</a:t>
            </a:r>
          </a:p>
        </p:txBody>
      </p:sp>
    </p:spTree>
  </p:cSld>
  <p:clrMapOvr>
    <a:masterClrMapping/>
  </p:clrMapOvr>
  <mc:AlternateContent>
    <mc:Choice Requires="p14">
      <p:transition spd="slow">
        <p14:flip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Shape 93"/>
          <p:cNvSpPr txBox="1"/>
          <p:nvPr>
            <p:ph type="title"/>
          </p:nvPr>
        </p:nvSpPr>
        <p:spPr>
          <a:xfrm>
            <a:off x="1001675" y="0"/>
            <a:ext cx="3000300" cy="572700"/>
          </a:xfrm>
          <a:prstGeom prst="rect">
            <a:avLst/>
          </a:prstGeom>
        </p:spPr>
        <p:txBody>
          <a:bodyPr anchorCtr="0" anchor="t" bIns="91425" lIns="91425" rIns="91425" tIns="91425">
            <a:noAutofit/>
          </a:bodyPr>
          <a:lstStyle/>
          <a:p>
            <a:pPr lvl="0" algn="ctr">
              <a:spcBef>
                <a:spcPts val="0"/>
              </a:spcBef>
              <a:buNone/>
            </a:pPr>
            <a:r>
              <a:rPr lang="en">
                <a:solidFill>
                  <a:srgbClr val="FFFFFF"/>
                </a:solidFill>
              </a:rPr>
              <a:t>Animal life:</a:t>
            </a:r>
          </a:p>
        </p:txBody>
      </p:sp>
      <p:sp>
        <p:nvSpPr>
          <p:cNvPr id="94" name="Shape 94"/>
          <p:cNvSpPr txBox="1"/>
          <p:nvPr>
            <p:ph idx="1" type="body"/>
          </p:nvPr>
        </p:nvSpPr>
        <p:spPr>
          <a:xfrm>
            <a:off x="311700" y="476725"/>
            <a:ext cx="4668600" cy="3730500"/>
          </a:xfrm>
          <a:prstGeom prst="rect">
            <a:avLst/>
          </a:prstGeom>
        </p:spPr>
        <p:txBody>
          <a:bodyPr anchorCtr="0" anchor="t" bIns="91425" lIns="91425" rIns="91425" tIns="91425">
            <a:noAutofit/>
          </a:bodyPr>
          <a:lstStyle/>
          <a:p>
            <a:pPr indent="-381000" lvl="0" marL="457200" rtl="0">
              <a:spcBef>
                <a:spcPts val="0"/>
              </a:spcBef>
              <a:buClr>
                <a:srgbClr val="FFFFFF"/>
              </a:buClr>
              <a:buSzPct val="100000"/>
              <a:buChar char="➔"/>
            </a:pPr>
            <a:r>
              <a:rPr lang="en" sz="2400">
                <a:solidFill>
                  <a:srgbClr val="FFFFFF"/>
                </a:solidFill>
              </a:rPr>
              <a:t>The ocean floor is mostly sand and mud because of this many animals habitats are buried in the bottom.</a:t>
            </a:r>
          </a:p>
          <a:p>
            <a:pPr indent="-381000" lvl="0" marL="457200" rtl="0">
              <a:spcBef>
                <a:spcPts val="0"/>
              </a:spcBef>
              <a:buClr>
                <a:srgbClr val="FFFFFF"/>
              </a:buClr>
              <a:buSzPct val="100000"/>
              <a:buChar char="➔"/>
            </a:pPr>
            <a:r>
              <a:rPr lang="en" sz="2400">
                <a:solidFill>
                  <a:srgbClr val="FFFFFF"/>
                </a:solidFill>
              </a:rPr>
              <a:t>Animals must adapt to the darkness and the high pressures in this zone. </a:t>
            </a:r>
          </a:p>
          <a:p>
            <a:pPr indent="-381000" lvl="0" marL="457200" rtl="0">
              <a:spcBef>
                <a:spcPts val="0"/>
              </a:spcBef>
              <a:buClr>
                <a:srgbClr val="FFFFFF"/>
              </a:buClr>
              <a:buSzPct val="100000"/>
              <a:buChar char="➔"/>
            </a:pPr>
            <a:r>
              <a:rPr lang="en" sz="2400">
                <a:solidFill>
                  <a:srgbClr val="FFFFFF"/>
                </a:solidFill>
              </a:rPr>
              <a:t>Some examples are:Sponges, Cnidarians, Molluscs, whelks, Crustaceans, and starfish.</a:t>
            </a:r>
          </a:p>
          <a:p>
            <a:pPr lvl="0" marR="0" rtl="0" algn="l">
              <a:lnSpc>
                <a:spcPct val="115000"/>
              </a:lnSpc>
              <a:spcBef>
                <a:spcPts val="0"/>
              </a:spcBef>
              <a:spcAft>
                <a:spcPts val="1600"/>
              </a:spcAft>
              <a:buNone/>
            </a:pPr>
            <a:r>
              <a:t/>
            </a:r>
            <a:endParaRP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98" name="Shape 98"/>
        <p:cNvGrpSpPr/>
        <p:nvPr/>
      </p:nvGrpSpPr>
      <p:grpSpPr>
        <a:xfrm>
          <a:off x="0" y="0"/>
          <a:ext cx="0" cy="0"/>
          <a:chOff x="0" y="0"/>
          <a:chExt cx="0" cy="0"/>
        </a:xfrm>
      </p:grpSpPr>
      <p:sp>
        <p:nvSpPr>
          <p:cNvPr id="99" name="Shape 99"/>
          <p:cNvSpPr txBox="1"/>
          <p:nvPr>
            <p:ph type="title"/>
          </p:nvPr>
        </p:nvSpPr>
        <p:spPr>
          <a:xfrm>
            <a:off x="311700" y="0"/>
            <a:ext cx="8520600" cy="572700"/>
          </a:xfrm>
          <a:prstGeom prst="rect">
            <a:avLst/>
          </a:prstGeom>
        </p:spPr>
        <p:txBody>
          <a:bodyPr anchorCtr="0" anchor="t" bIns="91425" lIns="91425" rIns="91425" tIns="91425">
            <a:noAutofit/>
          </a:bodyPr>
          <a:lstStyle/>
          <a:p>
            <a:pPr lvl="0" algn="ctr">
              <a:spcBef>
                <a:spcPts val="0"/>
              </a:spcBef>
              <a:buNone/>
            </a:pPr>
            <a:r>
              <a:rPr b="1" lang="en">
                <a:solidFill>
                  <a:srgbClr val="F3F3F3"/>
                </a:solidFill>
              </a:rPr>
              <a:t>Plant life:</a:t>
            </a:r>
          </a:p>
        </p:txBody>
      </p:sp>
      <p:pic>
        <p:nvPicPr>
          <p:cNvPr id="100" name="Shape 100"/>
          <p:cNvPicPr preferRelativeResize="0"/>
          <p:nvPr/>
        </p:nvPicPr>
        <p:blipFill>
          <a:blip r:embed="rId3">
            <a:alphaModFix/>
          </a:blip>
          <a:stretch>
            <a:fillRect/>
          </a:stretch>
        </p:blipFill>
        <p:spPr>
          <a:xfrm>
            <a:off x="0" y="2860300"/>
            <a:ext cx="9144000" cy="2283199"/>
          </a:xfrm>
          <a:prstGeom prst="rect">
            <a:avLst/>
          </a:prstGeom>
          <a:noFill/>
          <a:ln>
            <a:noFill/>
          </a:ln>
        </p:spPr>
      </p:pic>
      <p:sp>
        <p:nvSpPr>
          <p:cNvPr id="101" name="Shape 101"/>
          <p:cNvSpPr txBox="1"/>
          <p:nvPr>
            <p:ph idx="1" type="body"/>
          </p:nvPr>
        </p:nvSpPr>
        <p:spPr>
          <a:xfrm>
            <a:off x="311700" y="428100"/>
            <a:ext cx="8520600" cy="3416400"/>
          </a:xfrm>
          <a:prstGeom prst="rect">
            <a:avLst/>
          </a:prstGeom>
        </p:spPr>
        <p:txBody>
          <a:bodyPr anchorCtr="0" anchor="t" bIns="91425" lIns="91425" rIns="91425" tIns="91425">
            <a:noAutofit/>
          </a:bodyPr>
          <a:lstStyle/>
          <a:p>
            <a:pPr indent="-381000" lvl="0" marL="457200" rtl="0">
              <a:spcBef>
                <a:spcPts val="0"/>
              </a:spcBef>
              <a:buClr>
                <a:srgbClr val="F3F3F3"/>
              </a:buClr>
              <a:buSzPct val="100000"/>
              <a:buFont typeface="Calibri"/>
              <a:buChar char="➔"/>
            </a:pPr>
            <a:r>
              <a:rPr lang="en" sz="2400">
                <a:solidFill>
                  <a:srgbClr val="F3F3F3"/>
                </a:solidFill>
                <a:latin typeface="Calibri"/>
                <a:ea typeface="Calibri"/>
                <a:cs typeface="Calibri"/>
                <a:sym typeface="Calibri"/>
              </a:rPr>
              <a:t>There are not many types of plants due to the lack of sunlight.</a:t>
            </a:r>
          </a:p>
          <a:p>
            <a:pPr indent="-381000" lvl="0" marL="457200" rtl="0">
              <a:spcBef>
                <a:spcPts val="0"/>
              </a:spcBef>
              <a:buClr>
                <a:srgbClr val="F3F3F3"/>
              </a:buClr>
              <a:buSzPct val="100000"/>
              <a:buFont typeface="Calibri"/>
              <a:buChar char="➔"/>
            </a:pPr>
            <a:r>
              <a:rPr lang="en" sz="2400">
                <a:solidFill>
                  <a:srgbClr val="F3F3F3"/>
                </a:solidFill>
                <a:latin typeface="Calibri"/>
                <a:ea typeface="Calibri"/>
                <a:cs typeface="Calibri"/>
                <a:sym typeface="Calibri"/>
              </a:rPr>
              <a:t>Chemosynthesis is when energy is created from chemicals that come out of the hydrothermal vents and that’s how the plants flourish. </a:t>
            </a:r>
          </a:p>
          <a:p>
            <a:pPr indent="-381000" lvl="0" marL="457200" rtl="0">
              <a:spcBef>
                <a:spcPts val="0"/>
              </a:spcBef>
              <a:buClr>
                <a:schemeClr val="lt1"/>
              </a:buClr>
              <a:buSzPct val="100000"/>
              <a:buChar char="➔"/>
            </a:pPr>
            <a:r>
              <a:rPr lang="en" sz="2400">
                <a:solidFill>
                  <a:schemeClr val="lt1"/>
                </a:solidFill>
              </a:rPr>
              <a:t>There are different plants that flourish in this zone such as seagrass and red Algae</a:t>
            </a:r>
          </a:p>
          <a:p>
            <a:pPr lvl="0">
              <a:spcBef>
                <a:spcPts val="0"/>
              </a:spcBef>
              <a:buNone/>
            </a:pPr>
            <a:r>
              <a:t/>
            </a:r>
            <a:endParaRPr/>
          </a:p>
        </p:txBody>
      </p:sp>
    </p:spTree>
  </p:cSld>
  <p:clrMapOvr>
    <a:masterClrMapping/>
  </p:clrMapOvr>
  <mc:AlternateContent>
    <mc:Choice Requires="p14">
      <p:transition spd="slow">
        <p14:flip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FCAFF"/>
        </a:solidFill>
      </p:bgPr>
    </p:bg>
    <p:spTree>
      <p:nvGrpSpPr>
        <p:cNvPr id="105" name="Shape 105"/>
        <p:cNvGrpSpPr/>
        <p:nvPr/>
      </p:nvGrpSpPr>
      <p:grpSpPr>
        <a:xfrm>
          <a:off x="0" y="0"/>
          <a:ext cx="0" cy="0"/>
          <a:chOff x="0" y="0"/>
          <a:chExt cx="0" cy="0"/>
        </a:xfrm>
      </p:grpSpPr>
      <p:sp>
        <p:nvSpPr>
          <p:cNvPr id="106" name="Shape 106"/>
          <p:cNvSpPr txBox="1"/>
          <p:nvPr>
            <p:ph type="title"/>
          </p:nvPr>
        </p:nvSpPr>
        <p:spPr>
          <a:xfrm>
            <a:off x="311700" y="320400"/>
            <a:ext cx="8520600" cy="572700"/>
          </a:xfrm>
          <a:prstGeom prst="rect">
            <a:avLst/>
          </a:prstGeom>
        </p:spPr>
        <p:txBody>
          <a:bodyPr anchorCtr="0" anchor="t" bIns="91425" lIns="91425" rIns="91425" tIns="91425">
            <a:noAutofit/>
          </a:bodyPr>
          <a:lstStyle/>
          <a:p>
            <a:pPr lvl="0">
              <a:spcBef>
                <a:spcPts val="0"/>
              </a:spcBef>
              <a:buNone/>
            </a:pPr>
            <a:r>
              <a:rPr lang="en"/>
              <a:t>1977 Galapagos Rift Dive:</a:t>
            </a:r>
          </a:p>
        </p:txBody>
      </p:sp>
      <p:sp>
        <p:nvSpPr>
          <p:cNvPr id="107" name="Shape 107"/>
          <p:cNvSpPr txBox="1"/>
          <p:nvPr>
            <p:ph idx="1" type="body"/>
          </p:nvPr>
        </p:nvSpPr>
        <p:spPr>
          <a:xfrm>
            <a:off x="311700" y="1152475"/>
            <a:ext cx="4174800" cy="3416400"/>
          </a:xfrm>
          <a:prstGeom prst="rect">
            <a:avLst/>
          </a:prstGeom>
        </p:spPr>
        <p:txBody>
          <a:bodyPr anchorCtr="0" anchor="t" bIns="91425" lIns="91425" rIns="91425" tIns="91425">
            <a:noAutofit/>
          </a:bodyPr>
          <a:lstStyle/>
          <a:p>
            <a:pPr indent="-228600" lvl="0" marL="457200" rtl="0">
              <a:spcBef>
                <a:spcPts val="0"/>
              </a:spcBef>
              <a:buClr>
                <a:srgbClr val="000000"/>
              </a:buClr>
              <a:buChar char="➔"/>
            </a:pPr>
            <a:r>
              <a:rPr lang="en">
                <a:solidFill>
                  <a:srgbClr val="000000"/>
                </a:solidFill>
              </a:rPr>
              <a:t>In 1977 three scientists took a man made submarine the </a:t>
            </a:r>
            <a:r>
              <a:rPr i="1" lang="en">
                <a:solidFill>
                  <a:srgbClr val="000000"/>
                </a:solidFill>
              </a:rPr>
              <a:t>Alvin</a:t>
            </a:r>
            <a:r>
              <a:rPr lang="en">
                <a:solidFill>
                  <a:srgbClr val="000000"/>
                </a:solidFill>
              </a:rPr>
              <a:t> down to the bottom of the Galapagos Rift</a:t>
            </a:r>
          </a:p>
          <a:p>
            <a:pPr indent="-228600" lvl="0" marL="457200" rtl="0">
              <a:spcBef>
                <a:spcPts val="0"/>
              </a:spcBef>
              <a:buClr>
                <a:srgbClr val="000000"/>
              </a:buClr>
              <a:buChar char="➔"/>
            </a:pPr>
            <a:r>
              <a:rPr lang="en">
                <a:solidFill>
                  <a:srgbClr val="000000"/>
                </a:solidFill>
              </a:rPr>
              <a:t>They discovered the first hydrothermal vents, in the pacific ocean. </a:t>
            </a:r>
          </a:p>
          <a:p>
            <a:pPr indent="-228600" lvl="0" marL="457200" rtl="0">
              <a:spcBef>
                <a:spcPts val="0"/>
              </a:spcBef>
              <a:buClr>
                <a:srgbClr val="000000"/>
              </a:buClr>
              <a:buChar char="➔"/>
            </a:pPr>
            <a:r>
              <a:rPr lang="en">
                <a:solidFill>
                  <a:srgbClr val="000000"/>
                </a:solidFill>
              </a:rPr>
              <a:t>They also found new sea life communities and learned more about the Benthic Zone.</a:t>
            </a:r>
          </a:p>
        </p:txBody>
      </p:sp>
      <p:pic>
        <p:nvPicPr>
          <p:cNvPr descr="alvin_underwater_back_en_s_44010.jpg" id="108" name="Shape 108"/>
          <p:cNvPicPr preferRelativeResize="0"/>
          <p:nvPr/>
        </p:nvPicPr>
        <p:blipFill>
          <a:blip r:embed="rId3">
            <a:alphaModFix/>
          </a:blip>
          <a:stretch>
            <a:fillRect/>
          </a:stretch>
        </p:blipFill>
        <p:spPr>
          <a:xfrm>
            <a:off x="4917750" y="1604575"/>
            <a:ext cx="4040000" cy="2693325"/>
          </a:xfrm>
          <a:prstGeom prst="rect">
            <a:avLst/>
          </a:prstGeom>
          <a:noFill/>
          <a:ln>
            <a:noFill/>
          </a:ln>
        </p:spPr>
      </p:pic>
    </p:spTree>
  </p:cSld>
  <p:clrMapOvr>
    <a:masterClrMapping/>
  </p:clrMapOvr>
  <p:transition spd="slow">
    <p:push dir="r"/>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