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A00"/>
    <a:srgbClr val="D57600"/>
    <a:srgbClr val="FF8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1"/>
    <p:restoredTop sz="95890"/>
  </p:normalViewPr>
  <p:slideViewPr>
    <p:cSldViewPr snapToGrid="0" snapToObjects="1">
      <p:cViewPr>
        <p:scale>
          <a:sx n="94" d="100"/>
          <a:sy n="94" d="100"/>
        </p:scale>
        <p:origin x="144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2/12/20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0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3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2/12/20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4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2/12/20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3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2/12/20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7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2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9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7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1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2/12/20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1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5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860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30" r:id="rId6"/>
    <p:sldLayoutId id="2147483725" r:id="rId7"/>
    <p:sldLayoutId id="2147483726" r:id="rId8"/>
    <p:sldLayoutId id="2147483727" r:id="rId9"/>
    <p:sldLayoutId id="2147483729" r:id="rId10"/>
    <p:sldLayoutId id="214748372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7E235-CE42-BF45-BDF0-58686A48E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3" y="631677"/>
            <a:ext cx="4562710" cy="5247173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#55 Energy recap notes 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1400" i="1" dirty="0">
                <a:solidFill>
                  <a:schemeClr val="tx1"/>
                </a:solidFill>
              </a:rPr>
              <a:t>(half sheet handed out last week)</a:t>
            </a:r>
            <a:br>
              <a:rPr lang="en-US" sz="2000" i="1" dirty="0">
                <a:solidFill>
                  <a:schemeClr val="tx1"/>
                </a:solidFill>
              </a:rPr>
            </a:br>
            <a:br>
              <a:rPr lang="en-US" sz="2000" i="1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#56 Cell theory Notes </a:t>
            </a: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#57 Plant and animal cell functions and diagram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close up of a womans face&#10;&#10;Description automatically generated">
            <a:extLst>
              <a:ext uri="{FF2B5EF4-FFF2-40B4-BE49-F238E27FC236}">
                <a16:creationId xmlns:a16="http://schemas.microsoft.com/office/drawing/2014/main" id="{C87CF404-3716-49BF-95FC-1F0482424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17" r="13316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6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4719-8617-1148-9A98-514FE0B2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85216"/>
            <a:ext cx="11029616" cy="78445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on page #56,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C479D-F83D-D54A-9EC3-D0B3F03BB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44752"/>
            <a:ext cx="11029615" cy="4530598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Read the Discovery Education article on the cell theory.  After you have read the article answer the following questions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/>
              <a:t>How did cells get their name?</a:t>
            </a:r>
          </a:p>
          <a:p>
            <a:pPr marL="342900" indent="-342900">
              <a:buAutoNum type="arabicPeriod"/>
            </a:pPr>
            <a:r>
              <a:rPr lang="en-US" sz="2800" dirty="0"/>
              <a:t>What are the 3 parts of the original cell theory </a:t>
            </a:r>
          </a:p>
          <a:p>
            <a:pPr marL="342900" indent="-342900">
              <a:buAutoNum type="arabicPeriod"/>
            </a:pPr>
            <a:r>
              <a:rPr lang="en-US" sz="2800" dirty="0"/>
              <a:t>What are the 3 new revisions that were added to the cell theory </a:t>
            </a:r>
          </a:p>
          <a:p>
            <a:pPr marL="342900" indent="-342900">
              <a:buAutoNum type="arabicPeriod"/>
            </a:pPr>
            <a:r>
              <a:rPr lang="en-US" sz="2800" dirty="0"/>
              <a:t>Compare and contrast prokaryotic with eukaryotic cells and provide examples of each </a:t>
            </a:r>
          </a:p>
          <a:p>
            <a:pPr marL="342900" indent="-342900">
              <a:buAutoNum type="arabicPeriod"/>
            </a:pPr>
            <a:r>
              <a:rPr lang="en-US" sz="2800" dirty="0"/>
              <a:t>What organelles does a plant cell have that an animal cell does not? </a:t>
            </a:r>
          </a:p>
        </p:txBody>
      </p:sp>
    </p:spTree>
    <p:extLst>
      <p:ext uri="{BB962C8B-B14F-4D97-AF65-F5344CB8AC3E}">
        <p14:creationId xmlns:p14="http://schemas.microsoft.com/office/powerpoint/2010/main" val="38046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1B175C-A3E1-0144-AB20-580DA751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12648"/>
            <a:ext cx="11029616" cy="88696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*What is a cell?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45F1D8-CD0F-F44F-B444-6E5F52C8A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99616"/>
            <a:ext cx="11029615" cy="447573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 cell is the </a:t>
            </a:r>
            <a:r>
              <a:rPr lang="en-US" sz="3600" u="sng" dirty="0">
                <a:solidFill>
                  <a:schemeClr val="tx1"/>
                </a:solidFill>
              </a:rPr>
              <a:t>smallest unit capable of performing life's functions. </a:t>
            </a:r>
          </a:p>
          <a:p>
            <a:pPr lvl="1"/>
            <a:r>
              <a:rPr lang="en-US" sz="3200" i="1" dirty="0">
                <a:solidFill>
                  <a:schemeClr val="tx1"/>
                </a:solidFill>
              </a:rPr>
              <a:t>Life's functions means being able to take in nutrients and get rid of waste. </a:t>
            </a:r>
          </a:p>
          <a:p>
            <a:r>
              <a:rPr lang="en-US" sz="3600" dirty="0">
                <a:solidFill>
                  <a:schemeClr val="tx1"/>
                </a:solidFill>
              </a:rPr>
              <a:t>Cells are also known as the most </a:t>
            </a:r>
            <a:r>
              <a:rPr lang="en-US" sz="3600" u="sng" dirty="0">
                <a:solidFill>
                  <a:schemeClr val="tx1"/>
                </a:solidFill>
              </a:rPr>
              <a:t>basic unit of life</a:t>
            </a:r>
          </a:p>
          <a:p>
            <a:r>
              <a:rPr lang="en-US" sz="3600" dirty="0">
                <a:solidFill>
                  <a:schemeClr val="tx1"/>
                </a:solidFill>
              </a:rPr>
              <a:t>The major job of cells is to make </a:t>
            </a:r>
            <a:r>
              <a:rPr lang="en-US" sz="3600" b="1" u="sng" dirty="0">
                <a:solidFill>
                  <a:srgbClr val="FF0000"/>
                </a:solidFill>
              </a:rPr>
              <a:t>PROTEIN!!!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8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4D99-27D4-8547-972C-F9AB9A115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9804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The Cell theory states: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397AB-2B97-AB4A-A8E0-30F26A515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911096"/>
            <a:ext cx="7246071" cy="4064254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cs typeface="Tahoma" pitchFamily="34" charset="0"/>
              </a:rPr>
              <a:t>All living things are made up of cells </a:t>
            </a:r>
          </a:p>
          <a:p>
            <a:r>
              <a:rPr lang="en-US" sz="3600" dirty="0">
                <a:solidFill>
                  <a:schemeClr val="tx1"/>
                </a:solidFill>
                <a:cs typeface="Tahoma" pitchFamily="34" charset="0"/>
              </a:rPr>
              <a:t>Cells are the smallest working units of all living things</a:t>
            </a:r>
          </a:p>
          <a:p>
            <a:r>
              <a:rPr lang="en-US" sz="3600" dirty="0">
                <a:solidFill>
                  <a:schemeClr val="tx1"/>
                </a:solidFill>
                <a:cs typeface="Tahoma" pitchFamily="34" charset="0"/>
              </a:rPr>
              <a:t>All cells come from preexisting cells through cell division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02CF7-A25C-F94B-B5D7-F1AF76462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244" y="4203511"/>
            <a:ext cx="4102507" cy="229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1075-DDAA-FD4E-88D7-2691EF68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36428"/>
            <a:ext cx="11029616" cy="108810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*Two types of cells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4C40CA-B2BC-B647-B01E-30800CB16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89" y="2071087"/>
            <a:ext cx="5194769" cy="557784"/>
          </a:xfrm>
        </p:spPr>
        <p:txBody>
          <a:bodyPr/>
          <a:lstStyle/>
          <a:p>
            <a:pPr algn="ctr"/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Prokaryotic Cells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EF63D6-EB32-D14E-A262-2989D1F7E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2" y="2907920"/>
            <a:ext cx="5194766" cy="29349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Unicellular (one celled)</a:t>
            </a:r>
          </a:p>
          <a:p>
            <a:r>
              <a:rPr lang="en-US" sz="2400" dirty="0">
                <a:solidFill>
                  <a:schemeClr val="tx1"/>
                </a:solidFill>
              </a:rPr>
              <a:t>It is simple and has few organelles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Does not have a nucleus, DNA floats around freely 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Prokaryote example: BACTERIA!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F9F996-2498-D54E-AC63-30BAFE2F1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036" y="2070249"/>
            <a:ext cx="5194770" cy="553373"/>
          </a:xfrm>
        </p:spPr>
        <p:txBody>
          <a:bodyPr/>
          <a:lstStyle/>
          <a:p>
            <a:pPr algn="ctr"/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Eukaryotic Cells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F740E9-7AF3-364F-80CC-332A5660A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6036" y="2631435"/>
            <a:ext cx="5194771" cy="3337589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Eukaryotes are mostly multicellular organisms (contains more than one cell)</a:t>
            </a:r>
          </a:p>
          <a:p>
            <a:r>
              <a:rPr lang="en-US" sz="3400" dirty="0">
                <a:solidFill>
                  <a:schemeClr val="tx1"/>
                </a:solidFill>
              </a:rPr>
              <a:t>Most living organisms are Eukaryotic</a:t>
            </a:r>
          </a:p>
          <a:p>
            <a:r>
              <a:rPr lang="en-US" sz="3400" dirty="0">
                <a:solidFill>
                  <a:schemeClr val="tx1"/>
                </a:solidFill>
              </a:rPr>
              <a:t>Eukaryotic cells have a nucleus that surrounds the DNA within the cell</a:t>
            </a:r>
          </a:p>
          <a:p>
            <a:r>
              <a:rPr lang="en-US" sz="3400" dirty="0">
                <a:solidFill>
                  <a:schemeClr val="tx1"/>
                </a:solidFill>
              </a:rPr>
              <a:t>There are </a:t>
            </a:r>
            <a:r>
              <a:rPr lang="en-US" sz="3400" dirty="0">
                <a:solidFill>
                  <a:srgbClr val="FF0000"/>
                </a:solidFill>
              </a:rPr>
              <a:t>2 types of eukaryotic cells</a:t>
            </a:r>
            <a:r>
              <a:rPr lang="en-US" sz="34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3400" u="sng" dirty="0">
                <a:solidFill>
                  <a:schemeClr val="tx1"/>
                </a:solidFill>
              </a:rPr>
              <a:t>Plant cells and animal cells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F46DB1-AC52-614F-AF02-E87E905DC0B4}"/>
              </a:ext>
            </a:extLst>
          </p:cNvPr>
          <p:cNvSpPr/>
          <p:nvPr/>
        </p:nvSpPr>
        <p:spPr>
          <a:xfrm>
            <a:off x="254782" y="6314736"/>
            <a:ext cx="11682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>
                <a:solidFill>
                  <a:srgbClr val="FF0000"/>
                </a:solidFill>
              </a:rPr>
              <a:t>Organelle – small organ like structures within a cell that carries out a specific task to maintain the functionality of the cell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97AE06-4F5B-5040-8CEB-8A52C055B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675" y="116798"/>
            <a:ext cx="4130543" cy="17256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8480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34FA-EEDB-D247-A3C8-2B9155098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Let’s look at </a:t>
            </a:r>
            <a:br>
              <a:rPr lang="en-US" sz="4400" b="1" dirty="0"/>
            </a:br>
            <a:r>
              <a:rPr lang="en-US" sz="4400" b="1" dirty="0"/>
              <a:t>animal and plant cells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171042-F0EA-F941-ACD5-FA973B08E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36" y="2128213"/>
            <a:ext cx="11029615" cy="3634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For the next activity you will be completing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70C0"/>
                </a:solidFill>
              </a:rPr>
              <a:t>#57 Animal and Plant Cell functions and Diagrams </a:t>
            </a:r>
          </a:p>
          <a:p>
            <a:pPr algn="ctr"/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Read the next slide for the instructions </a:t>
            </a:r>
          </a:p>
        </p:txBody>
      </p:sp>
    </p:spTree>
    <p:extLst>
      <p:ext uri="{BB962C8B-B14F-4D97-AF65-F5344CB8AC3E}">
        <p14:creationId xmlns:p14="http://schemas.microsoft.com/office/powerpoint/2010/main" val="180568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F72821D-CE87-B34A-96C8-10CB98E6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86" y="451138"/>
            <a:ext cx="11029616" cy="98833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Grab an animal and plant cell Worksheet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and do the following: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E4C7AE-A3E2-F146-9D2E-0207124B3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86" y="1971711"/>
            <a:ext cx="5600153" cy="68727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Part 1.  </a:t>
            </a:r>
          </a:p>
          <a:p>
            <a:r>
              <a:rPr lang="en-US" dirty="0">
                <a:solidFill>
                  <a:srgbClr val="0070C0"/>
                </a:solidFill>
              </a:rPr>
              <a:t>Look at the picture on the next slide and label the following organelles. After labeling them, color them according to my key below: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D58BC3-05E1-8B4C-89EC-258197BB9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86" y="3191228"/>
            <a:ext cx="5194766" cy="3547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Cytoplasm –  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 yellow.   .</a:t>
            </a:r>
          </a:p>
          <a:p>
            <a:r>
              <a:rPr lang="en-US" dirty="0">
                <a:solidFill>
                  <a:schemeClr val="tx1"/>
                </a:solidFill>
              </a:rPr>
              <a:t>Mitochondria –  </a:t>
            </a:r>
            <a:r>
              <a:rPr lang="en-US" dirty="0">
                <a:solidFill>
                  <a:schemeClr val="tx1"/>
                </a:solidFill>
                <a:highlight>
                  <a:srgbClr val="800080"/>
                </a:highlight>
              </a:rPr>
              <a:t>  </a:t>
            </a:r>
            <a:r>
              <a:rPr lang="en-US" dirty="0">
                <a:solidFill>
                  <a:schemeClr val="bg1"/>
                </a:solidFill>
                <a:highlight>
                  <a:srgbClr val="800080"/>
                </a:highlight>
              </a:rPr>
              <a:t>purple   .</a:t>
            </a:r>
          </a:p>
          <a:p>
            <a:r>
              <a:rPr lang="en-US" dirty="0">
                <a:solidFill>
                  <a:schemeClr val="tx1"/>
                </a:solidFill>
              </a:rPr>
              <a:t>Nucleus –   </a:t>
            </a:r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  red.    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Nucleolus-  </a:t>
            </a:r>
            <a:r>
              <a:rPr lang="en-US" dirty="0">
                <a:solidFill>
                  <a:schemeClr val="tx1"/>
                </a:solidFill>
                <a:highlight>
                  <a:srgbClr val="0000FF"/>
                </a:highlight>
              </a:rPr>
              <a:t>   </a:t>
            </a: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blue.     .</a:t>
            </a:r>
          </a:p>
          <a:p>
            <a:r>
              <a:rPr lang="en-US" dirty="0">
                <a:solidFill>
                  <a:schemeClr val="tx1"/>
                </a:solidFill>
              </a:rPr>
              <a:t>Ribosomes-  </a:t>
            </a:r>
            <a:r>
              <a:rPr lang="en-US" dirty="0">
                <a:solidFill>
                  <a:schemeClr val="tx1"/>
                </a:solidFill>
                <a:highlight>
                  <a:srgbClr val="FF5A00"/>
                </a:highlight>
              </a:rPr>
              <a:t>  orange.    .</a:t>
            </a:r>
          </a:p>
          <a:p>
            <a:r>
              <a:rPr lang="en-US" dirty="0">
                <a:solidFill>
                  <a:schemeClr val="tx1"/>
                </a:solidFill>
              </a:rPr>
              <a:t>Cell membrane-  </a:t>
            </a:r>
            <a:r>
              <a:rPr lang="en-US" dirty="0">
                <a:solidFill>
                  <a:schemeClr val="tx1"/>
                </a:solidFill>
                <a:highlight>
                  <a:srgbClr val="D57600"/>
                </a:highlight>
              </a:rPr>
              <a:t>  light brown.     .  </a:t>
            </a:r>
          </a:p>
          <a:p>
            <a:r>
              <a:rPr lang="en-US" dirty="0">
                <a:solidFill>
                  <a:schemeClr val="tx1"/>
                </a:solidFill>
              </a:rPr>
              <a:t>Cell wall –  </a:t>
            </a:r>
            <a:r>
              <a:rPr lang="en-US" dirty="0">
                <a:solidFill>
                  <a:schemeClr val="tx1"/>
                </a:solidFill>
                <a:highlight>
                  <a:srgbClr val="008000"/>
                </a:highlight>
              </a:rPr>
              <a:t>  </a:t>
            </a:r>
            <a:r>
              <a:rPr lang="en-US" dirty="0">
                <a:solidFill>
                  <a:schemeClr val="bg1"/>
                </a:solidFill>
                <a:highlight>
                  <a:srgbClr val="008000"/>
                </a:highlight>
              </a:rPr>
              <a:t>dark green.   .</a:t>
            </a:r>
          </a:p>
          <a:p>
            <a:r>
              <a:rPr lang="en-US" dirty="0">
                <a:solidFill>
                  <a:schemeClr val="tx1"/>
                </a:solidFill>
              </a:rPr>
              <a:t>Chloroplast – </a:t>
            </a: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light green     .</a:t>
            </a: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3A8C8D-84E9-1543-B0AF-980E66793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1797" y="1655064"/>
            <a:ext cx="5194771" cy="4324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Part 2.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In the textbook on page E20-23, Define the following organelles in your notebook on page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#57 Animal and Plant Cell Functions and Diagrams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Cytoplasm, mitochondria, nucleus, ribosomes, cell membrane, cell wall, chloroplast, and chlorophyll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Write nucleolus definition in notes as well:</a:t>
            </a:r>
          </a:p>
          <a:p>
            <a:pPr marL="0" indent="0">
              <a:buNone/>
            </a:pPr>
            <a:r>
              <a:rPr lang="en-US" dirty="0"/>
              <a:t>The Nucleolus is responsible for making ribosomes and transporting them to the cytoplasm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9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ulpbits.com/wp-content/uploads/2013/11/Plant-and-animal-ce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5319" y="1273780"/>
            <a:ext cx="800100" cy="707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9104" y="1273781"/>
            <a:ext cx="347019" cy="380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3213" y="1437247"/>
            <a:ext cx="347019" cy="380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0232" y="1654264"/>
            <a:ext cx="347019" cy="380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54159" y="1735998"/>
            <a:ext cx="173509" cy="217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4038601"/>
            <a:ext cx="953012" cy="380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3505200"/>
            <a:ext cx="953012" cy="291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2034746"/>
            <a:ext cx="1066800" cy="479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3861" y="2034747"/>
            <a:ext cx="92679" cy="239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477000" y="1953011"/>
            <a:ext cx="457200" cy="3216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403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DD60C94-0C9C-47B7-BE88-045235ACC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CDA2D5-BA89-1D46-B2AF-12F51D8B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2" y="1552397"/>
            <a:ext cx="10242803" cy="3654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0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Glue the Colored diagrams in on a </a:t>
            </a:r>
            <a:r>
              <a:rPr lang="en-US" sz="5400" b="0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separate page</a:t>
            </a:r>
            <a:r>
              <a:rPr lang="en-US" sz="5400" b="0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from your definitions!!!!!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CF7016-AC99-433F-B943-24C3736E0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3737D1-A930-4E3E-9160-3CD4AEC72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1CFF33-010E-4E26-A285-83B18298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741042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2C2441"/>
      </a:dk2>
      <a:lt2>
        <a:srgbClr val="E8E2E4"/>
      </a:lt2>
      <a:accent1>
        <a:srgbClr val="81AA9A"/>
      </a:accent1>
      <a:accent2>
        <a:srgbClr val="74A9AA"/>
      </a:accent2>
      <a:accent3>
        <a:srgbClr val="86A5BE"/>
      </a:accent3>
      <a:accent4>
        <a:srgbClr val="7F87BA"/>
      </a:accent4>
      <a:accent5>
        <a:srgbClr val="A396C6"/>
      </a:accent5>
      <a:accent6>
        <a:srgbClr val="A87FBA"/>
      </a:accent6>
      <a:hlink>
        <a:srgbClr val="AE6984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494</Words>
  <Application>Microsoft Macintosh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Gill Sans MT</vt:lpstr>
      <vt:lpstr>Wingdings 2</vt:lpstr>
      <vt:lpstr>DividendVTI</vt:lpstr>
      <vt:lpstr>#55 Energy recap notes  (half sheet handed out last week)   #56 Cell theory Notes   #57 Plant and animal cell functions and diagram </vt:lpstr>
      <vt:lpstr>on page #56,</vt:lpstr>
      <vt:lpstr>*What is a cell?</vt:lpstr>
      <vt:lpstr>The Cell theory states:</vt:lpstr>
      <vt:lpstr>*Two types of cells</vt:lpstr>
      <vt:lpstr>Let’s look at  animal and plant cells</vt:lpstr>
      <vt:lpstr>Grab an animal and plant cell Worksheet  and do the following:</vt:lpstr>
      <vt:lpstr>PowerPoint Presentation</vt:lpstr>
      <vt:lpstr>Glue the Colored diagrams in on a separate page from your definitions!!!!!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#55 Energy recap notes  (half sheet handed out last week)   #56 Cell theory Notes   #57 Plant and animal cell functions and diagram </dc:title>
  <dc:creator>Smart, Brittany S.</dc:creator>
  <cp:lastModifiedBy>Smart, Brittany S.</cp:lastModifiedBy>
  <cp:revision>2</cp:revision>
  <dcterms:created xsi:type="dcterms:W3CDTF">2020-02-13T05:33:22Z</dcterms:created>
  <dcterms:modified xsi:type="dcterms:W3CDTF">2020-02-13T05:45:13Z</dcterms:modified>
</cp:coreProperties>
</file>