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tmp" ContentType="image/p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1" r:id="rId1"/>
  </p:sldMasterIdLst>
  <p:sldIdLst>
    <p:sldId id="256" r:id="rId2"/>
    <p:sldId id="259" r:id="rId3"/>
    <p:sldId id="272" r:id="rId4"/>
    <p:sldId id="273" r:id="rId5"/>
    <p:sldId id="275" r:id="rId6"/>
    <p:sldId id="257" r:id="rId7"/>
    <p:sldId id="266" r:id="rId8"/>
    <p:sldId id="271" r:id="rId9"/>
    <p:sldId id="279" r:id="rId10"/>
    <p:sldId id="280" r:id="rId11"/>
    <p:sldId id="277" r:id="rId12"/>
    <p:sldId id="278" r:id="rId13"/>
    <p:sldId id="261" r:id="rId14"/>
    <p:sldId id="267" r:id="rId15"/>
    <p:sldId id="276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89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915"/>
  </p:normalViewPr>
  <p:slideViewPr>
    <p:cSldViewPr snapToGrid="0" snapToObjects="1">
      <p:cViewPr varScale="1">
        <p:scale>
          <a:sx n="111" d="100"/>
          <a:sy n="111" d="100"/>
        </p:scale>
        <p:origin x="-328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2/14/20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42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2/14/20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972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2/14/20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831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2/14/20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943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2/14/20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437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2/14/20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336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2/14/20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=""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359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2/14/20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072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2/14/20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705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2/14/20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360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2/14/20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674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2/14/20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904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30" r:id="rId6"/>
    <p:sldLayoutId id="2147483725" r:id="rId7"/>
    <p:sldLayoutId id="2147483726" r:id="rId8"/>
    <p:sldLayoutId id="2147483727" r:id="rId9"/>
    <p:sldLayoutId id="2147483729" r:id="rId10"/>
    <p:sldLayoutId id="214748372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5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tm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youtu.be/f-ldPgEfAHI" TargetMode="External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youtu.be/zrKdz93WlVk" TargetMode="External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74E45D5-4698-41A0-981C-48220E4FF4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7319A1DD-F557-4EC6-8A8C-F7617B4CD6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3118982"/>
            <a:ext cx="7537704" cy="246266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89D1F9-BDC5-AC45-ACAD-74F6C4BB6F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791" y="3331444"/>
            <a:ext cx="6470692" cy="122930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#58 Cellular Division Notes </a:t>
            </a:r>
            <a:endParaRPr lang="en-US" sz="5400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D28A9C89-B313-458F-9C85-515930A51A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72429" y="4641183"/>
            <a:ext cx="6309360" cy="0"/>
          </a:xfrm>
          <a:prstGeom prst="line">
            <a:avLst/>
          </a:prstGeom>
          <a:ln w="19050">
            <a:solidFill>
              <a:schemeClr val="accent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C390A367-0330-4E03-9D5F-40308A7975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59727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32676" y="12732"/>
            <a:ext cx="10308497" cy="1449387"/>
          </a:xfrm>
        </p:spPr>
        <p:txBody>
          <a:bodyPr>
            <a:normAutofit/>
          </a:bodyPr>
          <a:lstStyle/>
          <a:p>
            <a:r>
              <a:rPr lang="en-US" dirty="0" smtClean="0"/>
              <a:t>Front and back view of foldable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25074" b="25074"/>
          <a:stretch>
            <a:fillRect/>
          </a:stretch>
        </p:blipFill>
        <p:spPr>
          <a:xfrm rot="5400000">
            <a:off x="861174" y="1873371"/>
            <a:ext cx="4826712" cy="428370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401682" y="1698775"/>
            <a:ext cx="4724512" cy="453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980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276" y="0"/>
            <a:ext cx="9027449" cy="6858000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 rot="19181555">
            <a:off x="4855374" y="2130029"/>
            <a:ext cx="1183900" cy="632610"/>
          </a:xfrm>
          <a:prstGeom prst="lef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50499" y="5366260"/>
            <a:ext cx="2631470" cy="1121308"/>
          </a:xfrm>
          <a:prstGeom prst="rect">
            <a:avLst/>
          </a:prstGeom>
          <a:solidFill>
            <a:srgbClr val="FD890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Divisions of cytoplasm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41495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11642228" cy="1050925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rgbClr val="0070C0"/>
                </a:solidFill>
              </a:rPr>
              <a:t>Mitosis Reflection: On the back of the graphic organizer. 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64140" y="1530108"/>
            <a:ext cx="9311504" cy="44196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cell spends most of its time in which stage of the cell cycle? Describe this phase…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mitosis?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 which phase does a cell’s membrane disappear?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happens to the chromosomes during anaphase?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happens to a cell after cytokinesis?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Which process results from an increase in the number of cells that make up an organisms?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 </a:t>
            </a:r>
            <a:r>
              <a:rPr lang="en-US" dirty="0"/>
              <a:t>a) growth </a:t>
            </a:r>
            <a:r>
              <a:rPr lang="en-US" dirty="0" smtClean="0"/>
              <a:t>			b</a:t>
            </a:r>
            <a:r>
              <a:rPr lang="en-US" dirty="0"/>
              <a:t>) reproduction        		</a:t>
            </a:r>
            <a:r>
              <a:rPr lang="en-US" dirty="0" smtClean="0"/>
              <a:t> 	c</a:t>
            </a:r>
            <a:r>
              <a:rPr lang="en-US" dirty="0"/>
              <a:t>) respiration </a:t>
            </a:r>
            <a:r>
              <a:rPr lang="en-US" dirty="0" smtClean="0"/>
              <a:t>			d</a:t>
            </a:r>
            <a:r>
              <a:rPr lang="en-US" dirty="0"/>
              <a:t>) </a:t>
            </a:r>
            <a:r>
              <a:rPr lang="en-US" dirty="0" smtClean="0"/>
              <a:t>digestion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277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="" xmlns:a16="http://schemas.microsoft.com/office/drawing/2014/main" id="{80861964-D86C-4A50-8F6D-B466384A61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010168-7E52-A042-93B6-9A8360BE0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58682"/>
            <a:ext cx="10058400" cy="914282"/>
          </a:xfrm>
        </p:spPr>
        <p:txBody>
          <a:bodyPr>
            <a:normAutofit/>
          </a:bodyPr>
          <a:lstStyle/>
          <a:p>
            <a:r>
              <a:rPr lang="en-US" sz="4700" dirty="0"/>
              <a:t>Amoeba Sisters Mitosis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1443F466-A866-4BE8-B4D0-01D784DC0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966" y="1731364"/>
            <a:ext cx="10058400" cy="2336992"/>
          </a:xfrm>
        </p:spPr>
        <p:txBody>
          <a:bodyPr>
            <a:normAutofit/>
          </a:bodyPr>
          <a:lstStyle/>
          <a:p>
            <a:r>
              <a:rPr lang="en-US" sz="2400" dirty="0"/>
              <a:t>Watch the video completely through one time. Play it again and pause as needed to </a:t>
            </a:r>
            <a:r>
              <a:rPr lang="en-US" sz="2400" dirty="0" smtClean="0"/>
              <a:t>complete the worksheet 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https://youtu.be/f-ldPgEfAHI</a:t>
            </a:r>
            <a:endParaRPr lang="en-US" dirty="0"/>
          </a:p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7465E1E6-76DA-46A7-87B0-0A3F9791A9E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6953" y="3611809"/>
            <a:ext cx="5874712" cy="255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652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1066800"/>
            <a:ext cx="9144000" cy="3733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0" y="1676400"/>
            <a:ext cx="9144000" cy="518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115722" y="277641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/>
              <a:t>*Meiosis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70476" y="1066800"/>
            <a:ext cx="10397524" cy="3468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 special cell division process necessary for sexual reproduction cells.</a:t>
            </a:r>
          </a:p>
          <a:p>
            <a:endParaRPr lang="en-US" dirty="0"/>
          </a:p>
          <a:p>
            <a:r>
              <a:rPr lang="en-US" dirty="0"/>
              <a:t>Applies </a:t>
            </a:r>
            <a:r>
              <a:rPr lang="en-US" i="1" dirty="0"/>
              <a:t>only to</a:t>
            </a:r>
            <a:r>
              <a:rPr lang="en-US" dirty="0"/>
              <a:t> reproductive cells.</a:t>
            </a:r>
          </a:p>
        </p:txBody>
      </p:sp>
    </p:spTree>
    <p:extLst>
      <p:ext uri="{BB962C8B-B14F-4D97-AF65-F5344CB8AC3E}">
        <p14:creationId xmlns:p14="http://schemas.microsoft.com/office/powerpoint/2010/main" val="1399044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Mitosis </a:t>
            </a:r>
            <a:r>
              <a:rPr lang="en-US" sz="6000" dirty="0" err="1"/>
              <a:t>vs</a:t>
            </a:r>
            <a:r>
              <a:rPr lang="en-US" sz="6000" dirty="0"/>
              <a:t> meiosis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08201"/>
            <a:ext cx="4700314" cy="3760891"/>
          </a:xfrm>
        </p:spPr>
        <p:txBody>
          <a:bodyPr/>
          <a:lstStyle/>
          <a:p>
            <a:r>
              <a:rPr lang="en-US" dirty="0"/>
              <a:t>Watch the video to compare mitosis with meiosis </a:t>
            </a:r>
          </a:p>
          <a:p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https://youtu.be/zrKdz93WlVk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722" y="2821980"/>
            <a:ext cx="5774606" cy="324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705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F22007-C83B-1148-BB10-A71ED3639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Create a Venn Diagram in your notebooks and compare and contrast </a:t>
            </a: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A69E5234-E248-6E43-AF3A-D04202038C2F}"/>
              </a:ext>
            </a:extLst>
          </p:cNvPr>
          <p:cNvSpPr/>
          <p:nvPr/>
        </p:nvSpPr>
        <p:spPr>
          <a:xfrm>
            <a:off x="682941" y="2028827"/>
            <a:ext cx="6032183" cy="4071936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A54597C-BA24-5C48-B69A-5FC21798C8C5}"/>
              </a:ext>
            </a:extLst>
          </p:cNvPr>
          <p:cNvSpPr txBox="1"/>
          <p:nvPr/>
        </p:nvSpPr>
        <p:spPr>
          <a:xfrm>
            <a:off x="2946926" y="2185990"/>
            <a:ext cx="1257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Mitosis</a:t>
            </a: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9C0FB86F-FD4B-604F-B038-992FEE154FB2}"/>
              </a:ext>
            </a:extLst>
          </p:cNvPr>
          <p:cNvSpPr/>
          <p:nvPr/>
        </p:nvSpPr>
        <p:spPr>
          <a:xfrm>
            <a:off x="4792979" y="2028827"/>
            <a:ext cx="6032183" cy="4071936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E7DAC1E-D807-E044-8ACA-3AD931A4B2B4}"/>
              </a:ext>
            </a:extLst>
          </p:cNvPr>
          <p:cNvSpPr txBox="1"/>
          <p:nvPr/>
        </p:nvSpPr>
        <p:spPr>
          <a:xfrm>
            <a:off x="7180147" y="2185990"/>
            <a:ext cx="1345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Meiosis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EDC3416-F925-DB43-8DB6-0ED89B42A502}"/>
              </a:ext>
            </a:extLst>
          </p:cNvPr>
          <p:cNvSpPr txBox="1"/>
          <p:nvPr/>
        </p:nvSpPr>
        <p:spPr>
          <a:xfrm>
            <a:off x="5223989" y="2905780"/>
            <a:ext cx="9024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Both</a:t>
            </a:r>
          </a:p>
        </p:txBody>
      </p:sp>
    </p:spTree>
    <p:extLst>
      <p:ext uri="{BB962C8B-B14F-4D97-AF65-F5344CB8AC3E}">
        <p14:creationId xmlns:p14="http://schemas.microsoft.com/office/powerpoint/2010/main" val="310720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Cell Theory Recap</a:t>
            </a:r>
          </a:p>
        </p:txBody>
      </p:sp>
      <p:pic>
        <p:nvPicPr>
          <p:cNvPr id="4" name="Picture 3" descr="o-TALK-TO-A-PLANT-faceb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59551" y="1922780"/>
            <a:ext cx="5932449" cy="4131732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2108201"/>
            <a:ext cx="7186613" cy="3760891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All living things are made up of cells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Cells carry out the functions needed to support life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Cells come from other pre-existing cells </a:t>
            </a:r>
          </a:p>
        </p:txBody>
      </p:sp>
    </p:spTree>
    <p:extLst>
      <p:ext uri="{BB962C8B-B14F-4D97-AF65-F5344CB8AC3E}">
        <p14:creationId xmlns:p14="http://schemas.microsoft.com/office/powerpoint/2010/main" val="2102936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Cell Theory 1 </a:t>
            </a:r>
            <a:r>
              <a:rPr lang="en-US" dirty="0"/>
              <a:t>: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All living things are made of cells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923" y="2135194"/>
            <a:ext cx="5478313" cy="2136528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What have we learned to support this?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F97AE06-4F5B-5040-8CEB-8A52C055B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674" y="3362859"/>
            <a:ext cx="6342797" cy="264987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045201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151075-DDAA-FD4E-88D7-2691EF681E3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5113" y="164616"/>
            <a:ext cx="11029950" cy="748089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Two </a:t>
            </a:r>
            <a:r>
              <a:rPr lang="en-US" sz="4400" b="1" dirty="0">
                <a:solidFill>
                  <a:schemeClr val="tx1"/>
                </a:solidFill>
              </a:rPr>
              <a:t>types of cells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C4C40CA-B2BC-B647-B01E-30800CB16058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94079" y="1342676"/>
            <a:ext cx="5194300" cy="55721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3200" b="1" u="sng" dirty="0">
                <a:solidFill>
                  <a:schemeClr val="accent6">
                    <a:lumMod val="75000"/>
                  </a:schemeClr>
                </a:solidFill>
              </a:rPr>
              <a:t>Prokaryotic Cells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CAEF63D6-EB32-D14E-A262-2989D1F7ED8E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54782" y="1915658"/>
            <a:ext cx="5194300" cy="293528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Unicellular (one celled)</a:t>
            </a:r>
          </a:p>
          <a:p>
            <a:r>
              <a:rPr lang="en-US" sz="2400" dirty="0">
                <a:solidFill>
                  <a:schemeClr val="tx1"/>
                </a:solidFill>
              </a:rPr>
              <a:t>It is simple and has few organelles</a:t>
            </a:r>
          </a:p>
          <a:p>
            <a:r>
              <a:rPr lang="en-US" sz="2400" dirty="0">
                <a:solidFill>
                  <a:schemeClr val="tx1"/>
                </a:solidFill>
              </a:rPr>
              <a:t>Does not have a nucleus, DNA floats around freely </a:t>
            </a:r>
          </a:p>
          <a:p>
            <a:r>
              <a:rPr lang="en-US" sz="2400" dirty="0">
                <a:solidFill>
                  <a:schemeClr val="tx1"/>
                </a:solidFill>
              </a:rPr>
              <a:t>Prokaryote example: BACTERIA! 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98F9F996-2498-D54E-AC63-30BAFE2F13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997700" y="1342676"/>
            <a:ext cx="5194300" cy="55403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3200" b="1" u="sng" dirty="0">
                <a:solidFill>
                  <a:schemeClr val="accent6">
                    <a:lumMod val="75000"/>
                  </a:schemeClr>
                </a:solidFill>
              </a:rPr>
              <a:t>Eukaryotic Cells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79F740E9-7AF3-364F-80CC-332A5660AA2B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997700" y="1915658"/>
            <a:ext cx="5194300" cy="3336925"/>
          </a:xfrm>
        </p:spPr>
        <p:txBody>
          <a:bodyPr>
            <a:normAutofit fontScale="62500" lnSpcReduction="20000"/>
          </a:bodyPr>
          <a:lstStyle/>
          <a:p>
            <a:r>
              <a:rPr lang="en-US" sz="3400" dirty="0">
                <a:solidFill>
                  <a:schemeClr val="tx1"/>
                </a:solidFill>
              </a:rPr>
              <a:t>Eukaryotes are mostly multicellular organisms (contains more than one cell)</a:t>
            </a:r>
          </a:p>
          <a:p>
            <a:r>
              <a:rPr lang="en-US" sz="3400" dirty="0">
                <a:solidFill>
                  <a:schemeClr val="tx1"/>
                </a:solidFill>
              </a:rPr>
              <a:t>Most living organisms are Eukaryotic</a:t>
            </a:r>
          </a:p>
          <a:p>
            <a:r>
              <a:rPr lang="en-US" sz="3400" dirty="0">
                <a:solidFill>
                  <a:schemeClr val="tx1"/>
                </a:solidFill>
              </a:rPr>
              <a:t>Eukaryotic cells have a nucleus that surrounds the DNA within the cell</a:t>
            </a:r>
          </a:p>
          <a:p>
            <a:r>
              <a:rPr lang="en-US" sz="3400" dirty="0">
                <a:solidFill>
                  <a:schemeClr val="tx1"/>
                </a:solidFill>
              </a:rPr>
              <a:t>There are </a:t>
            </a:r>
            <a:r>
              <a:rPr lang="en-US" sz="3400" dirty="0">
                <a:solidFill>
                  <a:srgbClr val="FF0000"/>
                </a:solidFill>
              </a:rPr>
              <a:t>2 types of eukaryotic cells</a:t>
            </a:r>
            <a:r>
              <a:rPr lang="en-US" sz="3400" dirty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US" sz="3400" u="sng" dirty="0">
                <a:solidFill>
                  <a:schemeClr val="tx1"/>
                </a:solidFill>
              </a:rPr>
              <a:t>Plant cells and animal cells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CF46DB1-AC52-614F-AF02-E87E905DC0B4}"/>
              </a:ext>
            </a:extLst>
          </p:cNvPr>
          <p:cNvSpPr/>
          <p:nvPr/>
        </p:nvSpPr>
        <p:spPr>
          <a:xfrm>
            <a:off x="254782" y="5502160"/>
            <a:ext cx="116824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i="1" dirty="0">
                <a:solidFill>
                  <a:srgbClr val="FF0000"/>
                </a:solidFill>
              </a:rPr>
              <a:t>Organelle – small organ like structures within a cell that carries out a specific task to maintain the functionality of the cell  </a:t>
            </a:r>
          </a:p>
        </p:txBody>
      </p:sp>
    </p:spTree>
    <p:extLst>
      <p:ext uri="{BB962C8B-B14F-4D97-AF65-F5344CB8AC3E}">
        <p14:creationId xmlns:p14="http://schemas.microsoft.com/office/powerpoint/2010/main" val="2778890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882" y="992097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latin typeface="Times New Roman"/>
                <a:cs typeface="Times New Roman"/>
              </a:rPr>
              <a:t>Cell Theory 2:</a:t>
            </a:r>
            <a:br>
              <a:rPr lang="en-US" sz="4400" dirty="0">
                <a:latin typeface="Times New Roman"/>
                <a:cs typeface="Times New Roman"/>
              </a:rPr>
            </a:br>
            <a:r>
              <a:rPr lang="en-US" sz="4400" dirty="0">
                <a:latin typeface="Times New Roman"/>
                <a:cs typeface="Times New Roman"/>
              </a:rPr>
              <a:t>Cells carry out the functions needed to support life</a:t>
            </a:r>
            <a:r>
              <a:rPr lang="en-US" sz="6000" dirty="0">
                <a:latin typeface="Times New Roman"/>
                <a:cs typeface="Times New Roman"/>
              </a:rPr>
              <a:t/>
            </a:r>
            <a:br>
              <a:rPr lang="en-US" sz="6000" dirty="0">
                <a:latin typeface="Times New Roman"/>
                <a:cs typeface="Times New Roman"/>
              </a:rPr>
            </a:b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765" y="2108201"/>
            <a:ext cx="11589908" cy="3760891"/>
          </a:xfrm>
        </p:spPr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What evidence supports this?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So far we’ve learned that all cells are made up of smaller specialized parts called </a:t>
            </a:r>
            <a:r>
              <a:rPr lang="en-US" dirty="0" smtClean="0">
                <a:latin typeface="Times New Roman"/>
                <a:cs typeface="Times New Roman"/>
              </a:rPr>
              <a:t>organelles. 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Organelles are responsible for carrying out functions to keep the cell alive, repairing it when needed, and replacement of cells (reproduction). 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We are going to learn more in detail what is required to keep the cell alive next class, but todays focus is going to be centered around the replacement of cells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This brings us to cell theory #3</a:t>
            </a:r>
            <a:endParaRPr lang="en-US" dirty="0">
              <a:latin typeface="Times New Roman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145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9869D4-727F-D749-9DF8-5B0ACED54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941" y="286603"/>
            <a:ext cx="11578467" cy="1450757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*</a:t>
            </a:r>
            <a:r>
              <a:rPr lang="en-US" sz="3600" dirty="0" smtClean="0">
                <a:latin typeface="Times New Roman"/>
                <a:cs typeface="Times New Roman"/>
              </a:rPr>
              <a:t>Cell theory 3:</a:t>
            </a:r>
            <a:br>
              <a:rPr lang="en-US" sz="3600" dirty="0" smtClean="0">
                <a:latin typeface="Times New Roman"/>
                <a:cs typeface="Times New Roman"/>
              </a:rPr>
            </a:br>
            <a:r>
              <a:rPr lang="en-US" sz="3600" dirty="0">
                <a:latin typeface="Times New Roman"/>
                <a:cs typeface="Times New Roman"/>
              </a:rPr>
              <a:t>all cells come from pre-existing cells in a process known as cellular division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DAE023F-6CCB-884E-952B-4681C7D9D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2231174"/>
            <a:ext cx="11087099" cy="377514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u="sng" dirty="0" smtClean="0">
                <a:latin typeface="Times New Roman"/>
                <a:cs typeface="Times New Roman"/>
              </a:rPr>
              <a:t>Cellular </a:t>
            </a:r>
            <a:r>
              <a:rPr lang="en-US" sz="3200" b="1" u="sng" dirty="0">
                <a:latin typeface="Times New Roman"/>
                <a:cs typeface="Times New Roman"/>
              </a:rPr>
              <a:t>division</a:t>
            </a:r>
            <a:r>
              <a:rPr lang="en-US" sz="3200" dirty="0">
                <a:latin typeface="Times New Roman"/>
                <a:cs typeface="Times New Roman"/>
              </a:rPr>
              <a:t> is the process where a cell, often called a parent cell, divides to create identical daughter cells (multiple cells)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/>
                <a:cs typeface="Times New Roman"/>
              </a:rPr>
              <a:t>There are two ways cells divide to create new cells:</a:t>
            </a:r>
          </a:p>
          <a:p>
            <a:pPr marL="0" indent="0">
              <a:buNone/>
            </a:pPr>
            <a:r>
              <a:rPr lang="en-US" sz="3200" dirty="0">
                <a:latin typeface="Times New Roman"/>
                <a:cs typeface="Times New Roman"/>
              </a:rPr>
              <a:t>	mitosis and meiosis </a:t>
            </a:r>
          </a:p>
        </p:txBody>
      </p:sp>
    </p:spTree>
    <p:extLst>
      <p:ext uri="{BB962C8B-B14F-4D97-AF65-F5344CB8AC3E}">
        <p14:creationId xmlns:p14="http://schemas.microsoft.com/office/powerpoint/2010/main" val="2456997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u="sng" dirty="0">
                <a:solidFill>
                  <a:schemeClr val="tx1"/>
                </a:solidFill>
              </a:rPr>
              <a:t>Mitosis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1066800"/>
            <a:ext cx="9144000" cy="3733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62702" y="2190327"/>
            <a:ext cx="7966235" cy="3596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The self-division of cells into two identical (genetically alike) cells.</a:t>
            </a:r>
          </a:p>
          <a:p>
            <a:endParaRPr lang="en-US" dirty="0"/>
          </a:p>
          <a:p>
            <a:r>
              <a:rPr lang="en-US" u="sng" dirty="0"/>
              <a:t>Occurs in the nucleus</a:t>
            </a:r>
            <a:r>
              <a:rPr lang="en-US" dirty="0"/>
              <a:t>. Applies to all cell types </a:t>
            </a:r>
            <a:r>
              <a:rPr lang="en-US" i="1" dirty="0"/>
              <a:t>except</a:t>
            </a:r>
            <a:r>
              <a:rPr lang="en-US" dirty="0"/>
              <a:t> reproductive cells.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0" y="1676400"/>
            <a:ext cx="9144000" cy="518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640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For today’s lesson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6735" y="2108201"/>
            <a:ext cx="10594526" cy="3760891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You are going to make a foldable (shown on next slide) and explain the process of mitosis.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After you finish the foldable, you will then need to answer the assessment questions on the back and be prepared to turn this in for a grade. 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After you finish the foldable, finish taking your notes watch the amoeba sisters video on this PowerPoint and complete the worksheet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86506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the foldable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515" y="2108201"/>
            <a:ext cx="7060276" cy="3760891"/>
          </a:xfrm>
        </p:spPr>
        <p:txBody>
          <a:bodyPr/>
          <a:lstStyle/>
          <a:p>
            <a:r>
              <a:rPr lang="en-US" dirty="0" smtClean="0"/>
              <a:t>1. Take a sheet of paper and fold it in half hotdog style</a:t>
            </a:r>
          </a:p>
          <a:p>
            <a:r>
              <a:rPr lang="en-US" dirty="0" smtClean="0"/>
              <a:t>2. fold the paper in half hamburger style</a:t>
            </a:r>
          </a:p>
          <a:p>
            <a:r>
              <a:rPr lang="en-US" dirty="0" smtClean="0"/>
              <a:t>3. then fold it once more hamburger style to make a foldable as shown in picture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3879" y="1453123"/>
            <a:ext cx="4661151" cy="466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5479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AnalogousFromRegularSeedLeftStep">
      <a:dk1>
        <a:srgbClr val="000000"/>
      </a:dk1>
      <a:lt1>
        <a:srgbClr val="FFFFFF"/>
      </a:lt1>
      <a:dk2>
        <a:srgbClr val="272441"/>
      </a:dk2>
      <a:lt2>
        <a:srgbClr val="E2E8E2"/>
      </a:lt2>
      <a:accent1>
        <a:srgbClr val="BA4DC3"/>
      </a:accent1>
      <a:accent2>
        <a:srgbClr val="763BB1"/>
      </a:accent2>
      <a:accent3>
        <a:srgbClr val="574DC3"/>
      </a:accent3>
      <a:accent4>
        <a:srgbClr val="3B62B1"/>
      </a:accent4>
      <a:accent5>
        <a:srgbClr val="4DA5C3"/>
      </a:accent5>
      <a:accent6>
        <a:srgbClr val="3BB19E"/>
      </a:accent6>
      <a:hlink>
        <a:srgbClr val="399431"/>
      </a:hlink>
      <a:folHlink>
        <a:srgbClr val="7F7F7F"/>
      </a:folHlink>
    </a:clrScheme>
    <a:fontScheme name="Retrospect">
      <a:majorFont>
        <a:latin typeface="Bembo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 Nova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592</Words>
  <Application>Microsoft Macintosh PowerPoint</Application>
  <PresentationFormat>Custom</PresentationFormat>
  <Paragraphs>71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RetrospectVTI</vt:lpstr>
      <vt:lpstr>#58 Cellular Division Notes </vt:lpstr>
      <vt:lpstr>Cell Theory Recap</vt:lpstr>
      <vt:lpstr>Cell Theory 1 :  All living things are made of cells </vt:lpstr>
      <vt:lpstr>Two types of cells</vt:lpstr>
      <vt:lpstr>Cell Theory 2: Cells carry out the functions needed to support life </vt:lpstr>
      <vt:lpstr>*Cell theory 3: all cells come from pre-existing cells in a process known as cellular division</vt:lpstr>
      <vt:lpstr>*Mitosis</vt:lpstr>
      <vt:lpstr>For today’s lesson</vt:lpstr>
      <vt:lpstr>Making the foldable </vt:lpstr>
      <vt:lpstr>Front and back view of foldable</vt:lpstr>
      <vt:lpstr>PowerPoint Presentation</vt:lpstr>
      <vt:lpstr>Mitosis Reflection: On the back of the graphic organizer. </vt:lpstr>
      <vt:lpstr>Amoeba Sisters Mitosis</vt:lpstr>
      <vt:lpstr>PowerPoint Presentation</vt:lpstr>
      <vt:lpstr>Mitosis vs meiosis </vt:lpstr>
      <vt:lpstr>Create a Venn Diagram in your notebooks and compare and contrast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Cellular Division </dc:title>
  <dc:creator>Smart, Brittany S.</dc:creator>
  <cp:lastModifiedBy>Trudy Smart</cp:lastModifiedBy>
  <cp:revision>12</cp:revision>
  <dcterms:created xsi:type="dcterms:W3CDTF">2020-02-14T01:27:02Z</dcterms:created>
  <dcterms:modified xsi:type="dcterms:W3CDTF">2020-02-14T14:08:19Z</dcterms:modified>
</cp:coreProperties>
</file>