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8" r:id="rId3"/>
    <p:sldId id="321" r:id="rId4"/>
    <p:sldId id="322" r:id="rId5"/>
    <p:sldId id="323" r:id="rId6"/>
    <p:sldId id="326" r:id="rId7"/>
    <p:sldId id="324" r:id="rId8"/>
    <p:sldId id="325" r:id="rId9"/>
    <p:sldId id="327" r:id="rId10"/>
    <p:sldId id="328" r:id="rId11"/>
    <p:sldId id="269" r:id="rId12"/>
    <p:sldId id="309" r:id="rId13"/>
    <p:sldId id="312" r:id="rId14"/>
    <p:sldId id="271" r:id="rId15"/>
    <p:sldId id="272" r:id="rId16"/>
    <p:sldId id="27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74" r:id="rId25"/>
    <p:sldId id="263" r:id="rId26"/>
    <p:sldId id="329" r:id="rId27"/>
    <p:sldId id="330" r:id="rId28"/>
    <p:sldId id="331" r:id="rId29"/>
    <p:sldId id="332" r:id="rId30"/>
    <p:sldId id="334" r:id="rId31"/>
    <p:sldId id="333" r:id="rId32"/>
    <p:sldId id="335" r:id="rId33"/>
    <p:sldId id="293" r:id="rId34"/>
    <p:sldId id="310" r:id="rId35"/>
    <p:sldId id="311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90FE-704D-4BAF-9C51-145CEE6DC0D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1EC6D-ADC5-41AB-80A5-C2FC23CCF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0F1B4-664D-3941-8125-0EDACEA3415D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033A-7C25-8D49-BBBD-7541AB0D5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Evolution of traits…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6033A-7C25-8D49-BBBD-7541AB0D52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281D78-3A52-4843-B348-5C05ECDC53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F8D0BEB-A2CD-4A94-8092-C02D5B2D361A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rainpop.com/science/diversityoflife/classific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ioedonline.org/slides/slide01.cfm?q=phylogenetic&amp;pg=1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labs/about-evolution-lab/educator-guid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labs/about-evolution-lab/educator-guid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768136"/>
            <a:ext cx="9067800" cy="1470025"/>
          </a:xfrm>
        </p:spPr>
        <p:txBody>
          <a:bodyPr/>
          <a:lstStyle/>
          <a:p>
            <a:r>
              <a:rPr lang="en-US" dirty="0" smtClean="0"/>
              <a:t>#77 Darwin Natural selection </a:t>
            </a:r>
            <a:r>
              <a:rPr lang="en-US" dirty="0" err="1" smtClean="0"/>
              <a:t>ws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#78 Natural selection </a:t>
            </a:r>
            <a:r>
              <a:rPr lang="en-US" dirty="0" err="1" smtClean="0"/>
              <a:t>Brainpop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#79 Classification </a:t>
            </a:r>
            <a:r>
              <a:rPr lang="en-US" dirty="0"/>
              <a:t>of Species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hlinkClick r:id="rId2"/>
              </a:rPr>
              <a:t>Classification Brain Pop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" name="AutoShape 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brainpop.speedera.net/www.brainpop.com/new_common_images/graphics_pool/95/956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5800" cy="561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*Classifying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05" y="1905000"/>
            <a:ext cx="8458199" cy="4182035"/>
          </a:xfrm>
        </p:spPr>
        <p:txBody>
          <a:bodyPr>
            <a:noAutofit/>
          </a:bodyPr>
          <a:lstStyle/>
          <a:p>
            <a:r>
              <a:rPr lang="en-US" sz="3200" dirty="0"/>
              <a:t>As the worlds knowledge of different kinds of organisms expanded, so did our need to organize and group organisms together.</a:t>
            </a:r>
          </a:p>
          <a:p>
            <a:endParaRPr lang="en-US" sz="3200" dirty="0"/>
          </a:p>
          <a:p>
            <a:r>
              <a:rPr lang="en-US" sz="3200" b="1" u="sng" dirty="0"/>
              <a:t>Classification</a:t>
            </a:r>
            <a:r>
              <a:rPr lang="en-US" sz="3200" dirty="0"/>
              <a:t> is the process of arranging organisms into groups based on similarities.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70846"/>
            <a:ext cx="8686799" cy="4182035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*Taxonomy</a:t>
            </a:r>
            <a:r>
              <a:rPr lang="en-US" sz="3200" dirty="0"/>
              <a:t> </a:t>
            </a:r>
            <a:r>
              <a:rPr lang="en-US" sz="3200" dirty="0" smtClean="0"/>
              <a:t>looking at the classification and giving </a:t>
            </a:r>
            <a:r>
              <a:rPr lang="en-US" sz="3200" dirty="0" smtClean="0"/>
              <a:t>universal names to species.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When scientists discover a new organism, they study it to determine where it fits in the classification system based off its relationships to living organisms. </a:t>
            </a:r>
          </a:p>
        </p:txBody>
      </p:sp>
    </p:spTree>
    <p:extLst>
      <p:ext uri="{BB962C8B-B14F-4D97-AF65-F5344CB8AC3E}">
        <p14:creationId xmlns:p14="http://schemas.microsoft.com/office/powerpoint/2010/main" val="32909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924475"/>
          </a:xfrm>
        </p:spPr>
        <p:txBody>
          <a:bodyPr/>
          <a:lstStyle/>
          <a:p>
            <a:pPr algn="ctr"/>
            <a:r>
              <a:rPr lang="en-US" sz="3200" b="1" u="sng" dirty="0"/>
              <a:t>TAXONOMY organizes LIFE down to the species!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35961"/>
            <a:ext cx="9144000" cy="4822039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b="1" u="sng" dirty="0"/>
              <a:t>KINGDOMS</a:t>
            </a:r>
            <a:r>
              <a:rPr lang="en-US" u="sng" dirty="0"/>
              <a:t> (the 5 kingdoms of life)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2400" b="1" u="sng" dirty="0"/>
              <a:t>PHYLUM</a:t>
            </a:r>
            <a:r>
              <a:rPr lang="en-US" sz="2400" u="sng" dirty="0"/>
              <a:t> (each kingdom broken down into dozens of phyla)</a:t>
            </a:r>
          </a:p>
          <a:p>
            <a:pPr marL="1200150" lvl="2" indent="-400050">
              <a:buFont typeface="+mj-lt"/>
              <a:buAutoNum type="arabicPeriod"/>
            </a:pPr>
            <a:r>
              <a:rPr lang="en-US" sz="2400" b="1" u="sng" dirty="0"/>
              <a:t>CLASS</a:t>
            </a:r>
            <a:r>
              <a:rPr lang="en-US" sz="2400" dirty="0"/>
              <a:t> (each phyla broken down further)</a:t>
            </a:r>
          </a:p>
          <a:p>
            <a:pPr marL="1657350" lvl="3" indent="-400050">
              <a:buFont typeface="+mj-lt"/>
              <a:buAutoNum type="alphaLcPeriod"/>
            </a:pPr>
            <a:r>
              <a:rPr lang="en-US" sz="2400" b="1" u="sng" dirty="0"/>
              <a:t>ORDER</a:t>
            </a:r>
            <a:r>
              <a:rPr lang="en-US" sz="2400" dirty="0"/>
              <a:t> (each class broken down into smaller “orders”)</a:t>
            </a:r>
          </a:p>
          <a:p>
            <a:pPr marL="2114550" lvl="4" indent="-400050">
              <a:buFont typeface="+mj-lt"/>
              <a:buAutoNum type="arabicParenR"/>
            </a:pPr>
            <a:r>
              <a:rPr lang="en-US" sz="2400" b="1" u="sng" dirty="0"/>
              <a:t>FAMILY</a:t>
            </a:r>
            <a:r>
              <a:rPr lang="en-US" sz="2400" dirty="0"/>
              <a:t> (even more specific)</a:t>
            </a:r>
          </a:p>
          <a:p>
            <a:pPr marL="2571750" lvl="5" indent="-400050">
              <a:buFont typeface="+mj-lt"/>
              <a:buAutoNum type="alphaLcParenR"/>
            </a:pPr>
            <a:r>
              <a:rPr lang="en-US" sz="2400" b="1" u="sng" dirty="0"/>
              <a:t>GENUS</a:t>
            </a:r>
            <a:r>
              <a:rPr lang="en-US" sz="2400" dirty="0"/>
              <a:t> (only the most closely related species here)</a:t>
            </a:r>
          </a:p>
          <a:p>
            <a:pPr marL="3028950" lvl="6" indent="-400050">
              <a:buFont typeface="+mj-lt"/>
              <a:buAutoNum type="romanLcPeriod"/>
            </a:pPr>
            <a:r>
              <a:rPr lang="en-US" sz="2400" b="1" u="sng" dirty="0"/>
              <a:t>SPECIES (only one SPECIFIC TYPE here!)</a:t>
            </a:r>
          </a:p>
        </p:txBody>
      </p:sp>
      <p:sp>
        <p:nvSpPr>
          <p:cNvPr id="2" name="Right Arrow 1"/>
          <p:cNvSpPr/>
          <p:nvPr/>
        </p:nvSpPr>
        <p:spPr>
          <a:xfrm rot="2860303">
            <a:off x="350748" y="4441713"/>
            <a:ext cx="1743152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468"/>
            <a:ext cx="8686800" cy="1417638"/>
          </a:xfrm>
        </p:spPr>
        <p:txBody>
          <a:bodyPr/>
          <a:lstStyle/>
          <a:p>
            <a:r>
              <a:rPr lang="en-US" dirty="0"/>
              <a:t>*Scientists use different evidence to classify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305799" cy="1981200"/>
          </a:xfrm>
        </p:spPr>
        <p:txBody>
          <a:bodyPr/>
          <a:lstStyle/>
          <a:p>
            <a:r>
              <a:rPr lang="en-US" dirty="0"/>
              <a:t>Fossil evidence – </a:t>
            </a:r>
            <a:r>
              <a:rPr lang="en-US" dirty="0" smtClean="0"/>
              <a:t>shows </a:t>
            </a:r>
            <a:r>
              <a:rPr lang="en-US" dirty="0"/>
              <a:t>how species evolved</a:t>
            </a:r>
          </a:p>
          <a:p>
            <a:r>
              <a:rPr lang="en-US" dirty="0"/>
              <a:t>Physical evidence – traits that tells a species apart</a:t>
            </a:r>
          </a:p>
          <a:p>
            <a:r>
              <a:rPr lang="en-US" dirty="0"/>
              <a:t>Genetic evidence – DNA that supports physical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745865"/>
            <a:ext cx="4953000" cy="311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1148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phylogenetic tree is a family tree that shows 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hypothesi</a:t>
            </a:r>
            <a:r>
              <a:rPr lang="en-US" sz="2400" i="1" dirty="0" smtClean="0">
                <a:solidFill>
                  <a:schemeClr val="bg1"/>
                </a:solidFill>
              </a:rPr>
              <a:t>s </a:t>
            </a:r>
            <a:r>
              <a:rPr lang="en-US" sz="2400" dirty="0" smtClean="0">
                <a:solidFill>
                  <a:schemeClr val="bg1"/>
                </a:solidFill>
              </a:rPr>
              <a:t>about the evolutionary relationship amongst groups of organisms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04800" y="5257800"/>
            <a:ext cx="8458200" cy="1516062"/>
          </a:xfrm>
        </p:spPr>
        <p:txBody>
          <a:bodyPr/>
          <a:lstStyle/>
          <a:p>
            <a:r>
              <a:rPr lang="en-US" dirty="0"/>
              <a:t>What animal is the chimp closely related to?</a:t>
            </a:r>
          </a:p>
          <a:p>
            <a:r>
              <a:rPr lang="en-US" dirty="0"/>
              <a:t>What animal is the chimp least related to?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848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closest relative of lizard and snakes?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847308"/>
            <a:ext cx="8104878" cy="50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r>
              <a:rPr lang="en-US" sz="4000" dirty="0"/>
              <a:t>Look at this evolutionary tree.  Can you answer some questions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2575"/>
          </a:xfrm>
        </p:spPr>
        <p:txBody>
          <a:bodyPr/>
          <a:lstStyle/>
          <a:p>
            <a:r>
              <a:rPr lang="en-US" sz="3200" dirty="0"/>
              <a:t>Does this evolutionary tree support that our dogs are direct descendants of gray wolves?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751331">
            <a:off x="3534049" y="1876297"/>
            <a:ext cx="1548264" cy="83393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6689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6425" cy="4182035"/>
          </a:xfrm>
        </p:spPr>
        <p:txBody>
          <a:bodyPr>
            <a:normAutofit/>
          </a:bodyPr>
          <a:lstStyle/>
          <a:p>
            <a:r>
              <a:rPr lang="en-US" sz="2800" dirty="0"/>
              <a:t>So far we’ve learned how natural selection explains change over time. Species are required to adapt, compete, vary, and overproduce in order to develop new traits that they deem most desirable. </a:t>
            </a:r>
          </a:p>
          <a:p>
            <a:r>
              <a:rPr lang="en-US" sz="2800" dirty="0"/>
              <a:t>New species develop from ancestral species which displays the similarities and slight changes over the course of time.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444"/>
            <a:ext cx="8763000" cy="1447800"/>
          </a:xfrm>
        </p:spPr>
        <p:txBody>
          <a:bodyPr/>
          <a:lstStyle/>
          <a:p>
            <a:r>
              <a:rPr lang="en-US" sz="3600" dirty="0"/>
              <a:t>According to this evolutionary tree, are our dogs more related to foxes </a:t>
            </a:r>
            <a:r>
              <a:rPr lang="en-US" sz="3600" u="sng" dirty="0"/>
              <a:t>or</a:t>
            </a:r>
            <a:r>
              <a:rPr lang="en-US" sz="3600" dirty="0"/>
              <a:t> coyotes?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r>
              <a:rPr lang="en-US" dirty="0"/>
              <a:t>COYOTES!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/>
        </p:spPr>
      </p:pic>
      <p:sp>
        <p:nvSpPr>
          <p:cNvPr id="4" name="Right Arrow 3"/>
          <p:cNvSpPr/>
          <p:nvPr/>
        </p:nvSpPr>
        <p:spPr>
          <a:xfrm rot="1465445">
            <a:off x="2912285" y="2182092"/>
            <a:ext cx="1588008" cy="941832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sz="3600" dirty="0"/>
              <a:t>According to this evolutionary tree, what is our dog’s most distant relative shown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7" y="1312331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dirty="0"/>
              <a:t>The BLACK BEAR!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0908118">
            <a:off x="7149237" y="1932319"/>
            <a:ext cx="1283208" cy="729930"/>
          </a:xfrm>
          <a:prstGeom prst="lef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*Is their an easier way to classify organisms?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382000" cy="451485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</a:rPr>
              <a:t>A </a:t>
            </a:r>
            <a:r>
              <a:rPr lang="en-US" sz="2800" b="1" u="sng" dirty="0">
                <a:latin typeface="Tahoma" pitchFamily="34" charset="0"/>
              </a:rPr>
              <a:t>dichotomous key </a:t>
            </a:r>
            <a:r>
              <a:rPr lang="en-US" sz="2800" dirty="0">
                <a:latin typeface="Tahoma" pitchFamily="34" charset="0"/>
              </a:rPr>
              <a:t>is a device for easily and quickly identifying an unknown organism.</a:t>
            </a:r>
          </a:p>
          <a:p>
            <a:endParaRPr lang="en-US" sz="2800" dirty="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Tahoma" pitchFamily="34" charset="0"/>
              </a:rPr>
              <a:t> The user is presented with a sequence of  choices between two statements (usually yes or no) based on characteristics of the organism. By always making the correct choice, the name of the organism will be revealed.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982788" y="1554163"/>
            <a:ext cx="5180012" cy="3749675"/>
            <a:chOff x="0" y="0"/>
            <a:chExt cx="3263" cy="2362"/>
          </a:xfrm>
        </p:grpSpPr>
        <p:sp>
          <p:nvSpPr>
            <p:cNvPr id="36866" name="Rectangle 102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3263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>
                  <a:hlinkClick r:id="rId2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                              </a:t>
              </a:r>
            </a:p>
          </p:txBody>
        </p:sp>
      </p:grpSp>
      <p:pic>
        <p:nvPicPr>
          <p:cNvPr id="36868" name="Picture 1028" descr="talk001__s009_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b="16049"/>
          <a:stretch>
            <a:fillRect/>
          </a:stretch>
        </p:blipFill>
        <p:spPr bwMode="auto">
          <a:xfrm>
            <a:off x="381000" y="3810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24137"/>
            <a:ext cx="85344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*Species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/>
              <a:t>- a group of organisms which can interbreed and produce fertile offspring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egr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401"/>
            <a:ext cx="5257800" cy="249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184"/>
            <a:ext cx="84582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*Population</a:t>
            </a:r>
            <a:r>
              <a:rPr lang="en-US" sz="3600" u="sng" dirty="0" smtClean="0"/>
              <a:t> </a:t>
            </a:r>
            <a:r>
              <a:rPr lang="en-US" sz="3600" dirty="0"/>
              <a:t>- a group of organisms of the same species who live in the same area at the same time</a:t>
            </a:r>
          </a:p>
          <a:p>
            <a:endParaRPr lang="en-US" dirty="0"/>
          </a:p>
        </p:txBody>
      </p:sp>
      <p:pic>
        <p:nvPicPr>
          <p:cNvPr id="4" name="Picture 4" descr="pop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810000"/>
            <a:ext cx="5199854" cy="276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4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2973"/>
            <a:ext cx="8610600" cy="3136526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C000"/>
                </a:solidFill>
              </a:rPr>
              <a:t>*Community </a:t>
            </a:r>
            <a:r>
              <a:rPr lang="en-US" sz="3600" dirty="0"/>
              <a:t>- a group of populations living and interacting with each other in an area</a:t>
            </a:r>
          </a:p>
        </p:txBody>
      </p:sp>
      <p:pic>
        <p:nvPicPr>
          <p:cNvPr id="4" name="Picture 4" descr="bioak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3657600"/>
            <a:ext cx="4629150" cy="27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90" y="1905000"/>
            <a:ext cx="86106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*Ecosystem </a:t>
            </a:r>
            <a:r>
              <a:rPr lang="en-US" sz="3600" dirty="0"/>
              <a:t>- a system made up of organisms as well as the abiotic factors in the area. </a:t>
            </a:r>
          </a:p>
          <a:p>
            <a:endParaRPr lang="en-US" dirty="0"/>
          </a:p>
        </p:txBody>
      </p:sp>
      <p:pic>
        <p:nvPicPr>
          <p:cNvPr id="4" name="Picture 4" descr="eco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25344"/>
            <a:ext cx="5488781" cy="32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6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19" y="-2667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*Biotic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7700"/>
            <a:ext cx="90678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b="1" u="sng" dirty="0">
                <a:solidFill>
                  <a:schemeClr val="tx1"/>
                </a:solidFill>
              </a:rPr>
              <a:t>living</a:t>
            </a:r>
            <a:r>
              <a:rPr lang="en-US" sz="3200" dirty="0">
                <a:solidFill>
                  <a:schemeClr val="tx1"/>
                </a:solidFill>
              </a:rPr>
              <a:t> factors that affect an environment or ecosystem.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</a:rPr>
              <a:t>*Abiotic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95" y="41529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u="sng" dirty="0">
                <a:solidFill>
                  <a:schemeClr val="bg1"/>
                </a:solidFill>
              </a:rPr>
              <a:t>non-living</a:t>
            </a:r>
            <a:r>
              <a:rPr lang="en-US" dirty="0">
                <a:solidFill>
                  <a:schemeClr val="bg1"/>
                </a:solidFill>
              </a:rPr>
              <a:t> factors that affect an environment or ecosystem.</a:t>
            </a:r>
          </a:p>
        </p:txBody>
      </p:sp>
      <p:sp>
        <p:nvSpPr>
          <p:cNvPr id="9218" name="AutoShape 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 descr="http://ncconstructionandbusinessdisputelaw.files.wordpress.com/2011/04/green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68" y="1714500"/>
            <a:ext cx="3118513" cy="1828800"/>
          </a:xfrm>
          <a:prstGeom prst="rect">
            <a:avLst/>
          </a:prstGeom>
          <a:noFill/>
        </p:spPr>
      </p:pic>
      <p:pic>
        <p:nvPicPr>
          <p:cNvPr id="9234" name="Picture 18" descr="http://media.npr.org/assets/img/2013/02/07/salmon2_wide-48ca5a4415c45e7321baeb03828857e8187c5ead-s6-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68462"/>
            <a:ext cx="3258839" cy="1828800"/>
          </a:xfrm>
          <a:prstGeom prst="rect">
            <a:avLst/>
          </a:prstGeom>
          <a:noFill/>
        </p:spPr>
      </p:pic>
      <p:pic>
        <p:nvPicPr>
          <p:cNvPr id="9236" name="Picture 20" descr="http://upload.wikimedia.org/wikipedia/commons/d/de/Cracks_at_Sunrise-on-Sea,_Eastern_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54083"/>
            <a:ext cx="2673057" cy="1429775"/>
          </a:xfrm>
          <a:prstGeom prst="rect">
            <a:avLst/>
          </a:prstGeom>
          <a:noFill/>
        </p:spPr>
      </p:pic>
      <p:pic>
        <p:nvPicPr>
          <p:cNvPr id="9238" name="Picture 22" descr="http://t2.gstatic.com/images?q=tbn:ANd9GcSqEinS9lJv1Wo7GUT8zr3XmCPGBfzer-qgc4W5mY1CZjUq7xcrT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151438"/>
            <a:ext cx="276956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EXTRA…Evolution </a:t>
            </a:r>
            <a:r>
              <a:rPr lang="en-US" dirty="0"/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http://www.pbs.org/wgbh/nova/labs/lab/evolution</a:t>
            </a:r>
            <a:r>
              <a:rPr lang="en-US" dirty="0" smtClean="0">
                <a:hlinkClick r:id="rId2"/>
              </a:rPr>
              <a:t>/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effectLst/>
              </a:rPr>
              <a:t>Login in with google </a:t>
            </a:r>
            <a:endParaRPr lang="en-US" dirty="0" smtClean="0">
              <a:effectLst/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http://www.pbs.org/wgbh/nova/labs/about-evolution-lab/educator-guide/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smtClean="0"/>
              <a:t>the worksheet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0846"/>
            <a:ext cx="8686799" cy="4182035"/>
          </a:xfrm>
        </p:spPr>
        <p:txBody>
          <a:bodyPr>
            <a:normAutofit/>
          </a:bodyPr>
          <a:lstStyle/>
          <a:p>
            <a:r>
              <a:rPr lang="en-US" sz="3200" dirty="0"/>
              <a:t>If you had to classify life at Bailey, how would you do it?</a:t>
            </a:r>
          </a:p>
          <a:p>
            <a:endParaRPr lang="en-US" sz="3200" dirty="0"/>
          </a:p>
          <a:p>
            <a:r>
              <a:rPr lang="en-US" sz="3200" dirty="0"/>
              <a:t>Can we divide Bailey into 2 large groups</a:t>
            </a:r>
          </a:p>
          <a:p>
            <a:r>
              <a:rPr lang="en-US" sz="3200" dirty="0"/>
              <a:t>Can we divide those groups into subgroups?</a:t>
            </a:r>
          </a:p>
          <a:p>
            <a:r>
              <a:rPr lang="en-US" sz="3200" dirty="0"/>
              <a:t>Can we make more subgroups?</a:t>
            </a:r>
          </a:p>
        </p:txBody>
      </p:sp>
    </p:spTree>
    <p:extLst>
      <p:ext uri="{BB962C8B-B14F-4D97-AF65-F5344CB8AC3E}">
        <p14:creationId xmlns:p14="http://schemas.microsoft.com/office/powerpoint/2010/main" val="18117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txBody>
          <a:bodyPr/>
          <a:lstStyle/>
          <a:p>
            <a:pPr algn="ctr"/>
            <a:r>
              <a:rPr lang="en-US" sz="3600" dirty="0"/>
              <a:t>Example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8547" y="1760304"/>
            <a:ext cx="3147824" cy="576262"/>
          </a:xfrm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8547" y="2332591"/>
            <a:ext cx="4666853" cy="3471861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>
              <a:buFont typeface="+mj-lt"/>
              <a:buAutoNum type="alphaU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STAFF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PRINCIPAL/ AP’s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STAFF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CUSTODIANS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29842" y="1789957"/>
            <a:ext cx="3142488" cy="576262"/>
          </a:xfrm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5400" y="2452165"/>
            <a:ext cx="3657600" cy="3608293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HORNETS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PANTHERS</a:t>
            </a:r>
          </a:p>
        </p:txBody>
      </p:sp>
    </p:spTree>
    <p:extLst>
      <p:ext uri="{BB962C8B-B14F-4D97-AF65-F5344CB8AC3E}">
        <p14:creationId xmlns:p14="http://schemas.microsoft.com/office/powerpoint/2010/main" val="12565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2601"/>
            <a:ext cx="7612064" cy="3200400"/>
          </a:xfrm>
        </p:spPr>
        <p:txBody>
          <a:bodyPr>
            <a:normAutofit/>
          </a:bodyPr>
          <a:lstStyle/>
          <a:p>
            <a:r>
              <a:rPr lang="en-US" dirty="0"/>
              <a:t>Classification is vital when grouping organisms and is commonly used throughout our daily </a:t>
            </a:r>
            <a:r>
              <a:rPr lang="en-US" dirty="0" err="1"/>
              <a:t>lifes</a:t>
            </a:r>
            <a:r>
              <a:rPr lang="en-US" dirty="0"/>
              <a:t>. Classify the content in your </a:t>
            </a:r>
            <a:r>
              <a:rPr lang="en-US" dirty="0" err="1"/>
              <a:t>bookbag</a:t>
            </a:r>
            <a:r>
              <a:rPr lang="en-US" dirty="0"/>
              <a:t> starting with the most vague and getting more descriptive within each groups. </a:t>
            </a:r>
          </a:p>
          <a:p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5334000"/>
            <a:ext cx="3733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581400" y="54102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953000" y="50292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553200" y="45720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Shoes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502920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482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sports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0" y="41910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dress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1200" y="457200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everyday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4200" y="419100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boots</a:t>
            </a:r>
            <a:endParaRPr lang="en-US" dirty="0"/>
          </a:p>
        </p:txBody>
      </p:sp>
      <p:cxnSp>
        <p:nvCxnSpPr>
          <p:cNvPr id="18" name="Straight Connector 17"/>
          <p:cNvCxnSpPr>
            <a:stCxn id="13" idx="1"/>
            <a:endCxn id="16" idx="2"/>
          </p:cNvCxnSpPr>
          <p:nvPr/>
        </p:nvCxnSpPr>
        <p:spPr>
          <a:xfrm flipH="1" flipV="1">
            <a:off x="2551228" y="4941332"/>
            <a:ext cx="572972" cy="27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505200" y="4572000"/>
            <a:ext cx="762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19200" y="396240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57400" y="388620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sperrys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4038600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running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05400" y="40386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bball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91200" y="35814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heels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81800" y="35814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248400" y="3886200"/>
            <a:ext cx="76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53200" y="3962400"/>
            <a:ext cx="381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24400" y="4343400"/>
            <a:ext cx="76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52600" y="4343400"/>
            <a:ext cx="457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181600" y="4419600"/>
            <a:ext cx="1524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0"/>
          </p:cNvCxnSpPr>
          <p:nvPr/>
        </p:nvCxnSpPr>
        <p:spPr>
          <a:xfrm flipV="1">
            <a:off x="2551228" y="4267200"/>
            <a:ext cx="39572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1267" name="Picture 1027" descr="very-cute-pup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225" y="1295400"/>
            <a:ext cx="6811963" cy="4530725"/>
          </a:xfrm>
        </p:spPr>
      </p:pic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3771900" y="6019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Biotic!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sp>
        <p:nvSpPr>
          <p:cNvPr id="13315" name="Text Box 1028"/>
          <p:cNvSpPr txBox="1">
            <a:spLocks noChangeArrowheads="1"/>
          </p:cNvSpPr>
          <p:nvPr/>
        </p:nvSpPr>
        <p:spPr bwMode="auto">
          <a:xfrm>
            <a:off x="3714750" y="6019800"/>
            <a:ext cx="171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6" name="Picture 1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600200"/>
            <a:ext cx="66833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371600"/>
            <a:ext cx="4953000" cy="4953000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14750" y="6225080"/>
            <a:ext cx="1714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5363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0"/>
            <a:ext cx="3714750" cy="4953000"/>
          </a:xfrm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3771900" y="6278563"/>
            <a:ext cx="160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Biotic!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7411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5" y="1360488"/>
            <a:ext cx="5467350" cy="4137025"/>
          </a:xfrm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3702393" y="5562600"/>
            <a:ext cx="171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1524000" y="5943600"/>
            <a:ext cx="7086600" cy="769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Unless you said the hand…</a:t>
            </a:r>
          </a:p>
        </p:txBody>
      </p:sp>
    </p:spTree>
    <p:extLst>
      <p:ext uri="{BB962C8B-B14F-4D97-AF65-F5344CB8AC3E}">
        <p14:creationId xmlns:p14="http://schemas.microsoft.com/office/powerpoint/2010/main" val="32770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9112" y="152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</a:rPr>
              <a:t>What are all the biotic and abiotic things in this picture?</a:t>
            </a:r>
          </a:p>
        </p:txBody>
      </p:sp>
      <p:pic>
        <p:nvPicPr>
          <p:cNvPr id="23555" name="Picture 1033" descr="pond-watch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677025" cy="5008601"/>
          </a:xfrm>
        </p:spPr>
      </p:pic>
    </p:spTree>
    <p:extLst>
      <p:ext uri="{BB962C8B-B14F-4D97-AF65-F5344CB8AC3E}">
        <p14:creationId xmlns:p14="http://schemas.microsoft.com/office/powerpoint/2010/main" val="30417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2783</TotalTime>
  <Words>726</Words>
  <Application>Microsoft Office PowerPoint</Application>
  <PresentationFormat>On-screen Show (4:3)</PresentationFormat>
  <Paragraphs>116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Book Antiqua</vt:lpstr>
      <vt:lpstr>Calibri</vt:lpstr>
      <vt:lpstr>Tahoma</vt:lpstr>
      <vt:lpstr>Wingdings 2</vt:lpstr>
      <vt:lpstr>Habitat</vt:lpstr>
      <vt:lpstr>#77 Darwin Natural selection ws #78 Natural selection Brainpop  #79 Classification of Species </vt:lpstr>
      <vt:lpstr>Recap…</vt:lpstr>
      <vt:lpstr>*Biotic</vt:lpstr>
      <vt:lpstr>Biotic or Abiotic?</vt:lpstr>
      <vt:lpstr>Biotic or Abiotic?</vt:lpstr>
      <vt:lpstr>Biotic or Abiotic?</vt:lpstr>
      <vt:lpstr>Biotic or Abiotic?</vt:lpstr>
      <vt:lpstr>Biotic or Abiotic?</vt:lpstr>
      <vt:lpstr>What are all the biotic and abiotic things in this picture?</vt:lpstr>
      <vt:lpstr>Classification Brain Pop</vt:lpstr>
      <vt:lpstr>*Classifying Organisms</vt:lpstr>
      <vt:lpstr>Taxonomy </vt:lpstr>
      <vt:lpstr>TAXONOMY organizes LIFE down to the species!</vt:lpstr>
      <vt:lpstr>*Scientists use different evidence to classify organisms</vt:lpstr>
      <vt:lpstr>PowerPoint Presentation</vt:lpstr>
      <vt:lpstr>What is the closest relative of lizard and snakes?</vt:lpstr>
      <vt:lpstr>Look at this evolutionary tree.  Can you answer some questions about it?</vt:lpstr>
      <vt:lpstr>Does this evolutionary tree support that our dogs are direct descendants of gray wolves?</vt:lpstr>
      <vt:lpstr>PowerPoint Presentation</vt:lpstr>
      <vt:lpstr>According to this evolutionary tree, are our dogs more related to foxes or coyotes?</vt:lpstr>
      <vt:lpstr>COYOTES!</vt:lpstr>
      <vt:lpstr>According to this evolutionary tree, what is our dog’s most distant relative shown here?</vt:lpstr>
      <vt:lpstr>The BLACK BEAR!</vt:lpstr>
      <vt:lpstr>*Is their an easier way to classify organisms?</vt:lpstr>
      <vt:lpstr>PowerPoint Presentation</vt:lpstr>
      <vt:lpstr>How ecosystems are structured</vt:lpstr>
      <vt:lpstr>How ecosystems are structured</vt:lpstr>
      <vt:lpstr>How ecosystems are structured</vt:lpstr>
      <vt:lpstr>How ecosystems are structured</vt:lpstr>
      <vt:lpstr>PowerPoint Presentation</vt:lpstr>
      <vt:lpstr>EXTRA…Evolution lab</vt:lpstr>
      <vt:lpstr>PowerPoint Presentation</vt:lpstr>
      <vt:lpstr>Warm-up</vt:lpstr>
      <vt:lpstr>Discussion point</vt:lpstr>
      <vt:lpstr>Example </vt:lpstr>
      <vt:lpstr>Warmup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brittanys.smart</dc:creator>
  <cp:lastModifiedBy>Smart, Brittany S.</cp:lastModifiedBy>
  <cp:revision>123</cp:revision>
  <cp:lastPrinted>2018-04-20T19:15:09Z</cp:lastPrinted>
  <dcterms:created xsi:type="dcterms:W3CDTF">2015-04-16T16:24:19Z</dcterms:created>
  <dcterms:modified xsi:type="dcterms:W3CDTF">2018-04-20T20:09:41Z</dcterms:modified>
</cp:coreProperties>
</file>