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68" r:id="rId2"/>
    <p:sldId id="321" r:id="rId3"/>
    <p:sldId id="322" r:id="rId4"/>
    <p:sldId id="323" r:id="rId5"/>
    <p:sldId id="326" r:id="rId6"/>
    <p:sldId id="324" r:id="rId7"/>
    <p:sldId id="325" r:id="rId8"/>
    <p:sldId id="327" r:id="rId9"/>
    <p:sldId id="328" r:id="rId10"/>
    <p:sldId id="336" r:id="rId11"/>
    <p:sldId id="337" r:id="rId12"/>
    <p:sldId id="269" r:id="rId13"/>
    <p:sldId id="309" r:id="rId14"/>
    <p:sldId id="338" r:id="rId15"/>
    <p:sldId id="312" r:id="rId16"/>
    <p:sldId id="271" r:id="rId17"/>
    <p:sldId id="340" r:id="rId18"/>
    <p:sldId id="272" r:id="rId19"/>
    <p:sldId id="273" r:id="rId20"/>
    <p:sldId id="339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274" r:id="rId29"/>
    <p:sldId id="263" r:id="rId30"/>
    <p:sldId id="329" r:id="rId31"/>
    <p:sldId id="330" r:id="rId32"/>
    <p:sldId id="331" r:id="rId33"/>
    <p:sldId id="332" r:id="rId34"/>
    <p:sldId id="334" r:id="rId35"/>
    <p:sldId id="333" r:id="rId36"/>
    <p:sldId id="335" r:id="rId37"/>
    <p:sldId id="293" r:id="rId38"/>
    <p:sldId id="310" r:id="rId39"/>
    <p:sldId id="311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890FE-704D-4BAF-9C51-145CEE6DC0DA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1EC6D-ADC5-41AB-80A5-C2FC23CCF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60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0F1B4-664D-3941-8125-0EDACEA3415D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6033A-7C25-8D49-BBBD-7541AB0D5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6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Evolution of traits…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6033A-7C25-8D49-BBBD-7541AB0D52E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4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57066" indent="-291179">
              <a:defRPr kumimoji="1" sz="3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64717" indent="-232943">
              <a:defRPr kumimoji="1" sz="3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30604" indent="-232943">
              <a:defRPr kumimoji="1" sz="3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96491" indent="-232943">
              <a:defRPr kumimoji="1" sz="3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fld id="{3A04CBCA-4D8F-41F3-8BC7-ED740F2039B1}" type="slidenum">
              <a:rPr kumimoji="0" lang="en-US" altLang="en-US" sz="1200">
                <a:latin typeface="Times New Roman" panose="02020603050405020304" pitchFamily="18" charset="0"/>
              </a:rPr>
              <a:pPr/>
              <a:t>17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426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7F8D0BEB-A2CD-4A94-8092-C02D5B2D361A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281D78-3A52-4843-B348-5C05ECDC53E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0BEB-A2CD-4A94-8092-C02D5B2D361A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7F8D0BEB-A2CD-4A94-8092-C02D5B2D361A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F8D0BEB-A2CD-4A94-8092-C02D5B2D361A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33158A6-8A2F-40FE-92C8-B1462E13A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brainpop.com/science/diversityoflife/classificatio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bioedonline.org/slides/slide01.cfm?q=phylogenetic&amp;pg=1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nova/labs/about-evolution-lab/educator-guide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nova/labs/about-evolution-lab/educator-guide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brainpop.com/science/diversityoflife/classific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6425" cy="4182035"/>
          </a:xfrm>
        </p:spPr>
        <p:txBody>
          <a:bodyPr>
            <a:normAutofit/>
          </a:bodyPr>
          <a:lstStyle/>
          <a:p>
            <a:r>
              <a:rPr lang="en-US" sz="2800" dirty="0"/>
              <a:t>So far we’ve learned how natural selection explains change over time. Species are required to adapt, compete, vary, and overproduce in order to develop new traits that they deem most desirable. </a:t>
            </a:r>
          </a:p>
          <a:p>
            <a:r>
              <a:rPr lang="en-US" sz="2800" dirty="0"/>
              <a:t>New species develop from ancestral species which displays the similarities and slight changes over the course of time.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3" y="373064"/>
            <a:ext cx="7612063" cy="1417638"/>
          </a:xfrm>
        </p:spPr>
        <p:txBody>
          <a:bodyPr/>
          <a:lstStyle/>
          <a:p>
            <a:r>
              <a:rPr lang="en-US" dirty="0"/>
              <a:t>Evolutionary tree of life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828801"/>
            <a:ext cx="8266905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What if I told you all organisms on earth can be compared to branches on tree? How can this be? 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3509" r="2091" b="12280"/>
          <a:stretch/>
        </p:blipFill>
        <p:spPr bwMode="auto">
          <a:xfrm>
            <a:off x="494505" y="2819400"/>
            <a:ext cx="8153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0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81000"/>
            <a:ext cx="8351838" cy="6172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All organisms, several millions of years ago all came from the same common ancestor and over time evolved in different ways. </a:t>
            </a:r>
            <a:endParaRPr lang="en-US" sz="3200" dirty="0"/>
          </a:p>
          <a:p>
            <a:r>
              <a:rPr lang="en-US" sz="3200" dirty="0" smtClean="0"/>
              <a:t>The several branches on a tree represents how organisms evolved differently. The tree trunk represents the common ancestor they all evolved from. </a:t>
            </a:r>
          </a:p>
          <a:p>
            <a:r>
              <a:rPr lang="en-US" sz="3200" dirty="0" smtClean="0"/>
              <a:t>Today, we know of over 2 million different species and new species are discovered every day. How can we keep up with them?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19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*Classifying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05" y="1905000"/>
            <a:ext cx="8458199" cy="4182035"/>
          </a:xfrm>
        </p:spPr>
        <p:txBody>
          <a:bodyPr>
            <a:noAutofit/>
          </a:bodyPr>
          <a:lstStyle/>
          <a:p>
            <a:r>
              <a:rPr lang="en-US" sz="3200" dirty="0"/>
              <a:t>As the worlds knowledge of different kinds of organisms expanded, so did our need to organize and group organisms together.</a:t>
            </a:r>
          </a:p>
          <a:p>
            <a:endParaRPr lang="en-US" sz="3200" dirty="0"/>
          </a:p>
          <a:p>
            <a:r>
              <a:rPr lang="en-US" sz="3200" b="1" u="sng" dirty="0"/>
              <a:t>Classification</a:t>
            </a:r>
            <a:r>
              <a:rPr lang="en-US" sz="3200" dirty="0"/>
              <a:t> is the process of arranging organisms into groups based on similarities.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70846"/>
            <a:ext cx="8686799" cy="4182035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u="sng" dirty="0"/>
              <a:t>*Taxonomy</a:t>
            </a:r>
            <a:r>
              <a:rPr lang="en-US" sz="3200" dirty="0"/>
              <a:t> </a:t>
            </a:r>
            <a:r>
              <a:rPr lang="en-US" sz="3200" dirty="0" smtClean="0"/>
              <a:t>involves the classification and universal naming of species</a:t>
            </a:r>
            <a:r>
              <a:rPr lang="en-US" sz="3200" dirty="0"/>
              <a:t> </a:t>
            </a:r>
            <a:r>
              <a:rPr lang="en-US" sz="3200" dirty="0" smtClean="0"/>
              <a:t>in order to make sure no matter where on Earth you live, you can still name and identify a species. 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When scientists discover a new organism, they study it to determine where it fits in the classification system based off its relationships to living organisms. </a:t>
            </a:r>
          </a:p>
        </p:txBody>
      </p:sp>
    </p:spTree>
    <p:extLst>
      <p:ext uri="{BB962C8B-B14F-4D97-AF65-F5344CB8AC3E}">
        <p14:creationId xmlns:p14="http://schemas.microsoft.com/office/powerpoint/2010/main" val="32909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Brainpop</a:t>
            </a:r>
            <a:r>
              <a:rPr lang="en-US" dirty="0" smtClean="0"/>
              <a:t>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19400"/>
            <a:ext cx="4343400" cy="152010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https://www.brainpop.com/science/diversityoflife/classification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0000" t="28125" r="19375" b="35156"/>
          <a:stretch/>
        </p:blipFill>
        <p:spPr>
          <a:xfrm>
            <a:off x="4634345" y="1676400"/>
            <a:ext cx="4419600" cy="498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7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57200"/>
            <a:ext cx="8534400" cy="924475"/>
          </a:xfrm>
        </p:spPr>
        <p:txBody>
          <a:bodyPr/>
          <a:lstStyle/>
          <a:p>
            <a:pPr algn="ctr"/>
            <a:r>
              <a:rPr lang="en-US" sz="3200" b="1" u="sng" dirty="0"/>
              <a:t>TAXONOMY organizes LIFE down to the species!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035961"/>
            <a:ext cx="9144000" cy="4822039"/>
          </a:xfrm>
        </p:spPr>
        <p:txBody>
          <a:bodyPr>
            <a:norm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b="1" u="sng" dirty="0"/>
              <a:t>KINGDOMS</a:t>
            </a:r>
            <a:r>
              <a:rPr lang="en-US" u="sng" dirty="0"/>
              <a:t> (the </a:t>
            </a:r>
            <a:r>
              <a:rPr lang="en-US" u="sng" dirty="0" smtClean="0"/>
              <a:t>6 kingdoms </a:t>
            </a:r>
            <a:r>
              <a:rPr lang="en-US" u="sng" dirty="0"/>
              <a:t>of life)</a:t>
            </a:r>
          </a:p>
          <a:p>
            <a:pPr marL="800100" lvl="1" indent="-400050">
              <a:buFont typeface="+mj-lt"/>
              <a:buAutoNum type="alphaUcPeriod"/>
            </a:pPr>
            <a:r>
              <a:rPr lang="en-US" sz="2400" b="1" u="sng" dirty="0"/>
              <a:t>PHYLUM</a:t>
            </a:r>
            <a:r>
              <a:rPr lang="en-US" sz="2400" u="sng" dirty="0"/>
              <a:t> (each kingdom broken down into dozens of phyla)</a:t>
            </a:r>
          </a:p>
          <a:p>
            <a:pPr marL="1200150" lvl="2" indent="-400050">
              <a:buFont typeface="+mj-lt"/>
              <a:buAutoNum type="arabicPeriod"/>
            </a:pPr>
            <a:r>
              <a:rPr lang="en-US" sz="2400" b="1" u="sng" dirty="0"/>
              <a:t>CLASS</a:t>
            </a:r>
            <a:r>
              <a:rPr lang="en-US" sz="2400" dirty="0"/>
              <a:t> (each phyla broken down further)</a:t>
            </a:r>
          </a:p>
          <a:p>
            <a:pPr marL="1657350" lvl="3" indent="-400050">
              <a:buFont typeface="+mj-lt"/>
              <a:buAutoNum type="alphaLcPeriod"/>
            </a:pPr>
            <a:r>
              <a:rPr lang="en-US" sz="2400" b="1" u="sng" dirty="0"/>
              <a:t>ORDER</a:t>
            </a:r>
            <a:r>
              <a:rPr lang="en-US" sz="2400" dirty="0"/>
              <a:t> (each class broken down into smaller “orders”)</a:t>
            </a:r>
          </a:p>
          <a:p>
            <a:pPr marL="2114550" lvl="4" indent="-400050">
              <a:buFont typeface="+mj-lt"/>
              <a:buAutoNum type="arabicParenR"/>
            </a:pPr>
            <a:r>
              <a:rPr lang="en-US" sz="2400" b="1" u="sng" dirty="0"/>
              <a:t>FAMILY</a:t>
            </a:r>
            <a:r>
              <a:rPr lang="en-US" sz="2400" dirty="0"/>
              <a:t> (even more specific)</a:t>
            </a:r>
          </a:p>
          <a:p>
            <a:pPr marL="2571750" lvl="5" indent="-400050">
              <a:buFont typeface="+mj-lt"/>
              <a:buAutoNum type="alphaLcParenR"/>
            </a:pPr>
            <a:r>
              <a:rPr lang="en-US" sz="2400" b="1" u="sng" dirty="0"/>
              <a:t>GENUS</a:t>
            </a:r>
            <a:r>
              <a:rPr lang="en-US" sz="2400" dirty="0"/>
              <a:t> (only the most closely related species here)</a:t>
            </a:r>
          </a:p>
          <a:p>
            <a:pPr marL="3028950" lvl="6" indent="-400050">
              <a:buFont typeface="+mj-lt"/>
              <a:buAutoNum type="romanLcPeriod"/>
            </a:pPr>
            <a:r>
              <a:rPr lang="en-US" sz="2400" b="1" u="sng" dirty="0"/>
              <a:t>SPECIES (only one SPECIFIC TYPE here!)</a:t>
            </a:r>
          </a:p>
        </p:txBody>
      </p:sp>
      <p:sp>
        <p:nvSpPr>
          <p:cNvPr id="2" name="Right Arrow 1"/>
          <p:cNvSpPr/>
          <p:nvPr/>
        </p:nvSpPr>
        <p:spPr>
          <a:xfrm rot="2860303">
            <a:off x="350748" y="4441713"/>
            <a:ext cx="1743152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9468"/>
            <a:ext cx="8686800" cy="1417638"/>
          </a:xfrm>
        </p:spPr>
        <p:txBody>
          <a:bodyPr/>
          <a:lstStyle/>
          <a:p>
            <a:r>
              <a:rPr lang="en-US" dirty="0"/>
              <a:t>*Scientists use different evidence to classify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1"/>
            <a:ext cx="8305799" cy="1981200"/>
          </a:xfrm>
        </p:spPr>
        <p:txBody>
          <a:bodyPr/>
          <a:lstStyle/>
          <a:p>
            <a:r>
              <a:rPr lang="en-US" dirty="0"/>
              <a:t>Fossil evidence – </a:t>
            </a:r>
            <a:r>
              <a:rPr lang="en-US" dirty="0" smtClean="0"/>
              <a:t>shows </a:t>
            </a:r>
            <a:r>
              <a:rPr lang="en-US" dirty="0"/>
              <a:t>how species evolved</a:t>
            </a:r>
          </a:p>
          <a:p>
            <a:r>
              <a:rPr lang="en-US" dirty="0"/>
              <a:t>Physical evidence – traits that tells a species apart</a:t>
            </a:r>
          </a:p>
          <a:p>
            <a:r>
              <a:rPr lang="en-US" dirty="0"/>
              <a:t>Genetic evidence – DNA that supports physical evidence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745865"/>
            <a:ext cx="4953000" cy="31121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4114800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phylogenetic tree is a family tree that shows 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u="sng" dirty="0" smtClean="0">
                <a:solidFill>
                  <a:schemeClr val="bg1"/>
                </a:solidFill>
              </a:rPr>
              <a:t>hypothesi</a:t>
            </a:r>
            <a:r>
              <a:rPr lang="en-US" sz="2400" i="1" dirty="0" smtClean="0">
                <a:solidFill>
                  <a:schemeClr val="bg1"/>
                </a:solidFill>
              </a:rPr>
              <a:t>s </a:t>
            </a:r>
            <a:r>
              <a:rPr lang="en-US" sz="2400" dirty="0" smtClean="0">
                <a:solidFill>
                  <a:schemeClr val="bg1"/>
                </a:solidFill>
              </a:rPr>
              <a:t>about the evolutionary relationship amongst groups of organisms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6875" y="228600"/>
            <a:ext cx="7199311" cy="900953"/>
          </a:xfrm>
        </p:spPr>
        <p:txBody>
          <a:bodyPr>
            <a:normAutofit/>
          </a:bodyPr>
          <a:lstStyle/>
          <a:p>
            <a:pPr indent="-3572"/>
            <a:r>
              <a:rPr lang="en-US" altLang="en-US" b="1" dirty="0" smtClean="0">
                <a:solidFill>
                  <a:schemeClr val="bg1"/>
                </a:solidFill>
              </a:rPr>
              <a:t>How to read a </a:t>
            </a:r>
            <a:r>
              <a:rPr lang="en-US" altLang="en-US" b="1" dirty="0" smtClean="0">
                <a:solidFill>
                  <a:schemeClr val="bg1"/>
                </a:solidFill>
              </a:rPr>
              <a:t>tree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048000"/>
            <a:ext cx="84581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>
                <a:latin typeface="Times-Roman"/>
              </a:rPr>
              <a:t>This diagram shows a relationship between 4 relatives. These relatives share a common ancestor at the root of the tree.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>
                <a:latin typeface="Times-Roman"/>
              </a:rPr>
              <a:t>Note that this diagram is also a timeline. The older organism is at the bottom of the tree.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>
                <a:latin typeface="Times-Roman"/>
              </a:rPr>
              <a:t>The four descendants at the top of the tree are DIFFERENT species. This is called SPECIATION</a:t>
            </a:r>
            <a:r>
              <a:rPr lang="en-US" sz="2800" dirty="0">
                <a:solidFill>
                  <a:srgbClr val="FFFF00"/>
                </a:solidFill>
                <a:latin typeface="Times-Roman"/>
              </a:rPr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350818"/>
            <a:ext cx="614786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342105" y="4724400"/>
            <a:ext cx="8458200" cy="1516062"/>
          </a:xfrm>
        </p:spPr>
        <p:txBody>
          <a:bodyPr>
            <a:noAutofit/>
          </a:bodyPr>
          <a:lstStyle/>
          <a:p>
            <a:r>
              <a:rPr lang="en-US" sz="2800" dirty="0"/>
              <a:t>What animal is the chimp closely related to?</a:t>
            </a:r>
          </a:p>
          <a:p>
            <a:r>
              <a:rPr lang="en-US" sz="2800" dirty="0"/>
              <a:t>What animal is the chimp least related to?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609600"/>
            <a:ext cx="7848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9468"/>
            <a:ext cx="8763000" cy="1417638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What is </a:t>
            </a:r>
            <a:r>
              <a:rPr lang="en-US" sz="3600" dirty="0">
                <a:solidFill>
                  <a:schemeClr val="tx1"/>
                </a:solidFill>
              </a:rPr>
              <a:t>the closest relative </a:t>
            </a:r>
            <a:r>
              <a:rPr lang="en-US" sz="3600" dirty="0" smtClean="0">
                <a:solidFill>
                  <a:schemeClr val="tx1"/>
                </a:solidFill>
              </a:rPr>
              <a:t>of </a:t>
            </a:r>
            <a:r>
              <a:rPr lang="en-US" sz="3600" dirty="0" smtClean="0">
                <a:solidFill>
                  <a:schemeClr val="tx1"/>
                </a:solidFill>
              </a:rPr>
              <a:t>marsupials</a:t>
            </a:r>
            <a:r>
              <a:rPr lang="en-US" sz="3600" dirty="0" smtClean="0">
                <a:solidFill>
                  <a:schemeClr val="tx1"/>
                </a:solidFill>
              </a:rPr>
              <a:t>?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What is the closet relative of crocodiles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1847308"/>
            <a:ext cx="8104878" cy="50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19" y="-26670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*Biotic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47700"/>
            <a:ext cx="90678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The </a:t>
            </a:r>
            <a:r>
              <a:rPr lang="en-US" sz="3200" b="1" u="sng" dirty="0">
                <a:solidFill>
                  <a:schemeClr val="tx1"/>
                </a:solidFill>
              </a:rPr>
              <a:t>living</a:t>
            </a:r>
            <a:r>
              <a:rPr lang="en-US" sz="3200" dirty="0">
                <a:solidFill>
                  <a:schemeClr val="tx1"/>
                </a:solidFill>
              </a:rPr>
              <a:t> factors that affect an environment or ecosystem.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bg1"/>
                </a:solidFill>
              </a:rPr>
              <a:t>*Abiotic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95" y="41529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b="1" u="sng" dirty="0">
                <a:solidFill>
                  <a:schemeClr val="bg1"/>
                </a:solidFill>
              </a:rPr>
              <a:t>non-living</a:t>
            </a:r>
            <a:r>
              <a:rPr lang="en-US" dirty="0">
                <a:solidFill>
                  <a:schemeClr val="bg1"/>
                </a:solidFill>
              </a:rPr>
              <a:t> factors that affect an environment or ecosystem.</a:t>
            </a:r>
          </a:p>
        </p:txBody>
      </p:sp>
      <p:sp>
        <p:nvSpPr>
          <p:cNvPr id="9218" name="AutoShape 2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AutoShape 12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0" name="AutoShape 14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2" name="Picture 16" descr="http://ncconstructionandbusinessdisputelaw.files.wordpress.com/2011/04/green-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068" y="1714500"/>
            <a:ext cx="3118513" cy="1828800"/>
          </a:xfrm>
          <a:prstGeom prst="rect">
            <a:avLst/>
          </a:prstGeom>
          <a:noFill/>
        </p:spPr>
      </p:pic>
      <p:pic>
        <p:nvPicPr>
          <p:cNvPr id="9234" name="Picture 18" descr="http://media.npr.org/assets/img/2013/02/07/salmon2_wide-48ca5a4415c45e7321baeb03828857e8187c5ead-s6-c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68462"/>
            <a:ext cx="3258839" cy="1828800"/>
          </a:xfrm>
          <a:prstGeom prst="rect">
            <a:avLst/>
          </a:prstGeom>
          <a:noFill/>
        </p:spPr>
      </p:pic>
      <p:pic>
        <p:nvPicPr>
          <p:cNvPr id="9236" name="Picture 20" descr="http://upload.wikimedia.org/wikipedia/commons/d/de/Cracks_at_Sunrise-on-Sea,_Eastern_Ca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254083"/>
            <a:ext cx="2673057" cy="1429775"/>
          </a:xfrm>
          <a:prstGeom prst="rect">
            <a:avLst/>
          </a:prstGeom>
          <a:noFill/>
        </p:spPr>
      </p:pic>
      <p:pic>
        <p:nvPicPr>
          <p:cNvPr id="9238" name="Picture 22" descr="http://t2.gstatic.com/images?q=tbn:ANd9GcSqEinS9lJv1Wo7GUT8zr3XmCPGBfzer-qgc4W5mY1CZjUq7xcrT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151438"/>
            <a:ext cx="2769560" cy="156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30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2575"/>
          </a:xfrm>
        </p:spPr>
        <p:txBody>
          <a:bodyPr/>
          <a:lstStyle/>
          <a:p>
            <a:r>
              <a:rPr lang="en-US" sz="4000" dirty="0"/>
              <a:t>Look at this evolutionary tree.  Can you answer some questions about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windows2universe.org/earth/geology/images/NBII_phylogeny_Dogs_s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55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2575"/>
          </a:xfrm>
        </p:spPr>
        <p:txBody>
          <a:bodyPr/>
          <a:lstStyle/>
          <a:p>
            <a:r>
              <a:rPr lang="en-US" sz="3200" dirty="0"/>
              <a:t>Does this evolutionary tree support that our dogs are direct descendants of gray wolves?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windows2universe.org/earth/geology/images/NBII_phylogeny_Dogs_s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55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25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windows2universe.org/earth/geology/images/NBII_phylogeny_Dogs_s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55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751331">
            <a:off x="3534049" y="1876297"/>
            <a:ext cx="1548264" cy="83393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6689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444"/>
            <a:ext cx="8763000" cy="1447800"/>
          </a:xfrm>
        </p:spPr>
        <p:txBody>
          <a:bodyPr/>
          <a:lstStyle/>
          <a:p>
            <a:r>
              <a:rPr lang="en-US" sz="3600" dirty="0"/>
              <a:t>According to this evolutionary tree, are our dogs more related to foxes </a:t>
            </a:r>
            <a:r>
              <a:rPr lang="en-US" sz="3600" u="sng" dirty="0"/>
              <a:t>or</a:t>
            </a:r>
            <a:r>
              <a:rPr lang="en-US" sz="3600" dirty="0"/>
              <a:t> coyotes?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windows2universe.org/earth/geology/images/NBII_phylogeny_Dogs_s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55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2575"/>
          </a:xfrm>
        </p:spPr>
        <p:txBody>
          <a:bodyPr/>
          <a:lstStyle/>
          <a:p>
            <a:r>
              <a:rPr lang="en-US" dirty="0"/>
              <a:t>COYOTES!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windows2universe.org/earth/geology/images/NBII_phylogeny_Dogs_s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5545669"/>
          </a:xfrm>
          <a:prstGeom prst="rect">
            <a:avLst/>
          </a:prstGeom>
          <a:noFill/>
          <a:extLst/>
        </p:spPr>
      </p:pic>
      <p:sp>
        <p:nvSpPr>
          <p:cNvPr id="4" name="Right Arrow 3"/>
          <p:cNvSpPr/>
          <p:nvPr/>
        </p:nvSpPr>
        <p:spPr>
          <a:xfrm rot="1465445">
            <a:off x="2912285" y="2182092"/>
            <a:ext cx="1588008" cy="941832"/>
          </a:xfrm>
          <a:prstGeom prst="right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71600"/>
          </a:xfrm>
        </p:spPr>
        <p:txBody>
          <a:bodyPr/>
          <a:lstStyle/>
          <a:p>
            <a:r>
              <a:rPr lang="en-US" sz="3600" dirty="0"/>
              <a:t>According to this evolutionary tree, what is our dog’s most distant relative shown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windows2universe.org/earth/geology/images/NBII_phylogeny_Dogs_s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7" y="1312331"/>
            <a:ext cx="8763000" cy="55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71600"/>
          </a:xfrm>
        </p:spPr>
        <p:txBody>
          <a:bodyPr/>
          <a:lstStyle/>
          <a:p>
            <a:r>
              <a:rPr lang="en-US" dirty="0"/>
              <a:t>The BLACK BEAR!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windows2universe.org/earth/geology/images/NBII_phylogeny_Dogs_s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55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 rot="20908118">
            <a:off x="7149237" y="1932319"/>
            <a:ext cx="1283208" cy="729930"/>
          </a:xfrm>
          <a:prstGeom prst="left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*Is </a:t>
            </a:r>
            <a:r>
              <a:rPr lang="en-US" dirty="0" smtClean="0"/>
              <a:t>there </a:t>
            </a:r>
            <a:r>
              <a:rPr lang="en-US" dirty="0" smtClean="0"/>
              <a:t>away </a:t>
            </a:r>
            <a:r>
              <a:rPr lang="en-US" dirty="0"/>
              <a:t>to classify </a:t>
            </a:r>
            <a:r>
              <a:rPr lang="en-US" dirty="0" smtClean="0"/>
              <a:t>or </a:t>
            </a:r>
            <a:r>
              <a:rPr lang="en-US" smtClean="0"/>
              <a:t>identify new organisms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8382000" cy="451485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>
                <a:latin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</a:rPr>
              <a:t>A </a:t>
            </a:r>
            <a:r>
              <a:rPr lang="en-US" sz="2800" b="1" u="sng" dirty="0">
                <a:latin typeface="Tahoma" pitchFamily="34" charset="0"/>
              </a:rPr>
              <a:t>dichotomous key </a:t>
            </a:r>
            <a:r>
              <a:rPr lang="en-US" sz="2800" dirty="0">
                <a:latin typeface="Tahoma" pitchFamily="34" charset="0"/>
              </a:rPr>
              <a:t>is a device </a:t>
            </a:r>
            <a:r>
              <a:rPr lang="en-US" sz="2800" dirty="0" smtClean="0">
                <a:latin typeface="Tahoma" pitchFamily="34" charset="0"/>
              </a:rPr>
              <a:t>to </a:t>
            </a:r>
            <a:r>
              <a:rPr lang="en-US" sz="2800" dirty="0">
                <a:latin typeface="Tahoma" pitchFamily="34" charset="0"/>
              </a:rPr>
              <a:t>easily </a:t>
            </a:r>
            <a:r>
              <a:rPr lang="en-US" sz="2800" dirty="0" smtClean="0">
                <a:latin typeface="Tahoma" pitchFamily="34" charset="0"/>
              </a:rPr>
              <a:t>identify </a:t>
            </a:r>
            <a:r>
              <a:rPr lang="en-US" sz="2800" dirty="0">
                <a:latin typeface="Tahoma" pitchFamily="34" charset="0"/>
              </a:rPr>
              <a:t>unknown </a:t>
            </a:r>
            <a:r>
              <a:rPr lang="en-US" sz="2800" dirty="0" smtClean="0">
                <a:latin typeface="Tahoma" pitchFamily="34" charset="0"/>
              </a:rPr>
              <a:t>organisms.</a:t>
            </a:r>
            <a:endParaRPr lang="en-US" sz="2800" dirty="0">
              <a:latin typeface="Tahoma" pitchFamily="34" charset="0"/>
            </a:endParaRPr>
          </a:p>
          <a:p>
            <a:endParaRPr lang="en-US" sz="2800" dirty="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sz="2800" dirty="0">
                <a:latin typeface="Tahoma" pitchFamily="34" charset="0"/>
              </a:rPr>
              <a:t> The user is presented with a sequence of  choices between two statements (usually yes or no) based on characteristics of the organism. By always making the correct choice, the name of the organism will be revealed.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1982788" y="1554163"/>
            <a:ext cx="5180012" cy="3749675"/>
            <a:chOff x="0" y="0"/>
            <a:chExt cx="3263" cy="2362"/>
          </a:xfrm>
        </p:grpSpPr>
        <p:sp>
          <p:nvSpPr>
            <p:cNvPr id="36866" name="Rectangle 1026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67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3263" cy="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>
                  <a:hlinkClick r:id="rId2"/>
                </a:rPr>
                <a:t>  </a:t>
              </a:r>
              <a:r>
                <a:rPr lang="en-US" sz="21600"/>
                <a:t> </a:t>
              </a:r>
              <a:r>
                <a:rPr lang="en-US"/>
                <a:t>                                                           </a:t>
              </a:r>
            </a:p>
          </p:txBody>
        </p:sp>
      </p:grpSp>
      <p:pic>
        <p:nvPicPr>
          <p:cNvPr id="36868" name="Picture 1028" descr="talk001__s009_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b="16049"/>
          <a:stretch>
            <a:fillRect/>
          </a:stretch>
        </p:blipFill>
        <p:spPr bwMode="auto">
          <a:xfrm>
            <a:off x="381000" y="381000"/>
            <a:ext cx="8458200" cy="5181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000" dirty="0">
                <a:solidFill>
                  <a:schemeClr val="tx1"/>
                </a:solidFill>
              </a:rPr>
              <a:t>Biotic or Abiotic?</a:t>
            </a:r>
          </a:p>
        </p:txBody>
      </p:sp>
      <p:pic>
        <p:nvPicPr>
          <p:cNvPr id="11267" name="Picture 1027" descr="very-cute-pup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225" y="1295400"/>
            <a:ext cx="6811963" cy="4530725"/>
          </a:xfrm>
        </p:spPr>
      </p:pic>
      <p:sp>
        <p:nvSpPr>
          <p:cNvPr id="11268" name="Text Box 1028"/>
          <p:cNvSpPr txBox="1">
            <a:spLocks noChangeArrowheads="1"/>
          </p:cNvSpPr>
          <p:nvPr/>
        </p:nvSpPr>
        <p:spPr bwMode="auto">
          <a:xfrm>
            <a:off x="3771900" y="60198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Biotic!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ecosystems are 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24137"/>
            <a:ext cx="8534400" cy="3136526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FFC000"/>
                </a:solidFill>
              </a:rPr>
              <a:t>*Species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/>
              <a:t>- a group of organisms which can interbreed and produce fertile offspring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egr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14401"/>
            <a:ext cx="5257800" cy="249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21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ecosystems are 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6184"/>
            <a:ext cx="8458200" cy="3136526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FFC000"/>
                </a:solidFill>
              </a:rPr>
              <a:t>*Population</a:t>
            </a:r>
            <a:r>
              <a:rPr lang="en-US" sz="3600" u="sng" dirty="0" smtClean="0"/>
              <a:t> </a:t>
            </a:r>
            <a:r>
              <a:rPr lang="en-US" sz="3600" dirty="0"/>
              <a:t>- a group of organisms of the same species who live in the same area at the same time</a:t>
            </a:r>
          </a:p>
          <a:p>
            <a:endParaRPr lang="en-US" dirty="0"/>
          </a:p>
        </p:txBody>
      </p:sp>
      <p:pic>
        <p:nvPicPr>
          <p:cNvPr id="4" name="Picture 4" descr="popu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3810000"/>
            <a:ext cx="5199854" cy="276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4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ecosystems are 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72973"/>
            <a:ext cx="8610600" cy="3136526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C000"/>
                </a:solidFill>
              </a:rPr>
              <a:t>*Community </a:t>
            </a:r>
            <a:r>
              <a:rPr lang="en-US" sz="3600" dirty="0"/>
              <a:t>- a group of populations living and interacting with each other in an area</a:t>
            </a:r>
          </a:p>
        </p:txBody>
      </p:sp>
      <p:pic>
        <p:nvPicPr>
          <p:cNvPr id="4" name="Picture 4" descr="bioak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5" y="3657600"/>
            <a:ext cx="4629150" cy="277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1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ecosystems are 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90" y="1905000"/>
            <a:ext cx="8610600" cy="3136526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FFC000"/>
                </a:solidFill>
              </a:rPr>
              <a:t>*Ecosystem </a:t>
            </a:r>
            <a:r>
              <a:rPr lang="en-US" sz="3600" dirty="0"/>
              <a:t>- a system made up of organisms as well as the abiotic factors in the area. </a:t>
            </a:r>
          </a:p>
          <a:p>
            <a:endParaRPr lang="en-US" dirty="0"/>
          </a:p>
        </p:txBody>
      </p:sp>
      <p:pic>
        <p:nvPicPr>
          <p:cNvPr id="4" name="Picture 4" descr="eco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625344"/>
            <a:ext cx="5488781" cy="32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36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EXTRA…Evolution </a:t>
            </a:r>
            <a:r>
              <a:rPr lang="en-US" dirty="0"/>
              <a:t>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http://www.pbs.org/wgbh/nova/labs/lab/evolution</a:t>
            </a:r>
            <a:r>
              <a:rPr lang="en-US" dirty="0" smtClean="0">
                <a:hlinkClick r:id="rId2"/>
              </a:rPr>
              <a:t>/</a:t>
            </a: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effectLst/>
              </a:rPr>
              <a:t>Login in with google </a:t>
            </a:r>
            <a:endParaRPr lang="en-US" dirty="0" smtClean="0">
              <a:effectLst/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http://www.pbs.org/wgbh/nova/labs/about-evolution-lab/educator-guide/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smtClean="0"/>
              <a:t>the worksheet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70846"/>
            <a:ext cx="8686799" cy="4182035"/>
          </a:xfrm>
        </p:spPr>
        <p:txBody>
          <a:bodyPr>
            <a:normAutofit/>
          </a:bodyPr>
          <a:lstStyle/>
          <a:p>
            <a:r>
              <a:rPr lang="en-US" sz="3200" dirty="0"/>
              <a:t>If you had to classify life at Bailey, how would you do it?</a:t>
            </a:r>
          </a:p>
          <a:p>
            <a:endParaRPr lang="en-US" sz="3200" dirty="0"/>
          </a:p>
          <a:p>
            <a:r>
              <a:rPr lang="en-US" sz="3200" dirty="0"/>
              <a:t>Can we divide Bailey into 2 large groups</a:t>
            </a:r>
          </a:p>
          <a:p>
            <a:r>
              <a:rPr lang="en-US" sz="3200" dirty="0"/>
              <a:t>Can we divide those groups into subgroups?</a:t>
            </a:r>
          </a:p>
          <a:p>
            <a:r>
              <a:rPr lang="en-US" sz="3200" dirty="0"/>
              <a:t>Can we make more subgroups?</a:t>
            </a:r>
          </a:p>
        </p:txBody>
      </p:sp>
    </p:spTree>
    <p:extLst>
      <p:ext uri="{BB962C8B-B14F-4D97-AF65-F5344CB8AC3E}">
        <p14:creationId xmlns:p14="http://schemas.microsoft.com/office/powerpoint/2010/main" val="181171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371600"/>
          </a:xfrm>
        </p:spPr>
        <p:txBody>
          <a:bodyPr/>
          <a:lstStyle/>
          <a:p>
            <a:pPr algn="ctr"/>
            <a:r>
              <a:rPr lang="en-US" sz="3600" dirty="0"/>
              <a:t>Example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8547" y="1760304"/>
            <a:ext cx="3147824" cy="576262"/>
          </a:xfrm>
        </p:spPr>
        <p:txBody>
          <a:bodyPr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8547" y="2332591"/>
            <a:ext cx="4666853" cy="3471861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ELA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pPr>
              <a:buFont typeface="+mj-lt"/>
              <a:buAutoNum type="alphaU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STAFF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PRINCIPAL/ AP’s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STAFF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CUSTODIANS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lphaU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29842" y="1789957"/>
            <a:ext cx="3142488" cy="576262"/>
          </a:xfrm>
        </p:spPr>
        <p:txBody>
          <a:bodyPr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105400" y="2452165"/>
            <a:ext cx="3657600" cy="3608293"/>
          </a:xfrm>
        </p:spPr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GRADERS</a:t>
            </a:r>
          </a:p>
          <a:p>
            <a:pPr>
              <a:buFont typeface="+mj-lt"/>
              <a:buAutoNum type="alphaU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GRADERS</a:t>
            </a:r>
          </a:p>
          <a:p>
            <a:pPr>
              <a:buFont typeface="+mj-lt"/>
              <a:buAutoNum type="alphaU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GRADERS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HORNETS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PANTHERS</a:t>
            </a:r>
          </a:p>
        </p:txBody>
      </p:sp>
    </p:spTree>
    <p:extLst>
      <p:ext uri="{BB962C8B-B14F-4D97-AF65-F5344CB8AC3E}">
        <p14:creationId xmlns:p14="http://schemas.microsoft.com/office/powerpoint/2010/main" val="12565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000" dirty="0">
                <a:solidFill>
                  <a:schemeClr val="tx1"/>
                </a:solidFill>
              </a:rPr>
              <a:t>Biotic or Abiotic?</a:t>
            </a:r>
          </a:p>
        </p:txBody>
      </p:sp>
      <p:sp>
        <p:nvSpPr>
          <p:cNvPr id="13315" name="Text Box 1028"/>
          <p:cNvSpPr txBox="1">
            <a:spLocks noChangeArrowheads="1"/>
          </p:cNvSpPr>
          <p:nvPr/>
        </p:nvSpPr>
        <p:spPr bwMode="auto">
          <a:xfrm>
            <a:off x="3714750" y="6019800"/>
            <a:ext cx="1714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Abiotic!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6" name="Picture 10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0313" y="1600200"/>
            <a:ext cx="668337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2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Warmup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2601"/>
            <a:ext cx="7612064" cy="3200400"/>
          </a:xfrm>
        </p:spPr>
        <p:txBody>
          <a:bodyPr>
            <a:normAutofit/>
          </a:bodyPr>
          <a:lstStyle/>
          <a:p>
            <a:r>
              <a:rPr lang="en-US" dirty="0"/>
              <a:t>Classification is vital when grouping organisms and is commonly used throughout our daily </a:t>
            </a:r>
            <a:r>
              <a:rPr lang="en-US" dirty="0" err="1"/>
              <a:t>lifes</a:t>
            </a:r>
            <a:r>
              <a:rPr lang="en-US" dirty="0"/>
              <a:t>. Classify the content in your </a:t>
            </a:r>
            <a:r>
              <a:rPr lang="en-US" dirty="0" err="1"/>
              <a:t>bookbag</a:t>
            </a:r>
            <a:r>
              <a:rPr lang="en-US" dirty="0"/>
              <a:t> starting with the most vague and getting more descriptive within each groups. </a:t>
            </a:r>
          </a:p>
          <a:p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71800" y="5334000"/>
            <a:ext cx="3733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3581400" y="5410200"/>
            <a:ext cx="1524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953000" y="5029200"/>
            <a:ext cx="1524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553200" y="4572000"/>
            <a:ext cx="1524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7400" y="6248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Shoes</a:t>
            </a:r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24200" y="5029200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casual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95800" y="46482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sports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0" y="419100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dress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81200" y="4572000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everyday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24200" y="4191000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boots</a:t>
            </a:r>
            <a:endParaRPr lang="en-US" dirty="0"/>
          </a:p>
        </p:txBody>
      </p:sp>
      <p:cxnSp>
        <p:nvCxnSpPr>
          <p:cNvPr id="18" name="Straight Connector 17"/>
          <p:cNvCxnSpPr>
            <a:stCxn id="13" idx="1"/>
            <a:endCxn id="16" idx="2"/>
          </p:cNvCxnSpPr>
          <p:nvPr/>
        </p:nvCxnSpPr>
        <p:spPr>
          <a:xfrm flipH="1" flipV="1">
            <a:off x="2551228" y="4941332"/>
            <a:ext cx="572972" cy="272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505200" y="4572000"/>
            <a:ext cx="7620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19200" y="3962400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toms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057400" y="3886200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sperrys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62400" y="4038600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running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105400" y="4038600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bball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791200" y="3581400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heels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781800" y="35814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flats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6248400" y="3886200"/>
            <a:ext cx="762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553200" y="3962400"/>
            <a:ext cx="3810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724400" y="4343400"/>
            <a:ext cx="762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752600" y="4343400"/>
            <a:ext cx="4572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181600" y="4419600"/>
            <a:ext cx="1524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0"/>
          </p:cNvCxnSpPr>
          <p:nvPr/>
        </p:nvCxnSpPr>
        <p:spPr>
          <a:xfrm flipV="1">
            <a:off x="2551228" y="4267200"/>
            <a:ext cx="39572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000" dirty="0">
                <a:solidFill>
                  <a:schemeClr val="tx1"/>
                </a:solidFill>
              </a:rPr>
              <a:t>Biotic or Abiotic?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0" y="1371600"/>
            <a:ext cx="4953000" cy="4953000"/>
          </a:xfrm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714750" y="6225080"/>
            <a:ext cx="1714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Abiotic!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000" dirty="0">
                <a:solidFill>
                  <a:schemeClr val="tx1"/>
                </a:solidFill>
              </a:rPr>
              <a:t>Biotic or Abiotic?</a:t>
            </a:r>
          </a:p>
        </p:txBody>
      </p:sp>
      <p:pic>
        <p:nvPicPr>
          <p:cNvPr id="15363" name="Picture 10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371600"/>
            <a:ext cx="3714750" cy="4953000"/>
          </a:xfrm>
        </p:spPr>
      </p:pic>
      <p:sp>
        <p:nvSpPr>
          <p:cNvPr id="15364" name="Text Box 1028"/>
          <p:cNvSpPr txBox="1">
            <a:spLocks noChangeArrowheads="1"/>
          </p:cNvSpPr>
          <p:nvPr/>
        </p:nvSpPr>
        <p:spPr bwMode="auto">
          <a:xfrm>
            <a:off x="3771900" y="6278563"/>
            <a:ext cx="160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Biotic!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6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000" dirty="0">
                <a:solidFill>
                  <a:schemeClr val="tx1"/>
                </a:solidFill>
              </a:rPr>
              <a:t>Biotic or Abiotic?</a:t>
            </a:r>
          </a:p>
        </p:txBody>
      </p:sp>
      <p:pic>
        <p:nvPicPr>
          <p:cNvPr id="17411" name="Picture 10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8325" y="1360488"/>
            <a:ext cx="5467350" cy="4137025"/>
          </a:xfrm>
        </p:spPr>
      </p:pic>
      <p:sp>
        <p:nvSpPr>
          <p:cNvPr id="17412" name="Text Box 1028"/>
          <p:cNvSpPr txBox="1">
            <a:spLocks noChangeArrowheads="1"/>
          </p:cNvSpPr>
          <p:nvPr/>
        </p:nvSpPr>
        <p:spPr bwMode="auto">
          <a:xfrm>
            <a:off x="3702393" y="5562600"/>
            <a:ext cx="1714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Abiotic!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1524000" y="5943600"/>
            <a:ext cx="7086600" cy="769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/>
              <a:t>Unless you said the hand…</a:t>
            </a:r>
          </a:p>
        </p:txBody>
      </p:sp>
    </p:spTree>
    <p:extLst>
      <p:ext uri="{BB962C8B-B14F-4D97-AF65-F5344CB8AC3E}">
        <p14:creationId xmlns:p14="http://schemas.microsoft.com/office/powerpoint/2010/main" val="32770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9112" y="1524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chemeClr val="tx1"/>
                </a:solidFill>
              </a:rPr>
              <a:t>What are all the biotic and abiotic things in this picture?</a:t>
            </a:r>
          </a:p>
        </p:txBody>
      </p:sp>
      <p:pic>
        <p:nvPicPr>
          <p:cNvPr id="23555" name="Picture 1033" descr="pond-watch-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524000"/>
            <a:ext cx="6677025" cy="5008601"/>
          </a:xfrm>
        </p:spPr>
      </p:pic>
    </p:spTree>
    <p:extLst>
      <p:ext uri="{BB962C8B-B14F-4D97-AF65-F5344CB8AC3E}">
        <p14:creationId xmlns:p14="http://schemas.microsoft.com/office/powerpoint/2010/main" val="30417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  <a:hlinkClick r:id="rId2"/>
              </a:rPr>
              <a:t>Classification Brain Pop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18" name="AutoShape 2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AutoShape 12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0" name="AutoShape 14" descr="data:image/jpeg;base64,/9j/4AAQSkZJRgABAQAAAQABAAD/2wCEAAkGBxQTEhUUEhQWFhQXFhgXGBgXFhgYHxoWHhcYHBccFxobHiogGRolHB0cIjIhJikrLi4uHB8zODMsNygtLiwBCgoKDg0OGhAQGywkICQsLCwsLCwwLywsLCwsLCwsLCwtLCwsLCwsLCwsLCwsLCwsLCwsLCwsLCwsLCwsLCwsLP/AABEIAMIBAwMBIgACEQEDEQH/xAAbAAABBQEBAAAAAAAAAAAAAAAFAAIDBAYBB//EAEQQAAIBAwIEAgcGBAMGBgMAAAECEQADIRIxBAVBUSJhBhMycYGRoUJSscHR8BQjYuEHcpIVQ1OC0vEWM1SissIXJKP/xAAaAQADAQEBAQAAAAAAAAAAAAAAAQIDBAUG/8QAMBEAAgECBQMDAgUFAQAAAAAAAAECAxESITFBUQQT8AUiYZGhFFKxwdFicYHh8TL/2gAMAwEAAhEDEQA/APVRXYpoNOmuk5xRSilSoGdilFKlSAUV0ClSoA7FKK5NdmgDkVwiuzXKAFFKKVKgQopRXKU0AKKUUq7QByKeKbXRQBIKetRg08GpZSZMproaog1Kakq5Nqrs1CDTposFyXVTgahBp6mk0NMlmq/FcGtwjUTpBB0zhozDDYiYPw8zVXmnOLVhSXddUeFJ8TEmFAUAtk4mKDrx/F3LwtgPa1DXkIVW2ImWKBgxJAAj49VFF6juFeKSzwyaidPjdgSC38x2JY+e8DbGKDcsA4iAoDIGLtcVdBL5wzaipk+KFJ0gKIzh/NuVfzFOp7l0qQpfIBy7aARhsY0tjAIjJ1Nm0qKFQAKogDyp3sg1Advg7xHj4oo33QAYHTczkQfjSo4LQ6gE9yBSqcQWA606aYK7NbmI+aU02aU0AOrs02aVADqU1ylNAHZrs02lSeQHZrtMZ1BgsA3b61BxvFC2DJjEz5DP7+FcFf1CjTpylGSbWVvk0VN3zJ7l1V9ogeRMVWucxQNDSDMRgz2g7ASCKAWOOucQGC406iJRo9lvDIG+RIOYmM0BuWXaTrRXXLszgRsQEUyYHUxG/Svn63qPUVnk8K+C/bHRXPRhcXvHvxVdOM8ZUhdhEas9/f8ACs9y3i9VtR6v1j6fEThf6WWQBmMEZMDFP4jh3FwEhydJIhlYDrpGJO+NjjE7VlU9R6qVk5ZrdZXKSjsjSLcyNtpmdvIz+lSUK4BhogqQD7QY+IGJHuJkbxU13mQSfEpiAARBme3UfvFdnSetSpq1XP8AX/gTpp5rIICuihfDc4D9VGdOYE+7uPOro4nxRBgjBjr2+nl0716EPW+net0Z9pvQnBpwNRu8bdc5xiouG4glSzCBJ+XxrpXqFGU8Mfrt58B2mkXBTqhVp29/wp5NdiakrojQkpVGDXdVFh3JAaeDUM10GgLlbh+XAOXeGOy4ED2Sx2kklVyZPhG21TcPwwFx7hADtif6BhQe+0/GpdVdDUDIrfDTdNxt40qOw6nyJz5RGJmroNQg07VUsaKl3i8nxdfvR+Cn8fltSqxZTSoHb9/AeVKgMwXNdBqMGuzWxkSTSmmTXZoAfXahvXgilmMAbk9Kpc35uthNZGoSAQpEgHE+eY+dJyS1AKCkQaCWPSiywJE72wJ38f8A05n+9FbvEEAREzEGfP4e6uav1UaUHLUuMLslcwPPtVRON2wSSYgDM/DpPXyqvcu6nnSTEjqoEgdsMZ6TielVbzswOhhifYG2AT4QcnyFfK9R6lWrTbTa4t5ubqKii1fMlQUCzOSNjO/lgDpml6zQJaXUqfEBAMSSR9w7++gtrnYI8QZgJJ1LkQJ7GCPL69Z7nH3PGwRmGQCPJRqDCMEzO+xFcGGW4Y0WmRWRmQsggMwCwegVp8h+W2alvcSsaQ8HUI16QIkSBIyNsZ6biKpW+YareT6vLH3EyPDmCQdxkfGaEcRx3qxbGZI1FnBW4rMCdWndgIzPX6OMJN2FisEec3GmW1FADsPsquqYMGRiemDVXgOfLcslbiEn2JBYDQQIkg4YkHrJ7dAOXnLXEcNbW84OlIDSxEkau67Qvnnaqbc9u3Qju1tA1yWYMBEkYZRJJ3IJE++K3VB2tYzx53RtbDFwV0jTIBBUklQDABP2gSM5O+1N4jgQ5KPh9yxAlznSAeoUA++N96zt/gLwZhbGtWGpXPhIwTkkQrQBJMZK7TAJcs4biDZBd2tvlBLJpCzvgQzSDgms3BrNM0Um8rHX5RZVgrXXUkjwgK2p+4JyAY2n41d4bg2tk+ruhlEzqHUdzO0475G9BL/OABp05BAPhYNqwGLkmJ2JE4232p8Hx159SKCQJHhBwpAnBOSMgD57UOnOSzIxxTyRuLjdCcE7tJE57fh02qhw3NdNwqVIExBBnYQQNt/OshyzmbXSykO0bhTJJXG0jOwjJ386K/xwQBrlsAkBWYNrZTMqrrmBp+JjPSF2ZRdmV3b5mqscSdQzmPtb6QdyowB+80Vs3QwkVlmdbi6A4XditobmJmesGcdakvcxVF0h1IAGkDLYIydMAER091dXR9fU6d4Y5rgtpS1NRFMNBeWczu5W8JeZ8OQFxECJ+G/1rnG+lNhCZ1GBJ8MRgHMxH6+419TQ6qFRX0fHBg4sNzXddZfmfpZbtg6QScQYwfvae5Aj3Fl71kuI9Mbt31geUttK+EqChAxk9foZPuraVaERKLPVg9OBrxvlfP7oJAYznTIgEYxuJwRnO81orXppdtuVfRcjGkYIggGIJBOT74MYqVWi9UVhZ6IDTg1Z/gfSvh7izq0nqDn5d/hRy3cDCVII7gzWiaegtCWa7TKVMAMDTgaA875oLUSxHlt9fhVDh/SUmfDOxHuJgbdaUq0YuzIsa8GqHF82QC4LZ13EHsrkztt79+1Z/wBIPSB1t/ymQY8Z6rtJGf3ntXnb80vMzOtybkzILEsRgjHWI8oHuqJ17OyGomo51z57jH1mpIkaCCAAZkOD1I/AeRoEOYMSAGJAws/+4z5UP4i8zFlO+D4sFjvv+/hUTi7p1e/BOQI391cTblqaBxeLKsrKVZywidp1YkGBGwk9q9D5DzK4+rVbKMD7BBxEgsGjSwJxviK8p5VwN+/b12xMXNHWZOwPUA7Tt0mZr0LguAfhrKsDc1EQypcfTqBAZyLiKRjoZEbTvXlepKOGzeZccsw5etXbmCSpAkkHBkkQojJ0/L5TUtBbS6NWpmYgm5lo3iVwpE74n4UJ4DjndGYaw6YltEdQDk4PTHxwYqLnPNkGDbBcEZgyDvEddozg9q8lU5XsS5rUMcKtn1j3GKgKPEvtRGzySRq6eLeAKY1+2UBABRzJ1MVdl6QfaYAgCJjA71k+Y3r1prYu+EOSTOljIC7+R30+fnipb4xmgEORBClmGkjbqIA3ziPrXRHpnK12RiC/OuIa46m1bQWwNbsP5YTJw7fZBgGN89qDPft+vV7XrXVvuJp1tmfVlyfCGgTk7+VWLfGaYS/d/lz7Fm4EAwoOofbUqIGRTrvE2+KANyyzFT/Lt2tICoWyigA+EyATuCwgDr0whhytkLLUr8HeseIsFthdf8v1xHiOIZowVEneSY32og/Lr9m4ptBrjXklTZXwGNlcuCoBwc+faqt7lotp6y3YfTIIE+sm28gIVKk6htOY6zM0bs8xuppNz1qK8agzGVueEAKGQGNjpMQdhnCqPeOnyC+QIvEcYjm3cxZZix0soB/qB0tpUN0jfptRluZNxSDQ/qslISYKyIKlh1MjBjaaI3eQ2Xu+sZnNsAq1udKeEQJyGIHxJJO2RUPE8NbUhUVAVKrb0uGcg50g5YYB38tumEqsJ2ss/wC36lWaIeH9H/Wgt625bVhiVBYNAAZyzNIjeCAfDEVJa9GOHtq9t7pJeIJWNLAR4Y8JRj5AwAJ7UuJ5ibTjh7bDXsWDSTqn2iMTg4x2E0NbiZ+0xIJjV7IEgavG3eMRGd6Eqr3FeK2NZxHB6UPq3KsUK600qSBkC2o8II6kZ8Ix0ADh+BuI7tYNp0uxHrCQ+gRq1o0KSJI6wB3ilY4drtxVtsbiqSzhm0rp3U6gGKsfOIk9YBucLyW/ezcPgB8Opy+s7jxwdSwfawTHfII3gndod77EfEcpvrr0kuqhRZlgC4kDcEEAAmWMdBRPgwEYW7cXrgKm5O6pK/ZnxeIzqPQfEibl65YuAP61EDEC9c1x4YAYgL4VJbT26jzdwfpCpk3W1MMD1QHjgnoAC1vyiTSlGbV7fQasmGOI45jxCoVcWtBKhOpAho0g+LcaT+Ymg3o2UV7mskk4MMxYSCu4XSdRyQTtjegl3nCG6FstcuPAMqBvJbSFgswyQcwYGMSdPy7mr3PbAAHijHsz5mJxGIjNbUZ1Onaa0yvz9xqSbzBHHekRa2UaylxQPDKkS0nxn4ZPcH3yI4zjLJUE8OEOFJtaQCsBidJ8OrcyMxRC6/DXr7DQXVcqBgmCSyxEOSAJIE4ME70I5jdt3GVbHDwehDsxIkmNM5MRhTv1NfRKUmsVwZphye0vCG6XZAzCCxDaU0lvuhmYA+zvI6SSMxxfC6JIuamPtSNxqIUDUQDlfrvWh5RxwtcObd60blwTdBYrpCnAbOwjUNRHUjGaA3bN0Bn/AIZ/VRqPhiF1HRsZ2BzmMHtWkkmlkJFRpGWkKwOxmW1bSNpnA+s1rf8AaXGcNatXLdwPYIYwAW0wT7WNjG84kfHKu76SNJtwygoYiYYAnG8ht5mTtGbnBcu1WbzC6blu3plRqUaizQFJ6QRJI7zAM1MFbQo3fBenIKAvbIbO8jEmDtsRB+NKvO7PA3dIhlUdFY6SB7iPl3EHNKrxSFhRouZ8x9fBbSFBkdcj8qpteUiNWmYHy7j50GV2NsKPDBjOB3OT1/WkVCkh7gz4RE4Oc9/y/GuSbk3mySzxHEhCQ0Gfmfh2oc/LdAZlDRGPLpAkeLtXeL5YFt6idpyrZiQDkjMeW/zp/AcaPVghjp/qO4B3qdsgBXrBMaivikkgHpkdIM/jUV26ruoUwoB2JyPu+Vd57fUkMiwDMx3MwfM0vQ8BOJ1Xrc2lVjdZ7RcIhUwxH2TqAAbHWrftg5cLQaNF/h/xyW7lxzZ8LqLe5jXq8K+1AkzuOhyOu04jltww3tzLFvWEQhyFBx1PbcfCqvKOWQ7hVQWCQUKFWJk6iTc309AjBo05MYqTmBVJKgxO2YYHckgqpOo+yY7yAK+f6qoqlW8dfPGDM/bvXEEhAfGQTpDAt5nK6pM99qrgetuJJCbkmSoU53wSAdoHvpvNOPBIS2WdV1GNISPNYEFTE5mI3qpd4l9P3QY1YxgsF1dBkkD61rCD13MQ43K0Kg2Wvuy59YjIVOIOkSSchh1+12FBFFw4ZbjmDAZWDASAIMbY3A3Pzq69DSCwIEqyHTnoZnb3b1E9+CCbjYQgSXllyQF7Q3TbMg4gdFOm1vfzzgoIcXyi4dPhAkBIDAGZjMtj2ftCPpFvgbdzhWa3/D3roP2RFwMuklh4A0mRI0spwDJNBeH4mAVUtcDAEiYhgDG7SQJO4j512zzG9lbTtbB3RSZ0sfGApMncEZE4ydxs6c5Kzt9xmvf+UbduwWEeN0e5pUM6g+KZZ1jwwBgdZzVXiufByddtNayFut4s6hpZSciGPfrmJig3AczBtlTeC3GC+0gAKwujx7bScQ2Tk7UbPK1ukIiqjHZrZBgDBbS7hsyBMdBO1c/Ys25LTzf/AGK7IeRc5Jcm/wATAQSikApGBFzHSd8/kS1y1dMXEe2mrTpUOdJiFgMcXMkgtgZgTQhOSBGm5eW7cjSAtotHiHiaJ2mIzuahv8DcsPqVEYhftAiW1QkrIKQQYk+fasWoyl7X/H7BfkKcZzP1CNqZDdMggoBogAoLcCMEzq77YEVn+Mv22tOulfWnxFzqyZkqFGIOMmcgVW43grrMpdVtpGp2ZhpDajuRJBAGF33k5NFeK5Mx/hxZEPcYabot+AqV1FmZSzdsOARJwMVtGnGFs89RWbCfJr9y0i2buCE1wH0lBOoi6BBHTBzuTGam430hfSrMCxMhWUkw05BVVk42joY6VHxq3rCFtFu5cCDW+onwknAt3CCQDgYJyDvsDtWuJuOURZIRTPgtjToGlhrK6pBHnvt1wVOM25O1i22sgnxPpfqmxetsDcSZI1RB8JVGB1KGBmDmDtBidOBa2iJb4fDPr0sqgEAE6rjKSAgGNMhR8az3LOYNZNxOI0hQ5VhbKi4CDqZlYQSCw3DHy3EkLXpLCABEASNKlixFskhyAVlrhJBLGMA46VpOi4rDBffUMXIb5dwEhlVmUzquXLUlmQR4Xk6kDJEAHpmSKhs8Mti56tiwRwVDG30OGPiOpdOqNUAmQQBNVrvPbukepC2kZnbWukBoCzqDQIBK5MTMeVT8TxX8QqAeG6p2kkNIKlnjrKjp199YWmn7tGF1bImueib3YY3yx0jULQCzJg6R7MQcCB2zMgPx3AqpCNae09tWua2BVnYEhlGjBE5BmN8gb7Pg9PDqEdtZWSBqlZEzJA8tthFUuK5hauWnRXNx9OyC42sGSUGnOk7En39BXZR9Sm2otJ8vMvIE8FzN7PDKLdwfzFGoEScAhyMEAhmIzuAD2mC3zu9C251BYbxafbVAFI2I2HfAMQCKGcXf0FuHZdAjWwJUkMBAE5JAZsCZI0++iPBcrS7pZL+QJU3AR6zJ06caW8Sr4cmJJIgivai27YWGRoA9u6lx34lLiEMP5lkt4iVJKO3n4tPkQIjAnguAuIyC0QDhn0rqKHcJ6ts7lQWYiNJqe+RcJterUC2G9fELlDt4SQukFsGQA+kRuK/L+Xm5qawbiKDlS2kZWGXwnMEAyQAJgTIrYkrcy51xIusPW6iDkqDExn4g4PnNKrvD8GzKCpvQd/5nD+1Pi9rI8U4/KlRZ8jujNcVxJmJEzAUnzxvjvUHMONiFVA3SSI7N0+OaY3BmC5AmMkz4cxBxMmq7nV/KBGDq1kCG3wJHWfpXLFJLMks2eYKo1sSxnzMk4IA7dK7zEh11SAWiYAXrjV5Y/tQYkW3UEjGZAPX9jNcucWxDqACR1HYHz6ZqcG6AM8t5al0tbW8o4hSGVWUhGDRA15CvOwO/lmNlyXgeL4Th7gVbPEMxBCi4yNrwGGpho0LM6sdaC/4d89vKnq3tl7DMYYWj4WgGGYDK7nqQT0FbjiOPW2o0hjOdKkHYmQu4xkQB091eL11aop9tq684s15mXdJAzl3MStsD1JtFR7JYPGML4WKgDfOQD06DL1xRl1W4I1EhmVQ2BnPhifjR/lfMQ7lnKkAFpnRp2hfagtIjuIExOK3GclW8xvXFhAuVJ0yVI0mcKQRu2Ix3riUkpe5W8+pDVytwHEoqKUuaQJEwCzOTgIrAeFWaZOJOBGKh5k7+rtm1aBsbkLMXDIB1qm2V7/GqPE8sJe4qKbwKhwUaPVhyZwTNwDwgDB3MGo1u+oQHhGOv7cl1ByRDKVMmYEiPZ+Wygm7rXzUkF3+VsxDCzdCsRAEHAyYA8QHY7VSvpuIjuDmM4g/uK0fC82uXimotj/zHXGgMYgsQNTaZMAxtkZNRPyQXW1W2ttbgE3J051AeySWn8Z3muqNVwykFuDOJw2iDqgScdv6mGxXE942q1xTguVU22aYRkDKSdgRsaIc75RctAEoNDzkFScRqDACUx0/7UBuWdLFyGUA+Ert1zPQ4FbRkp+6/0EOtj1bBSsDMiYldj0Mj579Kn4m6x029VsFBKN09W3iHi3JE9p3x2J8i5SOJDPc9bruS1tzhdp1h/tFmAHh2ic1Hf9GHssEbV4QWwVY2zlUZgfZtkqpz9kGtY1qeLA3mOxR4vmly0vqrei0gd9YtlGLsTIu6vbOIGraBtiq/D3Lly4qpJNwQBqnW2oqNbY+0Dkxt0iQX4T0ddyLt8fyDEkMAWjUP5ZcSyydR6nzNGuM5latgLqRyF0h2RUuoqkSC1uMQI3GN5kmoqV6alaCu/NeRu24AblHGIpS0GcKwDaHUhjAkqC4x7MwI9mTtBXgOI42xCMYsg6FbSoDHSSpLsDAOwxGRv0HXeJa+yquubbAadCKqoSDCkJIOoDGx9+7L3ObrOXZwhcBQwkAoSJZc6SPDJyPjU2lJWkk+csxXJOc8dxCW1S9pW2ZIACqTJBAP3zgbwTI2FVk9IPWAJfuBlBY+s9WC5RiDpBM6NydugE4FC71hrrNre2CSSCzKoiOgGBPb9aqk7CANMiBkHJnrB+Hz2rSNGGG2/wAAGecX7JLJatAsCCt5b7HUhzDLhdRyIiZmhTkCCBDDMsdhMiZAB2iY74orwl1DC+rRGIXTrJRdUR60g4Bxkjw743rvMrUcPbt27/rQSFNtVKkHxFRoLEvBBEgRIXckVrHDFYL/AL3/AI+wXCXJ+J4S4LiXktK7KG9YuCWPtCDgeLYKBjvirPIrlp3NmzqVjbIRmyxb2pOiARC4LDHlWJS6Sdpxkkz0gZ+lEOXesUEguttPF6xVyudhsCCYweoB6TXPU6fJ5+ebAbvguCMr6ziPWBJZkYlF1dxgsBpO59qe1T3uH0xdJUaQxZeGEHTk/bGeuAOsdMZTj+aW7lwopZvCwW4XfxMwB8SsYG2kjYQSOhq3w1m4hR3u2kZRCai7wJzBQEGD0Ps1ydl5Nv8AwUn8A/i7JS5IUgObmGYtsWLBmMBirIJHUgeUkxe4lBLlFKO14MCupJJ1AKuRIJERvQLmXMHusrXCAQzMdOAW0wT8cfM96q8c5Okhg0+1Ag+HOe+evX3V7sWlZIo9G5NzO3Z4O3cuMslT4FGGcMS7tBj1jMZnJ22zTOb+mlu2iHh4LvlyynsBkA59/YV57butvkzgCFM9gZ2Hn5VOLYboJ2we28gfiO9U68hKIfb0lvnK8SoBAxouiMZACysTtHSlQK5wWTKkHsFJ+s5pUu/8l4CI8xIJAB8SjBx2kARAG31FVOI4tlBGN/L8tqh4iyYDBw0+z33nA7U7huW6oOoRIlZHcTI6YnapdtWZldeCZwzk4j3SR0PbvTuEuLb1EuSxyMziZz5479qm4u96tSqgEEYIEEeZxme/lQVbxbB37+VUryQzd+hVz1TXCBevW1XWAjkaCW0km2WCtMnJ+7gGQattxTapt6gwaF1ED2tWxB3ON9h7hWEucU1sIbNxrZJGoqYyCCuoDoDJzWo4fjwxUa7heAwJIOphnUGERsYBBn4xXndT07xY/P4JlobnhOU3yitxDHWphAhQ9AWJOJEgCJAJ33rN3ud8RYLpNwfagp4i2BkrmIHuijdrnLeri5ct3GJ1BfEM+yRqUEHEyT+BrP8AM+YvqaVXVqJn1YMdIDFQY3j315tKMnK0kmhN8B9+bm8oNi56tgJNi7o0yCCX1Z3I2Y5Gr31X5zyz16g2bagkAOgW3pJJiQymT1zBnO21Z7geNe5cEIbjDxBgBiFjODI3x169Kn5cWcaVuW0fUo9oKSekTkkEdD2rXsuDTXnn1C5y9wOgC07MquCVHibVM6dNtYkEggSAc1zjeBVGX+KvG0+kBA1oqunGk+ESSerHOaO3OKOhrdq8hthdLLcUgpBIPq9MByB2UwI7mshxfBKWabrXMEppPhkaQcMZEidp6dK2o3k83bz5WQWJr/P3WBaZlSBhHJwAJGTiQB1JGYicVeZ80a8xua9eRuD4eunTsPeMYkdapW7c6pLmRByywRO4jMQcfoaje34ZwTO4ORjp++tdkYQWizA0Xo9zeG03rjldSMk3QQjKcQtyV0+4duwjYcs9I7ZQKA1wg+2zLJYRLttpM53hR5CvKHuRMdfCcZjuJzVzlPGFmVVQHxDSpJIyYz1PX+1YV+kVRYh5npPM+cCPV/xKkZUsskA9IPUjAnaJ71kF5my6kOh/tElm8YIPhIkLoz7MdfMihPNONGrSQBuSQcMPPz8sVAgKqHmRE4zPykHp5VNLpVBZkvML8RznizbK3bp0XDkqsDTjVJjPsx/qOYqhcUO4Qi61lXjVbhhGYIkQQTk4yB8ajXmJhluXjouZcajpwQw8sEbAd8U8cYw1pbueBRODAInfEaiNs9K6FFx0X7IMyynB2eGJJAvSuq2ThQTsXXM/5T3FVuKuSSdKnV4jp9lTJ9lMQBPQwJqqrO50wInpMx7ifd8qmPEeEL6oh1+0TncR4Y7T36eclnfPNgGeTc4bULTL6xfEAmlHA3zaDKQjCTnbHXozjb6IY4KxdtXUuQQ0uzpBnWoJCmYEDBBNCeG0hiTcKGdUAHORgRMHr8KL8v57aUuHVwriDcVma6uAMFmyNQB779MVlKGF3ivP3GDOa3L165N4FSDp0wRpyW06faET1n41ce/btqLLXnNpgSVRIIbA8QuAao0jsRk9cjuZ8cC76Ha4CZ9YV0swjrOR2if0qseLwRCnUIJIDGMGQTscbiOtbqDaQWLXJ+ZG0wPiPbY9CPZOCPKrl7iGwTpDN5CBkzCg43HShFlCDKDrjIHXaZogvGAyZIbJJiI6CY336ZzVqmr3RUURXkbXBYEjaCTjoNo7gAVzUTMk4gfQmBJ/c065xoZT8SOsf8x3EdK6t4ezGZ3kiNok7yYHyO0VrmWTWSAAbi9MEAgyMe4gj94in3OM6knUAMY0hegEye2e/TFUb3FEmTMlegKiZzGetR3OMzlYUiIE/SevWlhC5abmI6PcA6AO4x7ppVAvH/dURne6Qd841YzSp4QG37kHIJ6bR8o86tXZQABQSZmTn9/rRzhPRm4P/MKjzmTt3IqDi/RBztcUjsZEfKZqO5HdkWAN1kvQgwRs07nEggifhmhTqVeDBiZI6zmtBxXo7dt2iIBYEkFAew6xNZZrNwMV0tqAysEkD3RI3Hzram09GNE/q/5bGdiu/YyPxilyviTbuqcwA0iTtBmKtcr4dzbvqysGZV0EqVGoMO+Kg4/g7j3HKW3KA6UIUkaF8KGYgyADPnWjtoxm50Wbtm01tgrFEJGvI31ggmdwRg5AHemoFljeuN4TsFLOcHCaoCgdyd/jGL5Fx1+0rHhyw1eE6QDIAGPr070/l3FPcuS7MwzOSceWds158ujld+7L7kOBp+Y82tFtIDLZXSYQBX0hfFrcbyQRknfrGW/7Q4cor21dHnHsuqoZ1bSTmTncGszzt02tnBMkAQJx86FPdMATgbDt1rSHRxcVmNRNBf5xoaAJ8RPiUYwNOIwP796rJxSucYYHMGJBOYHUR2HvoGWJ600muqNCMdB4Uaa5xiqwVScR1kA74MmSJq1w9xGbwtpAB8RG/lA/e5rIK5HWr3B3m6yR1qZUEJxNHxnKiU8GTG/72ER16TQvhbZVpzEgeHcBiRj3NAPvq3w/MIXVbaTmVicdI+FV+IeWJMrK6h5nVIn4kmpjFrLYEhvOFUAaW1asgwRI7j6fKoEvMqqVeJkhVxGAJPmRTeNuFzqO53jaZknyqAAkFsQqkx/SGVY9/iB+FaKOViki/wAv41UabqpcGJDFs94K7HH1HbDiQ1h7wKKQ4GkRM/ZOkmdMdc++qNjgb106batcbIhAWON8AbVBxVpwQrqVYADO+ZO3uodNN3DCabhuJVratgahlQczmCcbeXuNTcNzVkaStpupFxJEEGQepnfvtWW4a+0iZI0gR/SMADtRS1xQcBiNABgRnv5yI8vnWEunitScCCPNLlt3VrdprY0wQX1+KWypiQPLyqpcsSJiO+fPp9KtW+GuMj3FtwBMvsDBExBz3jvVJHDBJaWZiIBgZMnpiJ3mlCnwGEYylcyQPz/Wo0aP38/zqb+DuESoLHSzEZJULpOYnGQI86H3w6nKkE4IIPl8sGtFTCxfPFFWEnHdtusbfmKkW8DKgA9snJgxPlOZHaOsgE/EuVgmQCBkSep3rty4QqkHzHX97VoqdikgklzTEQDvgA56bn5HB+dR3jJlwZOYmSRMn3T3qtbchNTHqD78mKq+tuPqIkgCW0iQFkZbsJIGcbVWEYa4Yhg2lWIWCZZsf0iQfP5VG/Ep7wZxuwECMkARPbzoQrSTrMDtmD2wOlSMi/eOMb9PltRhAIrxS/db4DH/AMq7VFXjGo/OuVOEVj0Eelqj/d/UfpT19Ll/4Z/1Ci7+jnDkYtfIt+tIcg4dRhM+efqa8+9PghxsAbvpaZlbQH+Yk/TpWc4XmDrxFy8baMbk4MwokERHkAK9EHKbQ+wvxAqe1wKDZVHuUfpVRqwjogUjDvzC7dx6gMvYIMnPWJ+tXG5dxVxYFpbY0wv8wpHnCnPTB7Vs/UfuK56g1PeWyHi5MRyz0Q422pW3dRQTqw7bwOgHkPlUlj0F4pQALtoAebb5P3O8/OtvasEbfnUy2HO7R7tX5Cq/ESZSknsYP/8AHd0iGv2wfJSfyFIf4YnrxI+Fo/8AXXoDcM8YafgR+VNe0/ZqPxFQbklsYVf8MB/6n/8AnH/2rp/wuH/qY/5P71toI6H4j+1NBboY+FL8TU5FjjwYpf8ADFOvEn/SP1ohwH+Hllf94zR2aPwrUpdcdfxpzcU399qT6ib1bDFDe5Q5f6J2bXsWknufF9TNC/S3gf4e5Y4vQui23q7gifA2xiOni+JWtD/E95+Z/Kq3M0W7ae0ftqyzMwSMGPI5+FTGpaV2LFDY8v59wwbjDatnwvdVVgyALjKfD/TLEivWrfJ+HA0+otxEQNO3nj3V5L6LWf8A93h1YiVZtu6o/wCYr1jQ28k/CPwrbqJYbRHdLYsWuU2F9m0F/wAoVfwqrxHopwj5azb98QfmM01lPaamS7G/4TXMqrDHHgHP6BcEwjQPeHf8dVNPoDwewHUn223MTsfKif8AEjz+AFdPG9vrVKvLl/UFKHBUT0bs27fqkI0Ak6dR32ySJPzqO36O8MnsWrQ8wo/OrT8YR935VxOOBOSSelHcb3Y8UGQH0dsf8O18lx7oFVf/AA1w3/BsmDPsgwfjRO5fA3/X5VA3MFH3vgKMTW5LUeSg3ohwp/3FuPLH4UE9IPRm3ZezcSyDa1rbuW4kQxgMJ6yY9+nzrTHjS2zYqrzFdVt1U50zP9QyOncVpCbTzZSjG2oC9HeSWrty+zWka2jBEUqCAROqAcdo+PetInJbIEC1bEiMIgkdjA28qEeiXGAI2wLSxj/O46+6jVziMbzTqN4tRpLkrcR6M8O8TYtGP6R+VVH9CuFM/wApB7tX61ce+pPttPlUZvkbNUqbW5N4lMegPDdj8z/00qIjiW71yjuS5+47w8ZYW4RmD8qtI05gbTGD/wBjVCy5iQT8JP5VM9xiMET5iouGJ7N/QmLdvw2qdQTvFUEuON4/GpzcY9RH760rj9/BYawcwce79iuT0P0EflTVaQQDuPlTfUEg5n9++k38EtS/KTIATv8A6s071mnqs+Yz9KC3eCZj4bpHz/KqHEcrvdGDfE0KQsclsaq5xikQdP8Apj61X/ikG0fAx+dZK5yu+c6R8Gqo/LL2Rpaaq19yXOT1NZf9IQpiGn3r+tRH0rT7Sk/Ifnmsc/BXRujfI1XNp+qt8qtQ+RY2bhvTFYhU+tRn0u6+rx5kf9NYgqR9kmnNYb7rfjVYB45Gwb0sJ/3Y/fuFRXPTEKCfVqIBPtHf5VjLinoDUbITVKmtxXZHyDmYtcTbusJ06p/zMjA595mt1/4zUj2B/qP6Vg/4cdhT9BFa1Ixm7jZtx6YD/hj4Mf0pL6Xj7n/un8RWGANKDWfZRNjcXPS5T9j5ED8qjb0qX7s1iTNITR2IhY2Z9KE6p9f7U1PSlJ9isaQa6J7Gj8PEMJs39KU+4fg39qgHpKnVfhP9qykVLa4Vm9lWPuE0dmIYTVL6R24HgIz3FPu89UqdAbII6EZrN2uVXT9g/GB+NGeW8luDdynWFzPvqJQgtx4GwfyPiTaYesQ6YjY9yf0+VaE83tEfa/0n9KuJYIGTJ74pwteVTJ4ndopwkUW5tbHUdtj+lOHHoftp8xVh+FUzKKT8M0z+Ctz7C/IVNkHbkQ/xKffX50qsfw9v7o+QrtThF2pFtLkbsZ6fKpkuYx4h5E/mc1UHEnaFG3v89qZ64d/p1/GqujbErhG2RuJB7Ez+Zrp4kDGPlFDlE7tPQY/vU9pGHkO0Z/A0ZFKS5JRxJg4MeUYnfNIxvJB3wT1/P+9M1KoOBk9Aon3mkeIAiNI+lSLucDGZhtG8g5M+dPW6VGx+Gd/70w8QAcBcjMA5infxC9SP30oyE/dkx7FyMHM9Z23FcLsI1BfeYx+H7mkOKXMx8BG3lNRnj7YgSD8P0pWBU0WBcH59t5jr5VOF6FQfkfdPvqol0ESGWDncj5ZpXrhAkmRHc/jtTL/wWnTfwfGAa5/Dz9iQR5fSRVb14AmJwPP45ptvjwoMdYxvt7qLDUY7rz6FhuDH3Pdjp+H1qrc4O2faQHMe76R0p68YCfCo7/T309uYbgRjf+5mqsDpw4KbcosHcaf30xmo39FbLeyzQfKpzzFfurvAx18vP3VZTmIAmBMHeQf70LFsJUoboGv6GJnxkCOw/Wo7folbEjXPQyCOtF/9s+8+QH5RtFQtzQFvZE5yQf0p3l8jdKHDBjeh9sgabg7TNMb0KH38fvyoqnHtpkIPgPntv1pw5g2CVP1390/lVJz+SXRjwwPb9Cx1bHvH6VMnoioGQT/zfPpmii8cxnEA7SCfnA2/vTP4y4fs9d8/pTtUE6CIOH5MlvAQfEA/HNTpw3QKPhA99R/xF07x8O1dF25t9f8AsPxpdub1QKiufuPbh2H2c/CmC24OU+n771037nUn6Cmu7d/rT7Mhdp/mHqh+6wHupqifskb9OlNLnuPhS1edV2ZD7f8AUO+B9/WmkT32paz978ab8fpT7Ehdv+oYbvkfka5SKn7x+VKl2JlYH+YcOFUdKeOGWZgT3qVR5U4jyrswLgLkS8Oo6fh8ffTjw4Izt7/0qQ+73Zj5/WnFD5fH9KMC4HcYtoZ8xE+WKZ/BrM9anUkdvpXSD3pYIhdkQ4YbAn61wcINwT+/wqX1fnXdHnTwoMTGjhF+eaetkDOx/fnXCg6mulB3owoLs6LK9/yrv8On7FNIH7NdxRhQXY42bcb/AErnq7f7A/IVzFdkU8KFdjvV264bNvsPpS11xnx/2osgux3ql6L+/KKdpHbv+ziovWZrnradhE0e6kVPlUBcf3ml6yf30oAm0e7rXZqH1hrusn8aAJCveuerHyqIsTXC570ATG2O1MKL2qL1nn+PakW99AEugfdFcZB2EfCoDPelnz+FK6ESkDyz5UxiP2KiuM2RHffEeRNdFogZInrnbt7qnuR5KsSNc/Ypmo9J+VMRSf2R+NOW15nv+80u7DkQp8jSpGzPQ/v4Vyl3oFWY4Guk4NKlWyEdBxTQa5SpASdqiB/fxNKlQDJW2/5vyrinb3fpSpUAPO377GuT+H6V2lUjGz+BribH996VKmxHbZ2qS6MH3/rSpUxDLf5GlO3xpUqGNHB9n4/hXJ2+NKlSAmb9/OmP7R9/612lTERud/cfwrg/T8a5SoYItFai6H412lUjI29k/wCX8jTSf5gHSB+dcpVyVtQQuIwxAwOw95qC8fGnwrlKshv/ANF+yo7faP4rS4X8qVKg1jqK9v8A8zf/AGik3sT1zSpVLM9mU7twg4J2HXyFKlSoNF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brainpop.speedera.net/www.brainpop.com/new_common_images/graphics_pool/95/9567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305800" cy="5610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7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11107</TotalTime>
  <Words>906</Words>
  <Application>Microsoft Office PowerPoint</Application>
  <PresentationFormat>On-screen Show (4:3)</PresentationFormat>
  <Paragraphs>127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Book Antiqua</vt:lpstr>
      <vt:lpstr>Calibri</vt:lpstr>
      <vt:lpstr>Symbol</vt:lpstr>
      <vt:lpstr>Tahoma</vt:lpstr>
      <vt:lpstr>Times New Roman</vt:lpstr>
      <vt:lpstr>Times-Roman</vt:lpstr>
      <vt:lpstr>Wingdings 2</vt:lpstr>
      <vt:lpstr>Habitat</vt:lpstr>
      <vt:lpstr>Recap…</vt:lpstr>
      <vt:lpstr>*Biotic</vt:lpstr>
      <vt:lpstr>Biotic or Abiotic?</vt:lpstr>
      <vt:lpstr>Biotic or Abiotic?</vt:lpstr>
      <vt:lpstr>Biotic or Abiotic?</vt:lpstr>
      <vt:lpstr>Biotic or Abiotic?</vt:lpstr>
      <vt:lpstr>Biotic or Abiotic?</vt:lpstr>
      <vt:lpstr>What are all the biotic and abiotic things in this picture?</vt:lpstr>
      <vt:lpstr>Classification Brain Pop</vt:lpstr>
      <vt:lpstr>Evolutionary tree of life </vt:lpstr>
      <vt:lpstr>PowerPoint Presentation</vt:lpstr>
      <vt:lpstr>*Classifying Organisms</vt:lpstr>
      <vt:lpstr>Taxonomy </vt:lpstr>
      <vt:lpstr>Brainpop Classification</vt:lpstr>
      <vt:lpstr>TAXONOMY organizes LIFE down to the species!</vt:lpstr>
      <vt:lpstr>*Scientists use different evidence to classify organisms</vt:lpstr>
      <vt:lpstr>How to read a tree</vt:lpstr>
      <vt:lpstr>PowerPoint Presentation</vt:lpstr>
      <vt:lpstr>What is the closest relative of marsupials?  What is the closet relative of crocodiles?</vt:lpstr>
      <vt:lpstr>PowerPoint Presentation</vt:lpstr>
      <vt:lpstr>Look at this evolutionary tree.  Can you answer some questions about it?</vt:lpstr>
      <vt:lpstr>Does this evolutionary tree support that our dogs are direct descendants of gray wolves?</vt:lpstr>
      <vt:lpstr>PowerPoint Presentation</vt:lpstr>
      <vt:lpstr>According to this evolutionary tree, are our dogs more related to foxes or coyotes?</vt:lpstr>
      <vt:lpstr>COYOTES!</vt:lpstr>
      <vt:lpstr>According to this evolutionary tree, what is our dog’s most distant relative shown here?</vt:lpstr>
      <vt:lpstr>The BLACK BEAR!</vt:lpstr>
      <vt:lpstr>*Is there away to classify or identify new organisms?</vt:lpstr>
      <vt:lpstr>PowerPoint Presentation</vt:lpstr>
      <vt:lpstr>How ecosystems are structured</vt:lpstr>
      <vt:lpstr>How ecosystems are structured</vt:lpstr>
      <vt:lpstr>How ecosystems are structured</vt:lpstr>
      <vt:lpstr>How ecosystems are structured</vt:lpstr>
      <vt:lpstr>PowerPoint Presentation</vt:lpstr>
      <vt:lpstr>EXTRA…Evolution lab</vt:lpstr>
      <vt:lpstr>PowerPoint Presentation</vt:lpstr>
      <vt:lpstr>Warm-up</vt:lpstr>
      <vt:lpstr>Discussion point</vt:lpstr>
      <vt:lpstr>Example </vt:lpstr>
      <vt:lpstr>Warmup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brittanys.smart</dc:creator>
  <cp:lastModifiedBy>Smart, Brittany S.</cp:lastModifiedBy>
  <cp:revision>135</cp:revision>
  <cp:lastPrinted>2018-04-20T19:15:09Z</cp:lastPrinted>
  <dcterms:created xsi:type="dcterms:W3CDTF">2015-04-16T16:24:19Z</dcterms:created>
  <dcterms:modified xsi:type="dcterms:W3CDTF">2019-04-25T13:41:42Z</dcterms:modified>
</cp:coreProperties>
</file>