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72" r:id="rId2"/>
    <p:sldId id="282" r:id="rId3"/>
    <p:sldId id="260" r:id="rId4"/>
    <p:sldId id="283" r:id="rId5"/>
    <p:sldId id="284" r:id="rId6"/>
    <p:sldId id="263" r:id="rId7"/>
    <p:sldId id="264" r:id="rId8"/>
    <p:sldId id="265" r:id="rId9"/>
    <p:sldId id="277" r:id="rId10"/>
    <p:sldId id="278" r:id="rId11"/>
    <p:sldId id="279" r:id="rId12"/>
    <p:sldId id="280" r:id="rId13"/>
    <p:sldId id="281" r:id="rId14"/>
    <p:sldId id="287" r:id="rId15"/>
    <p:sldId id="285" r:id="rId16"/>
    <p:sldId id="289" r:id="rId17"/>
    <p:sldId id="266" r:id="rId18"/>
    <p:sldId id="267" r:id="rId19"/>
    <p:sldId id="268" r:id="rId20"/>
    <p:sldId id="269" r:id="rId21"/>
    <p:sldId id="270" r:id="rId22"/>
    <p:sldId id="271" r:id="rId23"/>
    <p:sldId id="290" r:id="rId24"/>
    <p:sldId id="288" r:id="rId25"/>
    <p:sldId id="258" r:id="rId26"/>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62" d="100"/>
          <a:sy n="62" d="100"/>
        </p:scale>
        <p:origin x="72" y="10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1E70A661-B774-4FED-87F1-7751ADB70985}" type="datetimeFigureOut">
              <a:rPr lang="en-US" smtClean="0"/>
              <a:t>4/29/2019</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77C6B213-85EE-43F7-A93F-1EB2283DEAF1}" type="slidenum">
              <a:rPr lang="en-US" smtClean="0"/>
              <a:t>‹#›</a:t>
            </a:fld>
            <a:endParaRPr lang="en-US"/>
          </a:p>
        </p:txBody>
      </p:sp>
    </p:spTree>
    <p:extLst>
      <p:ext uri="{BB962C8B-B14F-4D97-AF65-F5344CB8AC3E}">
        <p14:creationId xmlns:p14="http://schemas.microsoft.com/office/powerpoint/2010/main" val="3973264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C0A54C91-D51F-4C27-9449-4078D2F0AF9A}" type="datetimeFigureOut">
              <a:rPr lang="en-US" smtClean="0"/>
              <a:t>4/29/2019</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AFCABEF8-7409-4588-9357-F11B98F313BD}" type="slidenum">
              <a:rPr lang="en-US" smtClean="0"/>
              <a:t>‹#›</a:t>
            </a:fld>
            <a:endParaRPr lang="en-US"/>
          </a:p>
        </p:txBody>
      </p:sp>
    </p:spTree>
    <p:extLst>
      <p:ext uri="{BB962C8B-B14F-4D97-AF65-F5344CB8AC3E}">
        <p14:creationId xmlns:p14="http://schemas.microsoft.com/office/powerpoint/2010/main" val="352491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AU" b="1" dirty="0" smtClean="0">
                <a:solidFill>
                  <a:srgbClr val="FF6600"/>
                </a:solidFill>
              </a:rPr>
              <a:t>To do:</a:t>
            </a:r>
            <a:r>
              <a:rPr lang="en-AU" b="1" dirty="0" smtClean="0">
                <a:solidFill>
                  <a:srgbClr val="9900FF"/>
                </a:solidFill>
              </a:rPr>
              <a:t>  Write down how you could tell which line is the predator and which is the prey on a graph.  Explain why the predator increases after the prey.</a:t>
            </a:r>
            <a:endParaRPr lang="en-GB" b="1" dirty="0" smtClean="0">
              <a:solidFill>
                <a:srgbClr val="9900FF"/>
              </a:solidFill>
            </a:endParaRPr>
          </a:p>
          <a:p>
            <a:endParaRPr lang="en-US" dirty="0"/>
          </a:p>
        </p:txBody>
      </p:sp>
      <p:sp>
        <p:nvSpPr>
          <p:cNvPr id="4" name="Slide Number Placeholder 3"/>
          <p:cNvSpPr>
            <a:spLocks noGrp="1"/>
          </p:cNvSpPr>
          <p:nvPr>
            <p:ph type="sldNum" sz="quarter" idx="10"/>
          </p:nvPr>
        </p:nvSpPr>
        <p:spPr/>
        <p:txBody>
          <a:bodyPr/>
          <a:lstStyle/>
          <a:p>
            <a:fld id="{DDB57F4C-1330-48C9-A5F1-213B1683ACE6}" type="slidenum">
              <a:rPr lang="en-US" smtClean="0"/>
              <a:t>7</a:t>
            </a:fld>
            <a:endParaRPr lang="en-US"/>
          </a:p>
        </p:txBody>
      </p:sp>
    </p:spTree>
    <p:extLst>
      <p:ext uri="{BB962C8B-B14F-4D97-AF65-F5344CB8AC3E}">
        <p14:creationId xmlns:p14="http://schemas.microsoft.com/office/powerpoint/2010/main" val="341249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51122" indent="-288893">
              <a:defRPr>
                <a:solidFill>
                  <a:schemeClr val="tx1"/>
                </a:solidFill>
                <a:latin typeface="Calibri" charset="0"/>
                <a:ea typeface="ＭＳ Ｐゴシック" charset="0"/>
              </a:defRPr>
            </a:lvl2pPr>
            <a:lvl3pPr marL="1155573" indent="-231115">
              <a:defRPr>
                <a:solidFill>
                  <a:schemeClr val="tx1"/>
                </a:solidFill>
                <a:latin typeface="Calibri" charset="0"/>
                <a:ea typeface="ＭＳ Ｐゴシック" charset="0"/>
              </a:defRPr>
            </a:lvl3pPr>
            <a:lvl4pPr marL="1617802" indent="-231115">
              <a:defRPr>
                <a:solidFill>
                  <a:schemeClr val="tx1"/>
                </a:solidFill>
                <a:latin typeface="Calibri" charset="0"/>
                <a:ea typeface="ＭＳ Ｐゴシック" charset="0"/>
              </a:defRPr>
            </a:lvl4pPr>
            <a:lvl5pPr marL="2080031" indent="-231115">
              <a:defRPr>
                <a:solidFill>
                  <a:schemeClr val="tx1"/>
                </a:solidFill>
                <a:latin typeface="Calibri" charset="0"/>
                <a:ea typeface="ＭＳ Ｐゴシック" charset="0"/>
              </a:defRPr>
            </a:lvl5pPr>
            <a:lvl6pPr marL="2542261" indent="-231115" fontAlgn="base">
              <a:spcBef>
                <a:spcPct val="0"/>
              </a:spcBef>
              <a:spcAft>
                <a:spcPct val="0"/>
              </a:spcAft>
              <a:defRPr>
                <a:solidFill>
                  <a:schemeClr val="tx1"/>
                </a:solidFill>
                <a:latin typeface="Calibri" charset="0"/>
                <a:ea typeface="ＭＳ Ｐゴシック" charset="0"/>
              </a:defRPr>
            </a:lvl6pPr>
            <a:lvl7pPr marL="3004490" indent="-231115" fontAlgn="base">
              <a:spcBef>
                <a:spcPct val="0"/>
              </a:spcBef>
              <a:spcAft>
                <a:spcPct val="0"/>
              </a:spcAft>
              <a:defRPr>
                <a:solidFill>
                  <a:schemeClr val="tx1"/>
                </a:solidFill>
                <a:latin typeface="Calibri" charset="0"/>
                <a:ea typeface="ＭＳ Ｐゴシック" charset="0"/>
              </a:defRPr>
            </a:lvl7pPr>
            <a:lvl8pPr marL="3466719" indent="-231115" fontAlgn="base">
              <a:spcBef>
                <a:spcPct val="0"/>
              </a:spcBef>
              <a:spcAft>
                <a:spcPct val="0"/>
              </a:spcAft>
              <a:defRPr>
                <a:solidFill>
                  <a:schemeClr val="tx1"/>
                </a:solidFill>
                <a:latin typeface="Calibri" charset="0"/>
                <a:ea typeface="ＭＳ Ｐゴシック" charset="0"/>
              </a:defRPr>
            </a:lvl8pPr>
            <a:lvl9pPr marL="3928948" indent="-231115" fontAlgn="base">
              <a:spcBef>
                <a:spcPct val="0"/>
              </a:spcBef>
              <a:spcAft>
                <a:spcPct val="0"/>
              </a:spcAft>
              <a:defRPr>
                <a:solidFill>
                  <a:schemeClr val="tx1"/>
                </a:solidFill>
                <a:latin typeface="Calibri" charset="0"/>
                <a:ea typeface="ＭＳ Ｐゴシック" charset="0"/>
              </a:defRPr>
            </a:lvl9pPr>
          </a:lstStyle>
          <a:p>
            <a:fld id="{B7CF1F0C-43C0-F649-8E4D-8C3EB7917A58}" type="slidenum">
              <a:rPr lang="en-US"/>
              <a:pPr/>
              <a:t>11</a:t>
            </a:fld>
            <a:endParaRPr lang="en-US"/>
          </a:p>
        </p:txBody>
      </p:sp>
    </p:spTree>
    <p:extLst>
      <p:ext uri="{BB962C8B-B14F-4D97-AF65-F5344CB8AC3E}">
        <p14:creationId xmlns:p14="http://schemas.microsoft.com/office/powerpoint/2010/main" val="370857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51122" indent="-288893">
              <a:defRPr>
                <a:solidFill>
                  <a:schemeClr val="tx1"/>
                </a:solidFill>
                <a:latin typeface="Calibri" charset="0"/>
                <a:ea typeface="ＭＳ Ｐゴシック" charset="0"/>
              </a:defRPr>
            </a:lvl2pPr>
            <a:lvl3pPr marL="1155573" indent="-231115">
              <a:defRPr>
                <a:solidFill>
                  <a:schemeClr val="tx1"/>
                </a:solidFill>
                <a:latin typeface="Calibri" charset="0"/>
                <a:ea typeface="ＭＳ Ｐゴシック" charset="0"/>
              </a:defRPr>
            </a:lvl3pPr>
            <a:lvl4pPr marL="1617802" indent="-231115">
              <a:defRPr>
                <a:solidFill>
                  <a:schemeClr val="tx1"/>
                </a:solidFill>
                <a:latin typeface="Calibri" charset="0"/>
                <a:ea typeface="ＭＳ Ｐゴシック" charset="0"/>
              </a:defRPr>
            </a:lvl4pPr>
            <a:lvl5pPr marL="2080031" indent="-231115">
              <a:defRPr>
                <a:solidFill>
                  <a:schemeClr val="tx1"/>
                </a:solidFill>
                <a:latin typeface="Calibri" charset="0"/>
                <a:ea typeface="ＭＳ Ｐゴシック" charset="0"/>
              </a:defRPr>
            </a:lvl5pPr>
            <a:lvl6pPr marL="2542261" indent="-231115" fontAlgn="base">
              <a:spcBef>
                <a:spcPct val="0"/>
              </a:spcBef>
              <a:spcAft>
                <a:spcPct val="0"/>
              </a:spcAft>
              <a:defRPr>
                <a:solidFill>
                  <a:schemeClr val="tx1"/>
                </a:solidFill>
                <a:latin typeface="Calibri" charset="0"/>
                <a:ea typeface="ＭＳ Ｐゴシック" charset="0"/>
              </a:defRPr>
            </a:lvl6pPr>
            <a:lvl7pPr marL="3004490" indent="-231115" fontAlgn="base">
              <a:spcBef>
                <a:spcPct val="0"/>
              </a:spcBef>
              <a:spcAft>
                <a:spcPct val="0"/>
              </a:spcAft>
              <a:defRPr>
                <a:solidFill>
                  <a:schemeClr val="tx1"/>
                </a:solidFill>
                <a:latin typeface="Calibri" charset="0"/>
                <a:ea typeface="ＭＳ Ｐゴシック" charset="0"/>
              </a:defRPr>
            </a:lvl7pPr>
            <a:lvl8pPr marL="3466719" indent="-231115" fontAlgn="base">
              <a:spcBef>
                <a:spcPct val="0"/>
              </a:spcBef>
              <a:spcAft>
                <a:spcPct val="0"/>
              </a:spcAft>
              <a:defRPr>
                <a:solidFill>
                  <a:schemeClr val="tx1"/>
                </a:solidFill>
                <a:latin typeface="Calibri" charset="0"/>
                <a:ea typeface="ＭＳ Ｐゴシック" charset="0"/>
              </a:defRPr>
            </a:lvl8pPr>
            <a:lvl9pPr marL="3928948" indent="-231115" fontAlgn="base">
              <a:spcBef>
                <a:spcPct val="0"/>
              </a:spcBef>
              <a:spcAft>
                <a:spcPct val="0"/>
              </a:spcAft>
              <a:defRPr>
                <a:solidFill>
                  <a:schemeClr val="tx1"/>
                </a:solidFill>
                <a:latin typeface="Calibri" charset="0"/>
                <a:ea typeface="ＭＳ Ｐゴシック" charset="0"/>
              </a:defRPr>
            </a:lvl9pPr>
          </a:lstStyle>
          <a:p>
            <a:fld id="{E5ECC3B5-556E-F440-8429-890A478A787C}" type="slidenum">
              <a:rPr lang="en-US"/>
              <a:pPr/>
              <a:t>12</a:t>
            </a:fld>
            <a:endParaRPr lang="en-US"/>
          </a:p>
        </p:txBody>
      </p:sp>
    </p:spTree>
    <p:extLst>
      <p:ext uri="{BB962C8B-B14F-4D97-AF65-F5344CB8AC3E}">
        <p14:creationId xmlns:p14="http://schemas.microsoft.com/office/powerpoint/2010/main" val="258513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51122" indent="-288893">
              <a:defRPr>
                <a:solidFill>
                  <a:schemeClr val="tx1"/>
                </a:solidFill>
                <a:latin typeface="Calibri" charset="0"/>
                <a:ea typeface="ＭＳ Ｐゴシック" charset="0"/>
              </a:defRPr>
            </a:lvl2pPr>
            <a:lvl3pPr marL="1155573" indent="-231115">
              <a:defRPr>
                <a:solidFill>
                  <a:schemeClr val="tx1"/>
                </a:solidFill>
                <a:latin typeface="Calibri" charset="0"/>
                <a:ea typeface="ＭＳ Ｐゴシック" charset="0"/>
              </a:defRPr>
            </a:lvl3pPr>
            <a:lvl4pPr marL="1617802" indent="-231115">
              <a:defRPr>
                <a:solidFill>
                  <a:schemeClr val="tx1"/>
                </a:solidFill>
                <a:latin typeface="Calibri" charset="0"/>
                <a:ea typeface="ＭＳ Ｐゴシック" charset="0"/>
              </a:defRPr>
            </a:lvl4pPr>
            <a:lvl5pPr marL="2080031" indent="-231115">
              <a:defRPr>
                <a:solidFill>
                  <a:schemeClr val="tx1"/>
                </a:solidFill>
                <a:latin typeface="Calibri" charset="0"/>
                <a:ea typeface="ＭＳ Ｐゴシック" charset="0"/>
              </a:defRPr>
            </a:lvl5pPr>
            <a:lvl6pPr marL="2542261" indent="-231115" fontAlgn="base">
              <a:spcBef>
                <a:spcPct val="0"/>
              </a:spcBef>
              <a:spcAft>
                <a:spcPct val="0"/>
              </a:spcAft>
              <a:defRPr>
                <a:solidFill>
                  <a:schemeClr val="tx1"/>
                </a:solidFill>
                <a:latin typeface="Calibri" charset="0"/>
                <a:ea typeface="ＭＳ Ｐゴシック" charset="0"/>
              </a:defRPr>
            </a:lvl6pPr>
            <a:lvl7pPr marL="3004490" indent="-231115" fontAlgn="base">
              <a:spcBef>
                <a:spcPct val="0"/>
              </a:spcBef>
              <a:spcAft>
                <a:spcPct val="0"/>
              </a:spcAft>
              <a:defRPr>
                <a:solidFill>
                  <a:schemeClr val="tx1"/>
                </a:solidFill>
                <a:latin typeface="Calibri" charset="0"/>
                <a:ea typeface="ＭＳ Ｐゴシック" charset="0"/>
              </a:defRPr>
            </a:lvl7pPr>
            <a:lvl8pPr marL="3466719" indent="-231115" fontAlgn="base">
              <a:spcBef>
                <a:spcPct val="0"/>
              </a:spcBef>
              <a:spcAft>
                <a:spcPct val="0"/>
              </a:spcAft>
              <a:defRPr>
                <a:solidFill>
                  <a:schemeClr val="tx1"/>
                </a:solidFill>
                <a:latin typeface="Calibri" charset="0"/>
                <a:ea typeface="ＭＳ Ｐゴシック" charset="0"/>
              </a:defRPr>
            </a:lvl8pPr>
            <a:lvl9pPr marL="3928948" indent="-231115" fontAlgn="base">
              <a:spcBef>
                <a:spcPct val="0"/>
              </a:spcBef>
              <a:spcAft>
                <a:spcPct val="0"/>
              </a:spcAft>
              <a:defRPr>
                <a:solidFill>
                  <a:schemeClr val="tx1"/>
                </a:solidFill>
                <a:latin typeface="Calibri" charset="0"/>
                <a:ea typeface="ＭＳ Ｐゴシック" charset="0"/>
              </a:defRPr>
            </a:lvl9pPr>
          </a:lstStyle>
          <a:p>
            <a:fld id="{FC67D701-7FB2-3341-A926-F6DF90AA8E44}" type="slidenum">
              <a:rPr lang="en-US"/>
              <a:pPr/>
              <a:t>13</a:t>
            </a:fld>
            <a:endParaRPr lang="en-US"/>
          </a:p>
        </p:txBody>
      </p:sp>
    </p:spTree>
    <p:extLst>
      <p:ext uri="{BB962C8B-B14F-4D97-AF65-F5344CB8AC3E}">
        <p14:creationId xmlns:p14="http://schemas.microsoft.com/office/powerpoint/2010/main" val="113389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04A581-6E5E-4E32-B2AF-B52DC8436B8C}"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202055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4A581-6E5E-4E32-B2AF-B52DC8436B8C}"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272111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4A581-6E5E-4E32-B2AF-B52DC8436B8C}"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52128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4A581-6E5E-4E32-B2AF-B52DC8436B8C}"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123353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04A581-6E5E-4E32-B2AF-B52DC8436B8C}"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95363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04A581-6E5E-4E32-B2AF-B52DC8436B8C}"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424575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04A581-6E5E-4E32-B2AF-B52DC8436B8C}" type="datetimeFigureOut">
              <a:rPr lang="en-US" smtClean="0"/>
              <a:t>4/29/2019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338725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04A581-6E5E-4E32-B2AF-B52DC8436B8C}" type="datetimeFigureOut">
              <a:rPr lang="en-US" smtClean="0"/>
              <a:t>4/29/2019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394129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4A581-6E5E-4E32-B2AF-B52DC8436B8C}" type="datetimeFigureOut">
              <a:rPr lang="en-US" smtClean="0"/>
              <a:t>4/29/2019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274609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04A581-6E5E-4E32-B2AF-B52DC8436B8C}"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1893032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04A581-6E5E-4E32-B2AF-B52DC8436B8C}"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371480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4A581-6E5E-4E32-B2AF-B52DC8436B8C}" type="datetimeFigureOut">
              <a:rPr lang="en-US" smtClean="0"/>
              <a:t>4/29/2019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C6F6B-7C60-4524-94B2-DF2BF2B484AE}" type="slidenum">
              <a:rPr lang="en-US" smtClean="0"/>
              <a:t>‹#›</a:t>
            </a:fld>
            <a:endParaRPr lang="en-US"/>
          </a:p>
        </p:txBody>
      </p:sp>
    </p:spTree>
    <p:extLst>
      <p:ext uri="{BB962C8B-B14F-4D97-AF65-F5344CB8AC3E}">
        <p14:creationId xmlns:p14="http://schemas.microsoft.com/office/powerpoint/2010/main" val="4125124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037" y="3303337"/>
            <a:ext cx="11290299" cy="1828801"/>
          </a:xfrm>
        </p:spPr>
        <p:txBody>
          <a:bodyPr>
            <a:noAutofit/>
          </a:bodyPr>
          <a:lstStyle/>
          <a:p>
            <a:r>
              <a:rPr lang="en-US" sz="8800" dirty="0" smtClean="0"/>
              <a:t>#82</a:t>
            </a:r>
            <a:br>
              <a:rPr lang="en-US" sz="8800" dirty="0" smtClean="0"/>
            </a:br>
            <a:r>
              <a:rPr lang="en-US" sz="8800" dirty="0" smtClean="0"/>
              <a:t>Competition and population dynamics</a:t>
            </a:r>
            <a:endParaRPr lang="en-US" sz="8800" dirty="0"/>
          </a:p>
        </p:txBody>
      </p:sp>
    </p:spTree>
    <p:extLst>
      <p:ext uri="{BB962C8B-B14F-4D97-AF65-F5344CB8AC3E}">
        <p14:creationId xmlns:p14="http://schemas.microsoft.com/office/powerpoint/2010/main" val="3514194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147" y="-225902"/>
            <a:ext cx="10515600" cy="1325563"/>
          </a:xfrm>
        </p:spPr>
        <p:txBody>
          <a:bodyPr/>
          <a:lstStyle/>
          <a:p>
            <a:pPr algn="ctr"/>
            <a:r>
              <a:rPr lang="en-US" b="1" u="sng" dirty="0" smtClean="0"/>
              <a:t>*Population </a:t>
            </a:r>
            <a:r>
              <a:rPr lang="en-US" b="1" u="sng" dirty="0"/>
              <a:t>limiting factors</a:t>
            </a:r>
          </a:p>
        </p:txBody>
      </p:sp>
      <p:sp>
        <p:nvSpPr>
          <p:cNvPr id="3" name="Content Placeholder 2"/>
          <p:cNvSpPr>
            <a:spLocks noGrp="1"/>
          </p:cNvSpPr>
          <p:nvPr>
            <p:ph idx="1"/>
          </p:nvPr>
        </p:nvSpPr>
        <p:spPr>
          <a:xfrm>
            <a:off x="313188" y="966650"/>
            <a:ext cx="7458892" cy="5538652"/>
          </a:xfrm>
        </p:spPr>
        <p:txBody>
          <a:bodyPr>
            <a:normAutofit lnSpcReduction="10000"/>
          </a:bodyPr>
          <a:lstStyle/>
          <a:p>
            <a:r>
              <a:rPr lang="en-US" dirty="0"/>
              <a:t>Population growth rate is how fast a given population grows</a:t>
            </a:r>
          </a:p>
          <a:p>
            <a:pPr lvl="1"/>
            <a:r>
              <a:rPr lang="en-US" sz="2800" dirty="0"/>
              <a:t>Factors that influence this are:</a:t>
            </a:r>
          </a:p>
          <a:p>
            <a:pPr lvl="1"/>
            <a:endParaRPr lang="en-US" sz="2800" dirty="0"/>
          </a:p>
          <a:p>
            <a:pPr lvl="2"/>
            <a:r>
              <a:rPr lang="en-US" sz="2800" dirty="0" err="1"/>
              <a:t>Natality</a:t>
            </a:r>
            <a:r>
              <a:rPr lang="en-US" sz="2800" dirty="0"/>
              <a:t>  ( </a:t>
            </a:r>
            <a:r>
              <a:rPr lang="en-US" sz="2800" dirty="0" smtClean="0"/>
              <a:t>_____  </a:t>
            </a:r>
            <a:r>
              <a:rPr lang="en-US" sz="2800" dirty="0"/>
              <a:t>rate)</a:t>
            </a:r>
          </a:p>
          <a:p>
            <a:pPr lvl="2"/>
            <a:endParaRPr lang="en-US" sz="2800" dirty="0"/>
          </a:p>
          <a:p>
            <a:pPr lvl="2"/>
            <a:r>
              <a:rPr lang="en-US" sz="2800" dirty="0"/>
              <a:t>Mortality ( </a:t>
            </a:r>
            <a:r>
              <a:rPr lang="en-US" sz="2800" dirty="0" smtClean="0"/>
              <a:t>______ </a:t>
            </a:r>
            <a:r>
              <a:rPr lang="en-US" sz="2800" dirty="0"/>
              <a:t>rate)</a:t>
            </a:r>
          </a:p>
          <a:p>
            <a:pPr lvl="2"/>
            <a:endParaRPr lang="en-US" sz="2800" dirty="0"/>
          </a:p>
          <a:p>
            <a:pPr lvl="2"/>
            <a:r>
              <a:rPr lang="en-US" sz="2800" dirty="0"/>
              <a:t> Emigration (the number of individuals moving _____________ a population) </a:t>
            </a:r>
          </a:p>
          <a:p>
            <a:pPr lvl="2"/>
            <a:endParaRPr lang="en-US" sz="2800" dirty="0"/>
          </a:p>
          <a:p>
            <a:pPr lvl="2"/>
            <a:r>
              <a:rPr lang="en-US" sz="2800" dirty="0"/>
              <a:t>Immigration (the number of individuals moving ____________ a population) </a:t>
            </a:r>
          </a:p>
        </p:txBody>
      </p:sp>
      <p:sp>
        <p:nvSpPr>
          <p:cNvPr id="4" name="TextBox 3"/>
          <p:cNvSpPr txBox="1">
            <a:spLocks noChangeArrowheads="1"/>
          </p:cNvSpPr>
          <p:nvPr/>
        </p:nvSpPr>
        <p:spPr bwMode="auto">
          <a:xfrm>
            <a:off x="3070735" y="2457192"/>
            <a:ext cx="10429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dirty="0"/>
              <a:t>birth</a:t>
            </a:r>
          </a:p>
        </p:txBody>
      </p:sp>
      <p:sp>
        <p:nvSpPr>
          <p:cNvPr id="5" name="TextBox 4"/>
          <p:cNvSpPr txBox="1">
            <a:spLocks noChangeArrowheads="1"/>
          </p:cNvSpPr>
          <p:nvPr/>
        </p:nvSpPr>
        <p:spPr bwMode="auto">
          <a:xfrm>
            <a:off x="3234596" y="3305956"/>
            <a:ext cx="11350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dirty="0"/>
              <a:t>death</a:t>
            </a:r>
          </a:p>
        </p:txBody>
      </p:sp>
      <p:sp>
        <p:nvSpPr>
          <p:cNvPr id="6" name="TextBox 5"/>
          <p:cNvSpPr txBox="1">
            <a:spLocks noChangeArrowheads="1"/>
          </p:cNvSpPr>
          <p:nvPr/>
        </p:nvSpPr>
        <p:spPr bwMode="auto">
          <a:xfrm>
            <a:off x="3218905" y="4383320"/>
            <a:ext cx="1752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dirty="0"/>
              <a:t>away from</a:t>
            </a:r>
          </a:p>
        </p:txBody>
      </p:sp>
      <p:sp>
        <p:nvSpPr>
          <p:cNvPr id="7" name="TextBox 6"/>
          <p:cNvSpPr txBox="1">
            <a:spLocks noChangeArrowheads="1"/>
          </p:cNvSpPr>
          <p:nvPr/>
        </p:nvSpPr>
        <p:spPr bwMode="auto">
          <a:xfrm>
            <a:off x="3280634" y="556281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dirty="0"/>
              <a:t> </a:t>
            </a:r>
            <a:r>
              <a:rPr lang="en-US" sz="2400" dirty="0" smtClean="0"/>
              <a:t>into</a:t>
            </a:r>
            <a:endParaRPr lang="en-US" sz="2400"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18" y="1270306"/>
            <a:ext cx="4581389" cy="293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997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70708" y="0"/>
            <a:ext cx="6960326" cy="1325563"/>
          </a:xfrm>
        </p:spPr>
        <p:txBody>
          <a:bodyPr/>
          <a:lstStyle/>
          <a:p>
            <a:r>
              <a:rPr lang="en-US" b="1" u="sng" dirty="0">
                <a:latin typeface="Calibri" charset="0"/>
              </a:rPr>
              <a:t>*Population Characteristics</a:t>
            </a:r>
          </a:p>
        </p:txBody>
      </p:sp>
      <p:sp>
        <p:nvSpPr>
          <p:cNvPr id="3" name="Content Placeholder 2"/>
          <p:cNvSpPr>
            <a:spLocks noGrp="1"/>
          </p:cNvSpPr>
          <p:nvPr>
            <p:ph idx="1"/>
          </p:nvPr>
        </p:nvSpPr>
        <p:spPr>
          <a:xfrm>
            <a:off x="300445" y="1154112"/>
            <a:ext cx="7900851" cy="4953000"/>
          </a:xfrm>
        </p:spPr>
        <p:txBody>
          <a:bodyPr>
            <a:normAutofit lnSpcReduction="10000"/>
          </a:bodyPr>
          <a:lstStyle/>
          <a:p>
            <a:pPr marL="609600" indent="-609600">
              <a:buFont typeface="Arial" charset="0"/>
              <a:buAutoNum type="arabicPeriod"/>
            </a:pPr>
            <a:r>
              <a:rPr lang="en-US" sz="3000" dirty="0">
                <a:latin typeface="Calibri" charset="0"/>
              </a:rPr>
              <a:t>Population Density:  </a:t>
            </a:r>
          </a:p>
          <a:p>
            <a:pPr marL="990600" lvl="1" indent="-533400"/>
            <a:r>
              <a:rPr lang="en-US" sz="2600" dirty="0">
                <a:latin typeface="Calibri" charset="0"/>
              </a:rPr>
              <a:t>The number of organisms per unit area</a:t>
            </a:r>
          </a:p>
          <a:p>
            <a:pPr marL="609600" indent="-609600">
              <a:buFont typeface="Arial" charset="0"/>
              <a:buAutoNum type="arabicPeriod"/>
            </a:pPr>
            <a:r>
              <a:rPr lang="en-US" sz="3000" dirty="0">
                <a:latin typeface="Calibri" charset="0"/>
              </a:rPr>
              <a:t>Spatial Distribution:</a:t>
            </a:r>
          </a:p>
          <a:p>
            <a:pPr marL="990600" lvl="1" indent="-533400"/>
            <a:r>
              <a:rPr lang="en-US" sz="2600" dirty="0">
                <a:latin typeface="Calibri" charset="0"/>
              </a:rPr>
              <a:t>Dispersion:  The pattern of spacing a population has within an area</a:t>
            </a:r>
          </a:p>
          <a:p>
            <a:pPr marL="990600" lvl="1" indent="-533400"/>
            <a:r>
              <a:rPr lang="en-US" sz="2600" dirty="0">
                <a:latin typeface="Calibri" charset="0"/>
              </a:rPr>
              <a:t>3 main types of </a:t>
            </a:r>
            <a:r>
              <a:rPr lang="en-US" sz="2600" dirty="0" smtClean="0">
                <a:latin typeface="Calibri" charset="0"/>
              </a:rPr>
              <a:t>dispersion </a:t>
            </a:r>
            <a:r>
              <a:rPr lang="en-US" sz="2600" i="1" dirty="0" smtClean="0">
                <a:solidFill>
                  <a:srgbClr val="FF0000"/>
                </a:solidFill>
                <a:latin typeface="Calibri" charset="0"/>
              </a:rPr>
              <a:t>(copy the beige square examples beside the terms in your notes) </a:t>
            </a:r>
            <a:endParaRPr lang="en-US" sz="2600" i="1" dirty="0">
              <a:solidFill>
                <a:srgbClr val="FF0000"/>
              </a:solidFill>
              <a:latin typeface="Calibri" charset="0"/>
            </a:endParaRPr>
          </a:p>
          <a:p>
            <a:pPr marL="1371600" lvl="2" indent="-457200"/>
            <a:r>
              <a:rPr lang="en-US" sz="2200" dirty="0">
                <a:latin typeface="Calibri" charset="0"/>
              </a:rPr>
              <a:t>Clumped</a:t>
            </a:r>
          </a:p>
          <a:p>
            <a:pPr marL="1371600" lvl="2" indent="-457200"/>
            <a:r>
              <a:rPr lang="en-US" sz="2200" dirty="0">
                <a:latin typeface="Calibri" charset="0"/>
              </a:rPr>
              <a:t>Uniform</a:t>
            </a:r>
          </a:p>
          <a:p>
            <a:pPr marL="1371600" lvl="2" indent="-457200"/>
            <a:r>
              <a:rPr lang="en-US" sz="2200" dirty="0">
                <a:latin typeface="Calibri" charset="0"/>
              </a:rPr>
              <a:t>Random</a:t>
            </a:r>
          </a:p>
          <a:p>
            <a:pPr marL="990600" lvl="1" indent="-533400"/>
            <a:r>
              <a:rPr lang="en-US" sz="2600" dirty="0">
                <a:latin typeface="Calibri" charset="0"/>
              </a:rPr>
              <a:t>The primary cause of </a:t>
            </a:r>
            <a:br>
              <a:rPr lang="en-US" sz="2600" dirty="0">
                <a:latin typeface="Calibri" charset="0"/>
              </a:rPr>
            </a:br>
            <a:r>
              <a:rPr lang="en-US" sz="2600" dirty="0">
                <a:latin typeface="Calibri" charset="0"/>
              </a:rPr>
              <a:t>dispersion is resource </a:t>
            </a:r>
            <a:br>
              <a:rPr lang="en-US" sz="2600" dirty="0">
                <a:latin typeface="Calibri" charset="0"/>
              </a:rPr>
            </a:br>
            <a:r>
              <a:rPr lang="en-US" sz="2600" dirty="0">
                <a:latin typeface="Calibri" charset="0"/>
              </a:rPr>
              <a:t>availability</a:t>
            </a:r>
          </a:p>
          <a:p>
            <a:pPr marL="990600" lvl="1" indent="-533400"/>
            <a:endParaRPr lang="en-US" sz="2600" dirty="0">
              <a:latin typeface="Calibri" charset="0"/>
            </a:endParaRPr>
          </a:p>
          <a:p>
            <a:pPr marL="990600" lvl="1" indent="-533400">
              <a:buNone/>
            </a:pPr>
            <a:endParaRPr lang="en-US" sz="2600" dirty="0">
              <a:latin typeface="Calibri" charset="0"/>
            </a:endParaRPr>
          </a:p>
        </p:txBody>
      </p:sp>
      <p:pic>
        <p:nvPicPr>
          <p:cNvPr id="4100" name="Picture 4" descr="http://www.bio.miami.edu/dana/pix/dispersion.jpg"/>
          <p:cNvPicPr>
            <a:picLocks noChangeAspect="1" noChangeArrowheads="1"/>
          </p:cNvPicPr>
          <p:nvPr/>
        </p:nvPicPr>
        <p:blipFill>
          <a:blip r:embed="rId3">
            <a:extLst>
              <a:ext uri="{28A0092B-C50C-407E-A947-70E740481C1C}">
                <a14:useLocalDpi xmlns:a14="http://schemas.microsoft.com/office/drawing/2010/main" val="0"/>
              </a:ext>
            </a:extLst>
          </a:blip>
          <a:srcRect t="48520" r="52866" b="3465"/>
          <a:stretch>
            <a:fillRect/>
          </a:stretch>
        </p:blipFill>
        <p:spPr bwMode="auto">
          <a:xfrm>
            <a:off x="8638903" y="2195060"/>
            <a:ext cx="3268663"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descr="http://www.bio.miami.edu/dana/pix/dispersion.jpg"/>
          <p:cNvPicPr>
            <a:picLocks noChangeAspect="1" noChangeArrowheads="1"/>
          </p:cNvPicPr>
          <p:nvPr/>
        </p:nvPicPr>
        <p:blipFill>
          <a:blip r:embed="rId3">
            <a:extLst>
              <a:ext uri="{28A0092B-C50C-407E-A947-70E740481C1C}">
                <a14:useLocalDpi xmlns:a14="http://schemas.microsoft.com/office/drawing/2010/main" val="0"/>
              </a:ext>
            </a:extLst>
          </a:blip>
          <a:srcRect l="51665" t="29459" b="24260"/>
          <a:stretch>
            <a:fillRect/>
          </a:stretch>
        </p:blipFill>
        <p:spPr bwMode="auto">
          <a:xfrm>
            <a:off x="8638903" y="4633913"/>
            <a:ext cx="3352800" cy="222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http://www.bio.miami.edu/dana/pix/dispersion.jpg"/>
          <p:cNvPicPr>
            <a:picLocks noChangeAspect="1" noChangeArrowheads="1"/>
          </p:cNvPicPr>
          <p:nvPr/>
        </p:nvPicPr>
        <p:blipFill>
          <a:blip r:embed="rId3">
            <a:extLst>
              <a:ext uri="{28A0092B-C50C-407E-A947-70E740481C1C}">
                <a14:useLocalDpi xmlns:a14="http://schemas.microsoft.com/office/drawing/2010/main" val="0"/>
              </a:ext>
            </a:extLst>
          </a:blip>
          <a:srcRect t="-1733" r="51665" b="53719"/>
          <a:stretch>
            <a:fillRect/>
          </a:stretch>
        </p:blipFill>
        <p:spPr bwMode="auto">
          <a:xfrm>
            <a:off x="8638902" y="0"/>
            <a:ext cx="3310731" cy="227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85313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100"/>
                                        </p:tgtEl>
                                        <p:attrNameLst>
                                          <p:attrName>style.visibility</p:attrName>
                                        </p:attrNameLst>
                                      </p:cBhvr>
                                      <p:to>
                                        <p:strVal val="visible"/>
                                      </p:to>
                                    </p:set>
                                    <p:anim calcmode="lin" valueType="num">
                                      <p:cBhvr additive="base">
                                        <p:cTn id="41" dur="500" fill="hold"/>
                                        <p:tgtEl>
                                          <p:spTgt spid="4100"/>
                                        </p:tgtEl>
                                        <p:attrNameLst>
                                          <p:attrName>ppt_x</p:attrName>
                                        </p:attrNameLst>
                                      </p:cBhvr>
                                      <p:tavLst>
                                        <p:tav tm="0">
                                          <p:val>
                                            <p:strVal val="#ppt_x"/>
                                          </p:val>
                                        </p:tav>
                                        <p:tav tm="100000">
                                          <p:val>
                                            <p:strVal val="#ppt_x"/>
                                          </p:val>
                                        </p:tav>
                                      </p:tavLst>
                                    </p:anim>
                                    <p:anim calcmode="lin" valueType="num">
                                      <p:cBhvr additive="base">
                                        <p:cTn id="42" dur="500" fill="hold"/>
                                        <p:tgtEl>
                                          <p:spTgt spid="410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ChangeArrowheads="1"/>
          </p:cNvSpPr>
          <p:nvPr/>
        </p:nvSpPr>
        <p:spPr bwMode="auto">
          <a:xfrm>
            <a:off x="219075" y="1387566"/>
            <a:ext cx="5314950" cy="4572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8" name="Title 1"/>
          <p:cNvSpPr>
            <a:spLocks noGrp="1"/>
          </p:cNvSpPr>
          <p:nvPr>
            <p:ph type="title"/>
          </p:nvPr>
        </p:nvSpPr>
        <p:spPr>
          <a:xfrm>
            <a:off x="838200" y="0"/>
            <a:ext cx="10515600" cy="1325563"/>
          </a:xfrm>
        </p:spPr>
        <p:txBody>
          <a:bodyPr/>
          <a:lstStyle/>
          <a:p>
            <a:pPr algn="ctr"/>
            <a:r>
              <a:rPr lang="en-US" b="1" u="sng" dirty="0">
                <a:latin typeface="Calibri" charset="0"/>
              </a:rPr>
              <a:t>*Population Limiting Factors</a:t>
            </a:r>
          </a:p>
        </p:txBody>
      </p:sp>
      <p:sp>
        <p:nvSpPr>
          <p:cNvPr id="3" name="Content Placeholder 2"/>
          <p:cNvSpPr>
            <a:spLocks noGrp="1"/>
          </p:cNvSpPr>
          <p:nvPr>
            <p:ph idx="1"/>
          </p:nvPr>
        </p:nvSpPr>
        <p:spPr>
          <a:xfrm>
            <a:off x="219075" y="1319032"/>
            <a:ext cx="10515600" cy="4351338"/>
          </a:xfrm>
        </p:spPr>
        <p:txBody>
          <a:bodyPr>
            <a:normAutofit/>
          </a:bodyPr>
          <a:lstStyle/>
          <a:p>
            <a:r>
              <a:rPr lang="en-US" sz="3200" dirty="0">
                <a:latin typeface="Calibri" charset="0"/>
              </a:rPr>
              <a:t>Density-independent factors</a:t>
            </a:r>
          </a:p>
          <a:p>
            <a:pPr lvl="1"/>
            <a:r>
              <a:rPr lang="en-US" sz="3200" dirty="0">
                <a:latin typeface="Calibri" charset="0"/>
              </a:rPr>
              <a:t>Factors that limit population size, regardless of population density.</a:t>
            </a:r>
          </a:p>
          <a:p>
            <a:pPr lvl="1"/>
            <a:r>
              <a:rPr lang="en-US" sz="3200" dirty="0">
                <a:latin typeface="Calibri" charset="0"/>
              </a:rPr>
              <a:t>These are usually abiotic factors</a:t>
            </a:r>
          </a:p>
          <a:p>
            <a:pPr lvl="1"/>
            <a:r>
              <a:rPr lang="en-US" sz="3200" dirty="0">
                <a:latin typeface="Calibri" charset="0"/>
              </a:rPr>
              <a:t>They include natural phenomena, such as weather events</a:t>
            </a:r>
          </a:p>
          <a:p>
            <a:pPr lvl="2"/>
            <a:r>
              <a:rPr lang="en-US" sz="3200" dirty="0">
                <a:latin typeface="Calibri" charset="0"/>
              </a:rPr>
              <a:t>Drought, flooding, extreme </a:t>
            </a:r>
            <a:br>
              <a:rPr lang="en-US" sz="3200" dirty="0">
                <a:latin typeface="Calibri" charset="0"/>
              </a:rPr>
            </a:br>
            <a:r>
              <a:rPr lang="en-US" sz="3200" dirty="0">
                <a:latin typeface="Calibri" charset="0"/>
              </a:rPr>
              <a:t>heat or cold, tornadoes, </a:t>
            </a:r>
            <a:br>
              <a:rPr lang="en-US" sz="3200" dirty="0">
                <a:latin typeface="Calibri" charset="0"/>
              </a:rPr>
            </a:br>
            <a:r>
              <a:rPr lang="en-US" sz="3200" dirty="0">
                <a:latin typeface="Calibri" charset="0"/>
              </a:rPr>
              <a:t>hurricanes, fires, etc.</a:t>
            </a:r>
          </a:p>
        </p:txBody>
      </p:sp>
      <p:pic>
        <p:nvPicPr>
          <p:cNvPr id="3074" name="Picture 2" descr="http://interwork.sdsu.edu/fire/resources/images/MiddlePea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172" y="3863569"/>
            <a:ext cx="5083628" cy="2845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8733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wipe(left)">
                                      <p:cBhvr>
                                        <p:cTn id="12" dur="500"/>
                                        <p:tgtEl>
                                          <p:spTgt spid="4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500"/>
                            </p:stCondLst>
                            <p:childTnLst>
                              <p:par>
                                <p:cTn id="38" presetID="2" presetClass="entr" presetSubtype="4" fill="hold" nodeType="afterEffect">
                                  <p:stCondLst>
                                    <p:cond delay="0"/>
                                  </p:stCondLst>
                                  <p:childTnLst>
                                    <p:set>
                                      <p:cBhvr>
                                        <p:cTn id="39" dur="1" fill="hold">
                                          <p:stCondLst>
                                            <p:cond delay="0"/>
                                          </p:stCondLst>
                                        </p:cTn>
                                        <p:tgtEl>
                                          <p:spTgt spid="3074"/>
                                        </p:tgtEl>
                                        <p:attrNameLst>
                                          <p:attrName>style.visibility</p:attrName>
                                        </p:attrNameLst>
                                      </p:cBhvr>
                                      <p:to>
                                        <p:strVal val="visible"/>
                                      </p:to>
                                    </p:set>
                                    <p:anim calcmode="lin" valueType="num">
                                      <p:cBhvr additive="base">
                                        <p:cTn id="40" dur="500" fill="hold"/>
                                        <p:tgtEl>
                                          <p:spTgt spid="3074"/>
                                        </p:tgtEl>
                                        <p:attrNameLst>
                                          <p:attrName>ppt_x</p:attrName>
                                        </p:attrNameLst>
                                      </p:cBhvr>
                                      <p:tavLst>
                                        <p:tav tm="0">
                                          <p:val>
                                            <p:strVal val="#ppt_x"/>
                                          </p:val>
                                        </p:tav>
                                        <p:tav tm="100000">
                                          <p:val>
                                            <p:strVal val="#ppt_x"/>
                                          </p:val>
                                        </p:tav>
                                      </p:tavLst>
                                    </p:anim>
                                    <p:anim calcmode="lin" valueType="num">
                                      <p:cBhvr additive="base">
                                        <p:cTn id="4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230778" y="1357448"/>
            <a:ext cx="4876800" cy="4572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2" name="Title 1"/>
          <p:cNvSpPr>
            <a:spLocks noGrp="1"/>
          </p:cNvSpPr>
          <p:nvPr>
            <p:ph type="title"/>
          </p:nvPr>
        </p:nvSpPr>
        <p:spPr>
          <a:xfrm>
            <a:off x="0" y="-123690"/>
            <a:ext cx="10515600" cy="1325563"/>
          </a:xfrm>
        </p:spPr>
        <p:txBody>
          <a:bodyPr/>
          <a:lstStyle/>
          <a:p>
            <a:pPr algn="ctr"/>
            <a:r>
              <a:rPr lang="en-US" dirty="0">
                <a:latin typeface="Calibri" charset="0"/>
              </a:rPr>
              <a:t>*Population Limiting Factors</a:t>
            </a:r>
          </a:p>
        </p:txBody>
      </p:sp>
      <p:sp>
        <p:nvSpPr>
          <p:cNvPr id="3" name="Content Placeholder 2"/>
          <p:cNvSpPr>
            <a:spLocks noGrp="1"/>
          </p:cNvSpPr>
          <p:nvPr>
            <p:ph idx="1"/>
          </p:nvPr>
        </p:nvSpPr>
        <p:spPr>
          <a:xfrm>
            <a:off x="230778" y="1279525"/>
            <a:ext cx="8229600" cy="5029200"/>
          </a:xfrm>
        </p:spPr>
        <p:txBody>
          <a:bodyPr>
            <a:normAutofit/>
          </a:bodyPr>
          <a:lstStyle/>
          <a:p>
            <a:r>
              <a:rPr lang="en-US" sz="3200" dirty="0">
                <a:latin typeface="Calibri" charset="0"/>
              </a:rPr>
              <a:t>Density-dependent factors</a:t>
            </a:r>
          </a:p>
          <a:p>
            <a:pPr lvl="1"/>
            <a:r>
              <a:rPr lang="en-US" sz="3200" dirty="0">
                <a:latin typeface="Calibri" charset="0"/>
              </a:rPr>
              <a:t>Any factor in the environment that depends on the </a:t>
            </a:r>
            <a:r>
              <a:rPr lang="en-US" sz="3200" dirty="0" smtClean="0">
                <a:latin typeface="Calibri" charset="0"/>
              </a:rPr>
              <a:t>population density</a:t>
            </a:r>
            <a:endParaRPr lang="en-US" sz="3200" dirty="0">
              <a:latin typeface="Calibri" charset="0"/>
            </a:endParaRPr>
          </a:p>
          <a:p>
            <a:pPr lvl="1"/>
            <a:r>
              <a:rPr lang="en-US" sz="3200" dirty="0">
                <a:latin typeface="Calibri" charset="0"/>
              </a:rPr>
              <a:t>Usually biotic factors</a:t>
            </a:r>
          </a:p>
          <a:p>
            <a:pPr lvl="1"/>
            <a:r>
              <a:rPr lang="en-US" sz="3200" dirty="0">
                <a:latin typeface="Calibri" charset="0"/>
              </a:rPr>
              <a:t>These include</a:t>
            </a:r>
          </a:p>
          <a:p>
            <a:pPr lvl="2"/>
            <a:r>
              <a:rPr lang="en-US" sz="3200" dirty="0">
                <a:latin typeface="Calibri" charset="0"/>
              </a:rPr>
              <a:t>Predation</a:t>
            </a:r>
          </a:p>
          <a:p>
            <a:pPr lvl="2"/>
            <a:r>
              <a:rPr lang="en-US" sz="3200" dirty="0">
                <a:latin typeface="Calibri" charset="0"/>
              </a:rPr>
              <a:t>Disease</a:t>
            </a:r>
          </a:p>
          <a:p>
            <a:pPr lvl="2"/>
            <a:r>
              <a:rPr lang="en-US" sz="3200" dirty="0">
                <a:latin typeface="Calibri" charset="0"/>
              </a:rPr>
              <a:t>Parasites</a:t>
            </a:r>
          </a:p>
          <a:p>
            <a:pPr lvl="2"/>
            <a:r>
              <a:rPr lang="en-US" sz="3200" dirty="0">
                <a:latin typeface="Calibri" charset="0"/>
              </a:rPr>
              <a:t>Competition</a:t>
            </a:r>
          </a:p>
        </p:txBody>
      </p:sp>
      <p:pic>
        <p:nvPicPr>
          <p:cNvPr id="20484" name="Picture 4" descr="http://www.admin.mtu.edu/urel/PressReleases/feature/wolves/moosewo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964" y="3276600"/>
            <a:ext cx="4668837"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reeform 6"/>
          <p:cNvSpPr/>
          <p:nvPr/>
        </p:nvSpPr>
        <p:spPr>
          <a:xfrm>
            <a:off x="6269038" y="3336925"/>
            <a:ext cx="984250" cy="914400"/>
          </a:xfrm>
          <a:custGeom>
            <a:avLst/>
            <a:gdLst>
              <a:gd name="connsiteX0" fmla="*/ 11160 w 983925"/>
              <a:gd name="connsiteY0" fmla="*/ 9728 h 914400"/>
              <a:gd name="connsiteX1" fmla="*/ 20887 w 983925"/>
              <a:gd name="connsiteY1" fmla="*/ 719847 h 914400"/>
              <a:gd name="connsiteX2" fmla="*/ 1432 w 983925"/>
              <a:gd name="connsiteY2" fmla="*/ 856034 h 914400"/>
              <a:gd name="connsiteX3" fmla="*/ 1432 w 983925"/>
              <a:gd name="connsiteY3" fmla="*/ 894945 h 914400"/>
              <a:gd name="connsiteX4" fmla="*/ 536453 w 983925"/>
              <a:gd name="connsiteY4" fmla="*/ 914400 h 914400"/>
              <a:gd name="connsiteX5" fmla="*/ 983925 w 983925"/>
              <a:gd name="connsiteY5" fmla="*/ 535022 h 914400"/>
              <a:gd name="connsiteX6" fmla="*/ 945015 w 983925"/>
              <a:gd name="connsiteY6" fmla="*/ 0 h 914400"/>
              <a:gd name="connsiteX7" fmla="*/ 11160 w 983925"/>
              <a:gd name="connsiteY7" fmla="*/ 9728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3925" h="914400">
                <a:moveTo>
                  <a:pt x="11160" y="9728"/>
                </a:moveTo>
                <a:cubicBezTo>
                  <a:pt x="14402" y="246434"/>
                  <a:pt x="23608" y="483134"/>
                  <a:pt x="20887" y="719847"/>
                </a:cubicBezTo>
                <a:cubicBezTo>
                  <a:pt x="20360" y="765701"/>
                  <a:pt x="6496" y="810458"/>
                  <a:pt x="1432" y="856034"/>
                </a:cubicBezTo>
                <a:cubicBezTo>
                  <a:pt x="0" y="868925"/>
                  <a:pt x="1432" y="881975"/>
                  <a:pt x="1432" y="894945"/>
                </a:cubicBezTo>
                <a:lnTo>
                  <a:pt x="536453" y="914400"/>
                </a:lnTo>
                <a:lnTo>
                  <a:pt x="983925" y="535022"/>
                </a:lnTo>
                <a:lnTo>
                  <a:pt x="945015" y="0"/>
                </a:lnTo>
                <a:lnTo>
                  <a:pt x="11160" y="972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6248400" y="4876800"/>
            <a:ext cx="984250" cy="685800"/>
          </a:xfrm>
          <a:custGeom>
            <a:avLst/>
            <a:gdLst>
              <a:gd name="connsiteX0" fmla="*/ 11160 w 983925"/>
              <a:gd name="connsiteY0" fmla="*/ 9728 h 914400"/>
              <a:gd name="connsiteX1" fmla="*/ 20887 w 983925"/>
              <a:gd name="connsiteY1" fmla="*/ 719847 h 914400"/>
              <a:gd name="connsiteX2" fmla="*/ 1432 w 983925"/>
              <a:gd name="connsiteY2" fmla="*/ 856034 h 914400"/>
              <a:gd name="connsiteX3" fmla="*/ 1432 w 983925"/>
              <a:gd name="connsiteY3" fmla="*/ 894945 h 914400"/>
              <a:gd name="connsiteX4" fmla="*/ 536453 w 983925"/>
              <a:gd name="connsiteY4" fmla="*/ 914400 h 914400"/>
              <a:gd name="connsiteX5" fmla="*/ 983925 w 983925"/>
              <a:gd name="connsiteY5" fmla="*/ 535022 h 914400"/>
              <a:gd name="connsiteX6" fmla="*/ 945015 w 983925"/>
              <a:gd name="connsiteY6" fmla="*/ 0 h 914400"/>
              <a:gd name="connsiteX7" fmla="*/ 11160 w 983925"/>
              <a:gd name="connsiteY7" fmla="*/ 9728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3925" h="914400">
                <a:moveTo>
                  <a:pt x="11160" y="9728"/>
                </a:moveTo>
                <a:cubicBezTo>
                  <a:pt x="14402" y="246434"/>
                  <a:pt x="23608" y="483134"/>
                  <a:pt x="20887" y="719847"/>
                </a:cubicBezTo>
                <a:cubicBezTo>
                  <a:pt x="20360" y="765701"/>
                  <a:pt x="6496" y="810458"/>
                  <a:pt x="1432" y="856034"/>
                </a:cubicBezTo>
                <a:cubicBezTo>
                  <a:pt x="0" y="868925"/>
                  <a:pt x="1432" y="881975"/>
                  <a:pt x="1432" y="894945"/>
                </a:cubicBezTo>
                <a:lnTo>
                  <a:pt x="536453" y="914400"/>
                </a:lnTo>
                <a:lnTo>
                  <a:pt x="983925" y="535022"/>
                </a:lnTo>
                <a:lnTo>
                  <a:pt x="945015" y="0"/>
                </a:lnTo>
                <a:lnTo>
                  <a:pt x="11160" y="972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6" name="Picture 6" descr="http://www.flatrock.org.nz/topics/history/assets/black_dea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776" y="3051175"/>
            <a:ext cx="5714727"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45046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wipe(left)">
                                      <p:cBhvr>
                                        <p:cTn id="12" dur="500"/>
                                        <p:tgtEl>
                                          <p:spTgt spid="51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20484"/>
                                        </p:tgtEl>
                                        <p:attrNameLst>
                                          <p:attrName>style.visibility</p:attrName>
                                        </p:attrNameLst>
                                      </p:cBhvr>
                                      <p:to>
                                        <p:strVal val="visible"/>
                                      </p:to>
                                    </p:set>
                                    <p:animEffect transition="in" filter="fade">
                                      <p:cBhvr>
                                        <p:cTn id="39" dur="2000"/>
                                        <p:tgtEl>
                                          <p:spTgt spid="2048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grpId="0" nodeType="clickEffect">
                                  <p:stCondLst>
                                    <p:cond delay="0"/>
                                  </p:stCondLst>
                                  <p:childTnLst>
                                    <p:animEffect transition="out" filter="fade">
                                      <p:cBhvr>
                                        <p:cTn id="43" dur="2000"/>
                                        <p:tgtEl>
                                          <p:spTgt spid="7"/>
                                        </p:tgtEl>
                                      </p:cBhvr>
                                    </p:animEffect>
                                    <p:set>
                                      <p:cBhvr>
                                        <p:cTn id="44" dur="1" fill="hold">
                                          <p:stCondLst>
                                            <p:cond delay="1999"/>
                                          </p:stCondLst>
                                        </p:cTn>
                                        <p:tgtEl>
                                          <p:spTgt spid="7"/>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2000"/>
                                        <p:tgtEl>
                                          <p:spTgt spid="8"/>
                                        </p:tgtEl>
                                      </p:cBhvr>
                                    </p:animEffect>
                                    <p:set>
                                      <p:cBhvr>
                                        <p:cTn id="47" dur="1" fill="hold">
                                          <p:stCondLst>
                                            <p:cond delay="1999"/>
                                          </p:stCondLst>
                                        </p:cTn>
                                        <p:tgtEl>
                                          <p:spTgt spid="8"/>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additive="base">
                                        <p:cTn id="5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0486"/>
                                        </p:tgtEl>
                                        <p:attrNameLst>
                                          <p:attrName>style.visibility</p:attrName>
                                        </p:attrNameLst>
                                      </p:cBhvr>
                                      <p:to>
                                        <p:strVal val="visible"/>
                                      </p:to>
                                    </p:set>
                                    <p:anim calcmode="lin" valueType="num">
                                      <p:cBhvr additive="base">
                                        <p:cTn id="56" dur="500" fill="hold"/>
                                        <p:tgtEl>
                                          <p:spTgt spid="20486"/>
                                        </p:tgtEl>
                                        <p:attrNameLst>
                                          <p:attrName>ppt_x</p:attrName>
                                        </p:attrNameLst>
                                      </p:cBhvr>
                                      <p:tavLst>
                                        <p:tav tm="0">
                                          <p:val>
                                            <p:strVal val="#ppt_x"/>
                                          </p:val>
                                        </p:tav>
                                        <p:tav tm="100000">
                                          <p:val>
                                            <p:strVal val="#ppt_x"/>
                                          </p:val>
                                        </p:tav>
                                      </p:tavLst>
                                    </p:anim>
                                    <p:anim calcmode="lin" valueType="num">
                                      <p:cBhvr additive="base">
                                        <p:cTn id="57"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additive="base">
                                        <p:cTn id="6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additive="base">
                                        <p:cTn id="6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animBg="1"/>
      <p:bldP spid="3" grpId="0" build="p"/>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7566"/>
            <a:ext cx="10515600" cy="802414"/>
          </a:xfrm>
        </p:spPr>
        <p:txBody>
          <a:bodyPr/>
          <a:lstStyle/>
          <a:p>
            <a:pPr algn="ctr"/>
            <a:r>
              <a:rPr lang="en-US" dirty="0" smtClean="0"/>
              <a:t>Practice Problem </a:t>
            </a:r>
            <a:endParaRPr lang="en-US" dirty="0"/>
          </a:p>
        </p:txBody>
      </p:sp>
      <p:sp>
        <p:nvSpPr>
          <p:cNvPr id="3" name="Content Placeholder 2"/>
          <p:cNvSpPr>
            <a:spLocks noGrp="1"/>
          </p:cNvSpPr>
          <p:nvPr>
            <p:ph sz="half" idx="1"/>
          </p:nvPr>
        </p:nvSpPr>
        <p:spPr>
          <a:xfrm>
            <a:off x="354874" y="919980"/>
            <a:ext cx="11649892" cy="1701346"/>
          </a:xfrm>
        </p:spPr>
        <p:txBody>
          <a:bodyPr>
            <a:normAutofit fontScale="70000" lnSpcReduction="20000"/>
          </a:bodyPr>
          <a:lstStyle/>
          <a:p>
            <a:pPr marL="0" indent="0">
              <a:buNone/>
            </a:pPr>
            <a:r>
              <a:rPr lang="en-US" sz="5100" dirty="0">
                <a:solidFill>
                  <a:srgbClr val="0070C0"/>
                </a:solidFill>
              </a:rPr>
              <a:t>A team of biologists studied a population of box turtles in an Ohio woodlot for a period of ten years.  They determined birthrate to be 40 per year, death rate to be 30 per year, immigration to be 3 per year and emigration to be 8 per year.  </a:t>
            </a:r>
            <a:endParaRPr lang="en-US" sz="5100" dirty="0" smtClean="0">
              <a:solidFill>
                <a:srgbClr val="0070C0"/>
              </a:solidFill>
            </a:endParaRPr>
          </a:p>
          <a:p>
            <a:pPr marL="0" indent="0">
              <a:buNone/>
            </a:pPr>
            <a:endParaRPr lang="en-US" dirty="0"/>
          </a:p>
          <a:p>
            <a:pPr marL="514350" indent="-514350">
              <a:buFont typeface="+mj-lt"/>
              <a:buAutoNum type="alphaUcPeriod"/>
            </a:pPr>
            <a:endParaRPr lang="en-US" dirty="0"/>
          </a:p>
          <a:p>
            <a:pPr marL="514350" indent="-514350">
              <a:buFont typeface="+mj-lt"/>
              <a:buAutoNum type="alphaUcPeriod"/>
            </a:pPr>
            <a:endParaRPr lang="en-US" dirty="0" smtClean="0"/>
          </a:p>
          <a:p>
            <a:pPr marL="514350" indent="-514350">
              <a:buFont typeface="+mj-lt"/>
              <a:buAutoNum type="alphaUcPeriod"/>
            </a:pPr>
            <a:endParaRPr lang="en-US" dirty="0" smtClean="0"/>
          </a:p>
          <a:p>
            <a:pPr marL="0" indent="0">
              <a:buNone/>
            </a:pPr>
            <a:endParaRPr lang="en-US" dirty="0"/>
          </a:p>
          <a:p>
            <a:pPr marL="0" indent="0">
              <a:buNone/>
            </a:pPr>
            <a:endParaRPr lang="en-US" dirty="0"/>
          </a:p>
        </p:txBody>
      </p:sp>
      <p:sp>
        <p:nvSpPr>
          <p:cNvPr id="4" name="Content Placeholder 3"/>
          <p:cNvSpPr>
            <a:spLocks noGrp="1"/>
          </p:cNvSpPr>
          <p:nvPr>
            <p:ph sz="half" idx="2"/>
          </p:nvPr>
        </p:nvSpPr>
        <p:spPr>
          <a:xfrm>
            <a:off x="354874" y="2934834"/>
            <a:ext cx="6659881" cy="4066857"/>
          </a:xfrm>
        </p:spPr>
        <p:txBody>
          <a:bodyPr>
            <a:normAutofit fontScale="70000" lnSpcReduction="20000"/>
          </a:bodyPr>
          <a:lstStyle/>
          <a:p>
            <a:pPr marL="514350" indent="-514350">
              <a:buFont typeface="+mj-lt"/>
              <a:buAutoNum type="alphaUcPeriod"/>
            </a:pPr>
            <a:r>
              <a:rPr lang="en-US" sz="3800" dirty="0"/>
              <a:t>Calculate the population growth?</a:t>
            </a:r>
          </a:p>
          <a:p>
            <a:pPr marL="514350" indent="-514350">
              <a:buFont typeface="+mj-lt"/>
              <a:buAutoNum type="alphaUcPeriod"/>
            </a:pPr>
            <a:r>
              <a:rPr lang="en-US" sz="3800" dirty="0"/>
              <a:t>Was the population increasing or decreasing?</a:t>
            </a:r>
          </a:p>
          <a:p>
            <a:pPr marL="514350" indent="-514350">
              <a:buFont typeface="+mj-lt"/>
              <a:buAutoNum type="alphaUcPeriod"/>
            </a:pPr>
            <a:r>
              <a:rPr lang="en-US" sz="3800" dirty="0"/>
              <a:t>If the population started out at 150 box turtles and the area was 5 square miles, what was the population density?</a:t>
            </a:r>
          </a:p>
          <a:p>
            <a:pPr marL="514350" indent="-514350">
              <a:buFont typeface="+mj-lt"/>
              <a:buAutoNum type="alphaUcPeriod"/>
            </a:pPr>
            <a:r>
              <a:rPr lang="en-US" sz="3800" dirty="0"/>
              <a:t>What was the population density after 3 years?</a:t>
            </a:r>
          </a:p>
          <a:p>
            <a:pPr marL="514350" indent="-514350">
              <a:buFont typeface="+mj-lt"/>
              <a:buAutoNum type="alphaUcPeriod"/>
            </a:pPr>
            <a:r>
              <a:rPr lang="en-US" sz="3800" dirty="0"/>
              <a:t>What was the population density after 10 years?</a:t>
            </a:r>
          </a:p>
          <a:p>
            <a:endParaRPr lang="en-US" dirty="0"/>
          </a:p>
        </p:txBody>
      </p:sp>
    </p:spTree>
    <p:extLst>
      <p:ext uri="{BB962C8B-B14F-4D97-AF65-F5344CB8AC3E}">
        <p14:creationId xmlns:p14="http://schemas.microsoft.com/office/powerpoint/2010/main" val="169552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 #2 </a:t>
            </a:r>
            <a:endParaRPr lang="en-US" dirty="0"/>
          </a:p>
        </p:txBody>
      </p:sp>
      <p:sp>
        <p:nvSpPr>
          <p:cNvPr id="5" name="Content Placeholder 4"/>
          <p:cNvSpPr>
            <a:spLocks noGrp="1"/>
          </p:cNvSpPr>
          <p:nvPr>
            <p:ph idx="1"/>
          </p:nvPr>
        </p:nvSpPr>
        <p:spPr>
          <a:xfrm>
            <a:off x="573437" y="1825625"/>
            <a:ext cx="10780363" cy="4351338"/>
          </a:xfrm>
        </p:spPr>
        <p:txBody>
          <a:bodyPr>
            <a:normAutofit/>
          </a:bodyPr>
          <a:lstStyle/>
          <a:p>
            <a:r>
              <a:rPr lang="en-US" sz="3600" dirty="0" smtClean="0"/>
              <a:t>In </a:t>
            </a:r>
            <a:r>
              <a:rPr lang="en-US" sz="3600" dirty="0"/>
              <a:t>2001, the population of deer in Strongsville’s </a:t>
            </a:r>
            <a:r>
              <a:rPr lang="en-US" sz="3600" dirty="0" err="1"/>
              <a:t>metroparks</a:t>
            </a:r>
            <a:r>
              <a:rPr lang="en-US" sz="3600" dirty="0"/>
              <a:t> was 285 deer.  That same year the </a:t>
            </a:r>
            <a:r>
              <a:rPr lang="en-US" sz="3600" dirty="0" smtClean="0"/>
              <a:t>birthrate </a:t>
            </a:r>
            <a:r>
              <a:rPr lang="en-US" sz="3600" dirty="0"/>
              <a:t>was 56 and the death rate was 46.  It was also observed that 35 immigrated and 20 emigrated. </a:t>
            </a:r>
            <a:endParaRPr lang="en-US" sz="3600" dirty="0" smtClean="0"/>
          </a:p>
          <a:p>
            <a:pPr marL="0" indent="0">
              <a:buNone/>
            </a:pPr>
            <a:r>
              <a:rPr lang="en-US" sz="3600" dirty="0" smtClean="0"/>
              <a:t> </a:t>
            </a:r>
            <a:endParaRPr lang="en-US" sz="3600" dirty="0"/>
          </a:p>
          <a:p>
            <a:pPr marL="0" indent="0">
              <a:buNone/>
            </a:pPr>
            <a:r>
              <a:rPr lang="en-US" sz="3600" dirty="0" smtClean="0"/>
              <a:t>What </a:t>
            </a:r>
            <a:r>
              <a:rPr lang="en-US" sz="3600" dirty="0"/>
              <a:t>was the deer population at the end of the year?</a:t>
            </a:r>
          </a:p>
        </p:txBody>
      </p:sp>
    </p:spTree>
    <p:extLst>
      <p:ext uri="{BB962C8B-B14F-4D97-AF65-F5344CB8AC3E}">
        <p14:creationId xmlns:p14="http://schemas.microsoft.com/office/powerpoint/2010/main" val="4057919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54" y="222069"/>
            <a:ext cx="10515600" cy="841602"/>
          </a:xfrm>
        </p:spPr>
        <p:txBody>
          <a:bodyPr/>
          <a:lstStyle/>
          <a:p>
            <a:pPr algn="ctr"/>
            <a:r>
              <a:rPr lang="en-US" dirty="0" smtClean="0"/>
              <a:t>Practice Problem #3</a:t>
            </a:r>
            <a:endParaRPr lang="en-US" dirty="0"/>
          </a:p>
        </p:txBody>
      </p:sp>
      <p:sp>
        <p:nvSpPr>
          <p:cNvPr id="3" name="Content Placeholder 2"/>
          <p:cNvSpPr>
            <a:spLocks noGrp="1"/>
          </p:cNvSpPr>
          <p:nvPr>
            <p:ph sz="half" idx="1"/>
          </p:nvPr>
        </p:nvSpPr>
        <p:spPr>
          <a:xfrm>
            <a:off x="326571" y="1063671"/>
            <a:ext cx="11260183" cy="2006100"/>
          </a:xfrm>
        </p:spPr>
        <p:txBody>
          <a:bodyPr>
            <a:normAutofit fontScale="92500" lnSpcReduction="20000"/>
          </a:bodyPr>
          <a:lstStyle/>
          <a:p>
            <a:pPr marL="0" indent="0">
              <a:buNone/>
            </a:pPr>
            <a:r>
              <a:rPr lang="en-US" sz="3600" dirty="0" smtClean="0">
                <a:solidFill>
                  <a:srgbClr val="0070C0"/>
                </a:solidFill>
              </a:rPr>
              <a:t>In </a:t>
            </a:r>
            <a:r>
              <a:rPr lang="en-US" sz="3600" dirty="0">
                <a:solidFill>
                  <a:srgbClr val="0070C0"/>
                </a:solidFill>
              </a:rPr>
              <a:t>1990, the estimated population of grasshoppers is 926 on a 15 acre farm.  The birthrate is measured at 315 grasshoppers per year and the death rate is 208 per year</a:t>
            </a:r>
            <a:r>
              <a:rPr lang="en-US" sz="3600" dirty="0" smtClean="0">
                <a:solidFill>
                  <a:srgbClr val="0070C0"/>
                </a:solidFill>
              </a:rPr>
              <a:t>.</a:t>
            </a:r>
          </a:p>
          <a:p>
            <a:pPr marL="0" indent="0">
              <a:buNone/>
            </a:pPr>
            <a:endParaRPr lang="en-US" dirty="0"/>
          </a:p>
          <a:p>
            <a:endParaRPr lang="en-US" dirty="0"/>
          </a:p>
        </p:txBody>
      </p:sp>
      <p:sp>
        <p:nvSpPr>
          <p:cNvPr id="4" name="Content Placeholder 3"/>
          <p:cNvSpPr>
            <a:spLocks noGrp="1"/>
          </p:cNvSpPr>
          <p:nvPr>
            <p:ph sz="half" idx="2"/>
          </p:nvPr>
        </p:nvSpPr>
        <p:spPr>
          <a:xfrm>
            <a:off x="457200" y="2834640"/>
            <a:ext cx="6115594" cy="3760334"/>
          </a:xfrm>
        </p:spPr>
        <p:txBody>
          <a:bodyPr>
            <a:normAutofit fontScale="92500" lnSpcReduction="20000"/>
          </a:bodyPr>
          <a:lstStyle/>
          <a:p>
            <a:pPr marL="514350" indent="-514350">
              <a:buAutoNum type="alphaLcPeriod"/>
            </a:pPr>
            <a:r>
              <a:rPr lang="en-US" dirty="0"/>
              <a:t>What is the growth rate?</a:t>
            </a:r>
          </a:p>
          <a:p>
            <a:pPr marL="514350" indent="-514350">
              <a:buAutoNum type="alphaLcPeriod"/>
            </a:pPr>
            <a:endParaRPr lang="en-US" dirty="0"/>
          </a:p>
          <a:p>
            <a:pPr marL="514350" indent="-514350">
              <a:buAutoNum type="alphaLcPeriod" startAt="2"/>
            </a:pPr>
            <a:r>
              <a:rPr lang="en-US" dirty="0"/>
              <a:t>If the population continues to grow in this same manner, what will be the population size in the year 2000?</a:t>
            </a:r>
          </a:p>
          <a:p>
            <a:pPr marL="514350" indent="-514350">
              <a:buAutoNum type="alphaLcPeriod" startAt="2"/>
            </a:pPr>
            <a:endParaRPr lang="en-US" dirty="0"/>
          </a:p>
          <a:p>
            <a:pPr marL="0" indent="0">
              <a:buNone/>
            </a:pPr>
            <a:r>
              <a:rPr lang="en-US" dirty="0" smtClean="0"/>
              <a:t>c.    Compare </a:t>
            </a:r>
            <a:r>
              <a:rPr lang="en-US" dirty="0"/>
              <a:t>the population density of the grasshoppers in 1990 to the density in 2000. </a:t>
            </a:r>
            <a:r>
              <a:rPr lang="en-US" dirty="0" smtClean="0"/>
              <a:t>(this should be the difference between the 2000 and 1900 numbers </a:t>
            </a:r>
            <a:endParaRPr lang="en-US" dirty="0"/>
          </a:p>
          <a:p>
            <a:endParaRPr lang="en-US" dirty="0"/>
          </a:p>
        </p:txBody>
      </p:sp>
    </p:spTree>
    <p:extLst>
      <p:ext uri="{BB962C8B-B14F-4D97-AF65-F5344CB8AC3E}">
        <p14:creationId xmlns:p14="http://schemas.microsoft.com/office/powerpoint/2010/main" val="2261160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1762"/>
            <a:ext cx="10515600" cy="1325563"/>
          </a:xfrm>
        </p:spPr>
        <p:txBody>
          <a:bodyPr/>
          <a:lstStyle/>
          <a:p>
            <a:pPr algn="ctr"/>
            <a:r>
              <a:rPr lang="en-US" dirty="0" smtClean="0"/>
              <a:t>Symbiotic Relationships within </a:t>
            </a:r>
            <a:r>
              <a:rPr lang="en-US" dirty="0" err="1" smtClean="0"/>
              <a:t>ecosytems</a:t>
            </a:r>
            <a:endParaRPr lang="en-US" dirty="0"/>
          </a:p>
        </p:txBody>
      </p:sp>
      <p:sp>
        <p:nvSpPr>
          <p:cNvPr id="3" name="Content Placeholder 2"/>
          <p:cNvSpPr>
            <a:spLocks noGrp="1"/>
          </p:cNvSpPr>
          <p:nvPr>
            <p:ph idx="1"/>
          </p:nvPr>
        </p:nvSpPr>
        <p:spPr>
          <a:xfrm>
            <a:off x="838200" y="1457325"/>
            <a:ext cx="10515600" cy="4351338"/>
          </a:xfrm>
        </p:spPr>
        <p:txBody>
          <a:bodyPr>
            <a:noAutofit/>
          </a:bodyPr>
          <a:lstStyle/>
          <a:p>
            <a:r>
              <a:rPr lang="en-US" sz="3600" dirty="0" smtClean="0"/>
              <a:t>A </a:t>
            </a:r>
            <a:r>
              <a:rPr lang="en-US" sz="3600" i="1" dirty="0" smtClean="0"/>
              <a:t>symbiotic relationship exists between organisms of two different species that live together in direct contact. </a:t>
            </a:r>
          </a:p>
          <a:p>
            <a:r>
              <a:rPr lang="en-US" sz="3600" i="1" dirty="0" smtClean="0"/>
              <a:t>The balance is important in a </a:t>
            </a:r>
            <a:r>
              <a:rPr lang="en-US" sz="3600" dirty="0" smtClean="0"/>
              <a:t>symbiotic relationship. If the population of one of the organisms becomes unbalanced, both populations will fluctuate in an uncharacteristic manner. </a:t>
            </a:r>
          </a:p>
          <a:p>
            <a:r>
              <a:rPr lang="en-US" sz="3600" dirty="0" smtClean="0"/>
              <a:t>Symbiotic relationships include parasitism, mutualism, and commensalism.</a:t>
            </a:r>
            <a:endParaRPr lang="en-US" sz="3600" dirty="0"/>
          </a:p>
        </p:txBody>
      </p:sp>
    </p:spTree>
    <p:extLst>
      <p:ext uri="{BB962C8B-B14F-4D97-AF65-F5344CB8AC3E}">
        <p14:creationId xmlns:p14="http://schemas.microsoft.com/office/powerpoint/2010/main" val="30442166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u="sng" dirty="0" smtClean="0"/>
              <a:t>Parasitism</a:t>
            </a:r>
            <a:endParaRPr lang="en-US" b="1" u="sng" dirty="0"/>
          </a:p>
        </p:txBody>
      </p:sp>
      <p:sp>
        <p:nvSpPr>
          <p:cNvPr id="3" name="Content Placeholder 2"/>
          <p:cNvSpPr>
            <a:spLocks noGrp="1"/>
          </p:cNvSpPr>
          <p:nvPr>
            <p:ph idx="1"/>
          </p:nvPr>
        </p:nvSpPr>
        <p:spPr>
          <a:xfrm>
            <a:off x="838200" y="1470025"/>
            <a:ext cx="10515600" cy="4351338"/>
          </a:xfrm>
        </p:spPr>
        <p:txBody>
          <a:bodyPr>
            <a:normAutofit lnSpcReduction="10000"/>
          </a:bodyPr>
          <a:lstStyle/>
          <a:p>
            <a:r>
              <a:rPr lang="en-US" sz="3600" i="1" dirty="0" smtClean="0"/>
              <a:t>Parasitism is a symbiotic relationship in which </a:t>
            </a:r>
            <a:r>
              <a:rPr lang="en-US" sz="3600" b="1" i="1" dirty="0" smtClean="0">
                <a:solidFill>
                  <a:srgbClr val="FF0000"/>
                </a:solidFill>
              </a:rPr>
              <a:t>one organism (the parasite) benefits at the expense of the other organism (the </a:t>
            </a:r>
            <a:r>
              <a:rPr lang="en-US" sz="3600" b="1" dirty="0" smtClean="0">
                <a:solidFill>
                  <a:srgbClr val="FF0000"/>
                </a:solidFill>
              </a:rPr>
              <a:t>host). </a:t>
            </a:r>
          </a:p>
          <a:p>
            <a:r>
              <a:rPr lang="en-US" sz="3600" dirty="0" smtClean="0"/>
              <a:t>In general, the parasite does not kill the host.</a:t>
            </a:r>
          </a:p>
          <a:p>
            <a:r>
              <a:rPr lang="en-US" sz="3600" dirty="0" smtClean="0"/>
              <a:t>Some parasites live within the host, such as tape worms, heartworms, or bacteria.</a:t>
            </a:r>
          </a:p>
          <a:p>
            <a:r>
              <a:rPr lang="en-US" sz="3600" dirty="0" smtClean="0"/>
              <a:t>Some parasites feed on the external surface of a host, such as aphids, fleas, or mistletoe.</a:t>
            </a:r>
          </a:p>
          <a:p>
            <a:endParaRPr lang="en-US" dirty="0"/>
          </a:p>
        </p:txBody>
      </p:sp>
    </p:spTree>
    <p:extLst>
      <p:ext uri="{BB962C8B-B14F-4D97-AF65-F5344CB8AC3E}">
        <p14:creationId xmlns:p14="http://schemas.microsoft.com/office/powerpoint/2010/main" val="6241667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asitism.jpg"/>
          <p:cNvPicPr>
            <a:picLocks noChangeAspect="1"/>
          </p:cNvPicPr>
          <p:nvPr/>
        </p:nvPicPr>
        <p:blipFill>
          <a:blip r:embed="rId2" cstate="print"/>
          <a:stretch>
            <a:fillRect/>
          </a:stretch>
        </p:blipFill>
        <p:spPr>
          <a:xfrm>
            <a:off x="1524000" y="1"/>
            <a:ext cx="4876800" cy="3138457"/>
          </a:xfrm>
          <a:prstGeom prst="rect">
            <a:avLst/>
          </a:prstGeom>
        </p:spPr>
      </p:pic>
      <p:pic>
        <p:nvPicPr>
          <p:cNvPr id="3" name="Picture 2" descr="lamprey_parasitism.jpg"/>
          <p:cNvPicPr>
            <a:picLocks noChangeAspect="1"/>
          </p:cNvPicPr>
          <p:nvPr/>
        </p:nvPicPr>
        <p:blipFill>
          <a:blip r:embed="rId3" cstate="print"/>
          <a:stretch>
            <a:fillRect/>
          </a:stretch>
        </p:blipFill>
        <p:spPr>
          <a:xfrm>
            <a:off x="6400800" y="1676400"/>
            <a:ext cx="4267200" cy="2869747"/>
          </a:xfrm>
          <a:prstGeom prst="rect">
            <a:avLst/>
          </a:prstGeom>
        </p:spPr>
      </p:pic>
      <p:sp>
        <p:nvSpPr>
          <p:cNvPr id="4" name="TextBox 3"/>
          <p:cNvSpPr txBox="1"/>
          <p:nvPr/>
        </p:nvSpPr>
        <p:spPr>
          <a:xfrm>
            <a:off x="2743200" y="3352801"/>
            <a:ext cx="2362200" cy="584775"/>
          </a:xfrm>
          <a:prstGeom prst="rect">
            <a:avLst/>
          </a:prstGeom>
          <a:noFill/>
        </p:spPr>
        <p:txBody>
          <a:bodyPr wrap="square" rtlCol="0">
            <a:spAutoFit/>
          </a:bodyPr>
          <a:lstStyle/>
          <a:p>
            <a:r>
              <a:rPr lang="en-US" sz="3200" b="1" dirty="0"/>
              <a:t>Parasitism</a:t>
            </a:r>
          </a:p>
        </p:txBody>
      </p:sp>
      <p:sp>
        <p:nvSpPr>
          <p:cNvPr id="5" name="TextBox 4"/>
          <p:cNvSpPr txBox="1"/>
          <p:nvPr/>
        </p:nvSpPr>
        <p:spPr>
          <a:xfrm>
            <a:off x="6477000" y="228601"/>
            <a:ext cx="3048000" cy="830997"/>
          </a:xfrm>
          <a:prstGeom prst="rect">
            <a:avLst/>
          </a:prstGeom>
          <a:noFill/>
        </p:spPr>
        <p:txBody>
          <a:bodyPr wrap="square" rtlCol="0">
            <a:spAutoFit/>
          </a:bodyPr>
          <a:lstStyle/>
          <a:p>
            <a:pPr algn="ctr"/>
            <a:r>
              <a:rPr lang="en-US" sz="2400" dirty="0"/>
              <a:t>Wasp eggs on back of caterpillar.</a:t>
            </a:r>
          </a:p>
        </p:txBody>
      </p:sp>
      <p:pic>
        <p:nvPicPr>
          <p:cNvPr id="6" name="Picture 5" descr="mosquito.jpg"/>
          <p:cNvPicPr>
            <a:picLocks noChangeAspect="1"/>
          </p:cNvPicPr>
          <p:nvPr/>
        </p:nvPicPr>
        <p:blipFill>
          <a:blip r:embed="rId4" cstate="print"/>
          <a:stretch>
            <a:fillRect/>
          </a:stretch>
        </p:blipFill>
        <p:spPr>
          <a:xfrm>
            <a:off x="1524001" y="4191000"/>
            <a:ext cx="4067175" cy="3048000"/>
          </a:xfrm>
          <a:prstGeom prst="rect">
            <a:avLst/>
          </a:prstGeom>
        </p:spPr>
      </p:pic>
      <p:sp>
        <p:nvSpPr>
          <p:cNvPr id="7" name="TextBox 6"/>
          <p:cNvSpPr txBox="1"/>
          <p:nvPr/>
        </p:nvSpPr>
        <p:spPr>
          <a:xfrm>
            <a:off x="5638800" y="5791201"/>
            <a:ext cx="2971800" cy="830997"/>
          </a:xfrm>
          <a:prstGeom prst="rect">
            <a:avLst/>
          </a:prstGeom>
          <a:noFill/>
        </p:spPr>
        <p:txBody>
          <a:bodyPr wrap="square" rtlCol="0">
            <a:spAutoFit/>
          </a:bodyPr>
          <a:lstStyle/>
          <a:p>
            <a:pPr algn="ctr"/>
            <a:r>
              <a:rPr lang="en-US" sz="2400" dirty="0"/>
              <a:t>Mosquito biting a human.</a:t>
            </a:r>
          </a:p>
        </p:txBody>
      </p:sp>
      <p:sp>
        <p:nvSpPr>
          <p:cNvPr id="8" name="TextBox 7"/>
          <p:cNvSpPr txBox="1"/>
          <p:nvPr/>
        </p:nvSpPr>
        <p:spPr>
          <a:xfrm>
            <a:off x="7239000" y="4648201"/>
            <a:ext cx="2971800" cy="830997"/>
          </a:xfrm>
          <a:prstGeom prst="rect">
            <a:avLst/>
          </a:prstGeom>
          <a:noFill/>
        </p:spPr>
        <p:txBody>
          <a:bodyPr wrap="square" rtlCol="0">
            <a:spAutoFit/>
          </a:bodyPr>
          <a:lstStyle/>
          <a:p>
            <a:pPr algn="ctr"/>
            <a:r>
              <a:rPr lang="en-US" sz="2400" dirty="0"/>
              <a:t>Sea lampreys feed on fluids of other fish.</a:t>
            </a:r>
          </a:p>
        </p:txBody>
      </p:sp>
    </p:spTree>
    <p:extLst>
      <p:ext uri="{BB962C8B-B14F-4D97-AF65-F5344CB8AC3E}">
        <p14:creationId xmlns:p14="http://schemas.microsoft.com/office/powerpoint/2010/main" val="59114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par>
                                <p:cTn id="18" presetID="42" presetClass="entr" presetSubtype="0"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anim calcmode="lin" valueType="num">
                                      <p:cBhvr>
                                        <p:cTn id="2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anim calcmode="lin" valueType="num">
                                      <p:cBhvr>
                                        <p:cTn id="3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Somebody’s got to go!</a:t>
            </a:r>
            <a:endParaRPr lang="en-US" dirty="0"/>
          </a:p>
        </p:txBody>
      </p:sp>
      <p:sp>
        <p:nvSpPr>
          <p:cNvPr id="5" name="Content Placeholder 4"/>
          <p:cNvSpPr>
            <a:spLocks noGrp="1"/>
          </p:cNvSpPr>
          <p:nvPr>
            <p:ph sz="half" idx="1"/>
          </p:nvPr>
        </p:nvSpPr>
        <p:spPr>
          <a:xfrm>
            <a:off x="5444836" y="1427967"/>
            <a:ext cx="6504709" cy="5222215"/>
          </a:xfrm>
        </p:spPr>
        <p:txBody>
          <a:bodyPr>
            <a:noAutofit/>
          </a:bodyPr>
          <a:lstStyle/>
          <a:p>
            <a:pPr algn="ctr"/>
            <a:r>
              <a:rPr lang="en-US" sz="3200" dirty="0" smtClean="0"/>
              <a:t>No two species can occupy the same role/niche in an ecosystem for any length of time….</a:t>
            </a:r>
          </a:p>
          <a:p>
            <a:pPr algn="ctr"/>
            <a:endParaRPr lang="en-US" sz="3200" dirty="0"/>
          </a:p>
          <a:p>
            <a:pPr algn="ctr"/>
            <a:r>
              <a:rPr lang="en-US" sz="3200" dirty="0" smtClean="0"/>
              <a:t>So leaves 2 options:</a:t>
            </a:r>
          </a:p>
          <a:p>
            <a:pPr marL="0" indent="0" algn="ctr">
              <a:buNone/>
            </a:pPr>
            <a:r>
              <a:rPr lang="en-US" sz="3200" dirty="0" smtClean="0"/>
              <a:t>Fight </a:t>
            </a:r>
          </a:p>
          <a:p>
            <a:pPr marL="0" indent="0" algn="ctr">
              <a:buNone/>
            </a:pPr>
            <a:r>
              <a:rPr lang="en-US" sz="3200" dirty="0" smtClean="0"/>
              <a:t>Or</a:t>
            </a:r>
          </a:p>
          <a:p>
            <a:pPr marL="0" indent="0" algn="ctr">
              <a:buNone/>
            </a:pPr>
            <a:r>
              <a:rPr lang="en-US" sz="3200" dirty="0" smtClean="0"/>
              <a:t>Flight </a:t>
            </a:r>
            <a:endParaRPr lang="en-US" sz="3200" dirty="0"/>
          </a:p>
        </p:txBody>
      </p:sp>
      <p:pic>
        <p:nvPicPr>
          <p:cNvPr id="1026" name="Picture 2" descr="Image result for animal boxing glo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72" y="1620044"/>
            <a:ext cx="4696691"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896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u="sng" dirty="0" smtClean="0"/>
              <a:t>Mutualism</a:t>
            </a:r>
            <a:endParaRPr lang="en-US" b="1" u="sng" dirty="0"/>
          </a:p>
        </p:txBody>
      </p:sp>
      <p:sp>
        <p:nvSpPr>
          <p:cNvPr id="3" name="Content Placeholder 2"/>
          <p:cNvSpPr>
            <a:spLocks noGrp="1"/>
          </p:cNvSpPr>
          <p:nvPr>
            <p:ph idx="1"/>
          </p:nvPr>
        </p:nvSpPr>
        <p:spPr>
          <a:xfrm>
            <a:off x="838200" y="1499053"/>
            <a:ext cx="10515600" cy="4351338"/>
          </a:xfrm>
        </p:spPr>
        <p:txBody>
          <a:bodyPr>
            <a:normAutofit/>
          </a:bodyPr>
          <a:lstStyle/>
          <a:p>
            <a:r>
              <a:rPr lang="en-US" sz="3600" dirty="0" smtClean="0"/>
              <a:t>Mutualism is a symbiotic relationship in which </a:t>
            </a:r>
            <a:r>
              <a:rPr lang="en-US" sz="3600" b="1" dirty="0" smtClean="0">
                <a:solidFill>
                  <a:srgbClr val="FF0000"/>
                </a:solidFill>
              </a:rPr>
              <a:t>both organisms benefit</a:t>
            </a:r>
            <a:r>
              <a:rPr lang="en-US" sz="3600" dirty="0" smtClean="0"/>
              <a:t>. Because the two organisms work closely together, they help each other survive. </a:t>
            </a:r>
          </a:p>
          <a:p>
            <a:r>
              <a:rPr lang="en-US" sz="3600" dirty="0" smtClean="0"/>
              <a:t>For example, bacteria, which have the ability to digest wood, live within the digestive tracts of termites; plant roots provide food for fungi that break down nutrients the plant needs.</a:t>
            </a:r>
            <a:endParaRPr lang="en-US" sz="3600" dirty="0"/>
          </a:p>
        </p:txBody>
      </p:sp>
    </p:spTree>
    <p:extLst>
      <p:ext uri="{BB962C8B-B14F-4D97-AF65-F5344CB8AC3E}">
        <p14:creationId xmlns:p14="http://schemas.microsoft.com/office/powerpoint/2010/main" val="31100714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e and flower.jpg"/>
          <p:cNvPicPr>
            <a:picLocks noChangeAspect="1"/>
          </p:cNvPicPr>
          <p:nvPr/>
        </p:nvPicPr>
        <p:blipFill>
          <a:blip r:embed="rId2" cstate="print"/>
          <a:stretch>
            <a:fillRect/>
          </a:stretch>
        </p:blipFill>
        <p:spPr>
          <a:xfrm>
            <a:off x="419100" y="626075"/>
            <a:ext cx="4432300" cy="4072925"/>
          </a:xfrm>
          <a:prstGeom prst="rect">
            <a:avLst/>
          </a:prstGeom>
        </p:spPr>
      </p:pic>
      <p:pic>
        <p:nvPicPr>
          <p:cNvPr id="4" name="Picture 3" descr="clown fish and anemone.jpg"/>
          <p:cNvPicPr>
            <a:picLocks noChangeAspect="1"/>
          </p:cNvPicPr>
          <p:nvPr/>
        </p:nvPicPr>
        <p:blipFill>
          <a:blip r:embed="rId3" cstate="print"/>
          <a:stretch>
            <a:fillRect/>
          </a:stretch>
        </p:blipFill>
        <p:spPr>
          <a:xfrm>
            <a:off x="5486400" y="1727200"/>
            <a:ext cx="6438900" cy="4521200"/>
          </a:xfrm>
          <a:prstGeom prst="rect">
            <a:avLst/>
          </a:prstGeom>
        </p:spPr>
      </p:pic>
    </p:spTree>
    <p:extLst>
      <p:ext uri="{BB962C8B-B14F-4D97-AF65-F5344CB8AC3E}">
        <p14:creationId xmlns:p14="http://schemas.microsoft.com/office/powerpoint/2010/main" val="1315439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6900" y="304801"/>
            <a:ext cx="10744200" cy="1200329"/>
          </a:xfrm>
          <a:prstGeom prst="rect">
            <a:avLst/>
          </a:prstGeom>
          <a:noFill/>
        </p:spPr>
        <p:txBody>
          <a:bodyPr wrap="square" rtlCol="0">
            <a:spAutoFit/>
          </a:bodyPr>
          <a:lstStyle/>
          <a:p>
            <a:r>
              <a:rPr lang="en-US" sz="3600" dirty="0" smtClean="0"/>
              <a:t> </a:t>
            </a:r>
            <a:r>
              <a:rPr lang="en-US" sz="3600" b="1" u="sng" dirty="0"/>
              <a:t>Commensalism</a:t>
            </a:r>
            <a:r>
              <a:rPr lang="en-US" sz="3600" dirty="0"/>
              <a:t>—A symbiotic relationship in which </a:t>
            </a:r>
            <a:r>
              <a:rPr lang="en-US" sz="3600" dirty="0">
                <a:solidFill>
                  <a:srgbClr val="FF0000"/>
                </a:solidFill>
              </a:rPr>
              <a:t>one organism benefits and the other is unaffected </a:t>
            </a:r>
          </a:p>
        </p:txBody>
      </p:sp>
      <p:pic>
        <p:nvPicPr>
          <p:cNvPr id="4" name="Picture 3" descr="barnacles on whale.jpg"/>
          <p:cNvPicPr>
            <a:picLocks noChangeAspect="1"/>
          </p:cNvPicPr>
          <p:nvPr/>
        </p:nvPicPr>
        <p:blipFill>
          <a:blip r:embed="rId2" cstate="print"/>
          <a:stretch>
            <a:fillRect/>
          </a:stretch>
        </p:blipFill>
        <p:spPr>
          <a:xfrm>
            <a:off x="4909340" y="3048000"/>
            <a:ext cx="5758661" cy="3810000"/>
          </a:xfrm>
          <a:prstGeom prst="rect">
            <a:avLst/>
          </a:prstGeom>
        </p:spPr>
      </p:pic>
      <p:sp>
        <p:nvSpPr>
          <p:cNvPr id="6" name="TextBox 5"/>
          <p:cNvSpPr txBox="1"/>
          <p:nvPr/>
        </p:nvSpPr>
        <p:spPr>
          <a:xfrm>
            <a:off x="5334000" y="2438400"/>
            <a:ext cx="5105400" cy="523220"/>
          </a:xfrm>
          <a:prstGeom prst="rect">
            <a:avLst/>
          </a:prstGeom>
          <a:noFill/>
        </p:spPr>
        <p:txBody>
          <a:bodyPr wrap="square" rtlCol="0">
            <a:spAutoFit/>
          </a:bodyPr>
          <a:lstStyle/>
          <a:p>
            <a:pPr algn="ctr"/>
            <a:r>
              <a:rPr lang="en-US" sz="2800" dirty="0"/>
              <a:t>Example: </a:t>
            </a:r>
            <a:r>
              <a:rPr lang="en-US" sz="2800" b="1" u="sng" dirty="0"/>
              <a:t>barnacles on a whale</a:t>
            </a:r>
          </a:p>
        </p:txBody>
      </p:sp>
      <p:pic>
        <p:nvPicPr>
          <p:cNvPr id="9" name="Picture 8" descr="barnacles.jpg"/>
          <p:cNvPicPr>
            <a:picLocks noChangeAspect="1"/>
          </p:cNvPicPr>
          <p:nvPr/>
        </p:nvPicPr>
        <p:blipFill>
          <a:blip r:embed="rId3" cstate="print"/>
          <a:stretch>
            <a:fillRect/>
          </a:stretch>
        </p:blipFill>
        <p:spPr>
          <a:xfrm>
            <a:off x="863601" y="1842589"/>
            <a:ext cx="3428999" cy="4648200"/>
          </a:xfrm>
          <a:prstGeom prst="rect">
            <a:avLst/>
          </a:prstGeom>
        </p:spPr>
      </p:pic>
    </p:spTree>
    <p:extLst>
      <p:ext uri="{BB962C8B-B14F-4D97-AF65-F5344CB8AC3E}">
        <p14:creationId xmlns:p14="http://schemas.microsoft.com/office/powerpoint/2010/main" val="394852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u="sng" dirty="0" smtClean="0"/>
              <a:t>*In summary Symbiotic Relationships</a:t>
            </a:r>
            <a:r>
              <a:rPr lang="en-US" sz="3200" dirty="0" smtClean="0"/>
              <a:t>	</a:t>
            </a:r>
            <a:endParaRPr lang="en-US" sz="3200" dirty="0"/>
          </a:p>
        </p:txBody>
      </p:sp>
      <p:sp>
        <p:nvSpPr>
          <p:cNvPr id="3" name="Content Placeholder 2"/>
          <p:cNvSpPr>
            <a:spLocks noGrp="1"/>
          </p:cNvSpPr>
          <p:nvPr>
            <p:ph idx="1"/>
          </p:nvPr>
        </p:nvSpPr>
        <p:spPr>
          <a:xfrm>
            <a:off x="371959" y="1690688"/>
            <a:ext cx="11608231" cy="4486275"/>
          </a:xfrm>
        </p:spPr>
        <p:txBody>
          <a:bodyPr>
            <a:normAutofit/>
          </a:bodyPr>
          <a:lstStyle/>
          <a:p>
            <a:r>
              <a:rPr lang="en-US" sz="4400" dirty="0" smtClean="0"/>
              <a:t>Mutualism – both benefit</a:t>
            </a:r>
          </a:p>
          <a:p>
            <a:endParaRPr lang="en-US" sz="4400" dirty="0"/>
          </a:p>
          <a:p>
            <a:r>
              <a:rPr lang="en-US" sz="4400" dirty="0" smtClean="0"/>
              <a:t>Parasitism – one benefits, one harmed</a:t>
            </a:r>
          </a:p>
          <a:p>
            <a:endParaRPr lang="en-US" sz="4400" dirty="0"/>
          </a:p>
          <a:p>
            <a:r>
              <a:rPr lang="en-US" sz="4400" dirty="0" smtClean="0"/>
              <a:t>Commensalism – one benefits, one unaffected</a:t>
            </a:r>
            <a:endParaRPr lang="en-US" sz="4400" dirty="0"/>
          </a:p>
        </p:txBody>
      </p:sp>
    </p:spTree>
    <p:extLst>
      <p:ext uri="{BB962C8B-B14F-4D97-AF65-F5344CB8AC3E}">
        <p14:creationId xmlns:p14="http://schemas.microsoft.com/office/powerpoint/2010/main" val="1843735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a:t>
            </a:r>
            <a:endParaRPr lang="en-US" dirty="0"/>
          </a:p>
        </p:txBody>
      </p:sp>
    </p:spTree>
    <p:extLst>
      <p:ext uri="{BB962C8B-B14F-4D97-AF65-F5344CB8AC3E}">
        <p14:creationId xmlns:p14="http://schemas.microsoft.com/office/powerpoint/2010/main" val="1903982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23" y="143691"/>
            <a:ext cx="4256314" cy="1325563"/>
          </a:xfrm>
        </p:spPr>
        <p:txBody>
          <a:bodyPr/>
          <a:lstStyle/>
          <a:p>
            <a:r>
              <a:rPr lang="en-US" b="1" dirty="0" smtClean="0">
                <a:solidFill>
                  <a:srgbClr val="0070C0"/>
                </a:solidFill>
              </a:rPr>
              <a:t>Remember… </a:t>
            </a:r>
            <a:endParaRPr lang="en-US" b="1" dirty="0">
              <a:solidFill>
                <a:srgbClr val="0070C0"/>
              </a:solidFill>
            </a:endParaRPr>
          </a:p>
        </p:txBody>
      </p:sp>
      <p:sp>
        <p:nvSpPr>
          <p:cNvPr id="39939" name="Rectangle 3"/>
          <p:cNvSpPr>
            <a:spLocks noGrp="1" noChangeArrowheads="1"/>
          </p:cNvSpPr>
          <p:nvPr>
            <p:ph sz="half" idx="1"/>
          </p:nvPr>
        </p:nvSpPr>
        <p:spPr>
          <a:xfrm>
            <a:off x="302623" y="1469254"/>
            <a:ext cx="5181600" cy="4351338"/>
          </a:xfrm>
        </p:spPr>
        <p:txBody>
          <a:bodyPr>
            <a:normAutofit/>
          </a:bodyPr>
          <a:lstStyle/>
          <a:p>
            <a:pPr marL="0" indent="0">
              <a:buNone/>
            </a:pPr>
            <a:r>
              <a:rPr lang="en-US" sz="4400" dirty="0"/>
              <a:t>In all environments, organisms with similar needs may compete with each other for resources, including food, space, water, air, and shelter. </a:t>
            </a:r>
          </a:p>
        </p:txBody>
      </p:sp>
      <p:sp>
        <p:nvSpPr>
          <p:cNvPr id="3" name="Content Placeholder 2"/>
          <p:cNvSpPr>
            <a:spLocks noGrp="1"/>
          </p:cNvSpPr>
          <p:nvPr>
            <p:ph sz="half" idx="2"/>
          </p:nvPr>
        </p:nvSpPr>
        <p:spPr/>
        <p:txBody>
          <a:bodyPr/>
          <a:lstStyle/>
          <a:p>
            <a:endParaRPr lang="en-US"/>
          </a:p>
        </p:txBody>
      </p:sp>
      <p:pic>
        <p:nvPicPr>
          <p:cNvPr id="39943" name="Picture 7" descr="science03"/>
          <p:cNvPicPr>
            <a:picLocks noChangeAspect="1" noChangeArrowheads="1"/>
          </p:cNvPicPr>
          <p:nvPr/>
        </p:nvPicPr>
        <p:blipFill>
          <a:blip r:embed="rId2" cstate="print"/>
          <a:srcRect/>
          <a:stretch>
            <a:fillRect/>
          </a:stretch>
        </p:blipFill>
        <p:spPr bwMode="auto">
          <a:xfrm>
            <a:off x="5791200" y="228600"/>
            <a:ext cx="6213566" cy="5715000"/>
          </a:xfrm>
          <a:prstGeom prst="rect">
            <a:avLst/>
          </a:prstGeom>
          <a:noFill/>
        </p:spPr>
      </p:pic>
    </p:spTree>
    <p:extLst>
      <p:ext uri="{BB962C8B-B14F-4D97-AF65-F5344CB8AC3E}">
        <p14:creationId xmlns:p14="http://schemas.microsoft.com/office/powerpoint/2010/main" val="10582093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 y="4038600"/>
            <a:ext cx="11586754" cy="2554545"/>
          </a:xfrm>
          <a:prstGeom prst="rect">
            <a:avLst/>
          </a:prstGeom>
        </p:spPr>
        <p:txBody>
          <a:bodyPr wrap="square">
            <a:spAutoFit/>
          </a:bodyPr>
          <a:lstStyle/>
          <a:p>
            <a:r>
              <a:rPr lang="en-US" sz="3200" dirty="0"/>
              <a:t>Until Americans introduced gray squirrels into parts of England in the early 20th century, red squirrels had been the only species of squirrel in the country. The gray squirrels were larger and bred faster and successfully competed for resources. Within a couple years of overlap in an area, the red squirrels disappeared</a:t>
            </a:r>
            <a:r>
              <a:rPr lang="en-US" sz="3200" dirty="0" smtClean="0"/>
              <a:t>. But why? </a:t>
            </a:r>
            <a:endParaRPr lang="en-US" sz="3200" dirty="0"/>
          </a:p>
        </p:txBody>
      </p:sp>
      <p:pic>
        <p:nvPicPr>
          <p:cNvPr id="3" name="Picture 2" descr="red squirrel.jpg"/>
          <p:cNvPicPr>
            <a:picLocks noChangeAspect="1"/>
          </p:cNvPicPr>
          <p:nvPr/>
        </p:nvPicPr>
        <p:blipFill>
          <a:blip r:embed="rId2" cstate="print"/>
          <a:stretch>
            <a:fillRect/>
          </a:stretch>
        </p:blipFill>
        <p:spPr>
          <a:xfrm>
            <a:off x="888274" y="152401"/>
            <a:ext cx="4380676" cy="3856481"/>
          </a:xfrm>
          <a:prstGeom prst="rect">
            <a:avLst/>
          </a:prstGeom>
        </p:spPr>
      </p:pic>
      <p:pic>
        <p:nvPicPr>
          <p:cNvPr id="4" name="Picture 3" descr="grey_squirrel.jpg"/>
          <p:cNvPicPr>
            <a:picLocks noChangeAspect="1"/>
          </p:cNvPicPr>
          <p:nvPr/>
        </p:nvPicPr>
        <p:blipFill>
          <a:blip r:embed="rId3" cstate="print"/>
          <a:stretch>
            <a:fillRect/>
          </a:stretch>
        </p:blipFill>
        <p:spPr>
          <a:xfrm>
            <a:off x="6346370" y="152401"/>
            <a:ext cx="4639491" cy="3810000"/>
          </a:xfrm>
          <a:prstGeom prst="rect">
            <a:avLst/>
          </a:prstGeom>
        </p:spPr>
      </p:pic>
    </p:spTree>
    <p:extLst>
      <p:ext uri="{BB962C8B-B14F-4D97-AF65-F5344CB8AC3E}">
        <p14:creationId xmlns:p14="http://schemas.microsoft.com/office/powerpoint/2010/main" val="1034748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*Niche</a:t>
            </a:r>
            <a:endParaRPr lang="en-US" dirty="0"/>
          </a:p>
        </p:txBody>
      </p:sp>
      <p:sp>
        <p:nvSpPr>
          <p:cNvPr id="8" name="Content Placeholder 7"/>
          <p:cNvSpPr>
            <a:spLocks noGrp="1"/>
          </p:cNvSpPr>
          <p:nvPr>
            <p:ph idx="1"/>
          </p:nvPr>
        </p:nvSpPr>
        <p:spPr>
          <a:xfrm>
            <a:off x="282880" y="1690688"/>
            <a:ext cx="4902896" cy="4534748"/>
          </a:xfrm>
        </p:spPr>
        <p:txBody>
          <a:bodyPr/>
          <a:lstStyle/>
          <a:p>
            <a:r>
              <a:rPr lang="en-US" dirty="0" smtClean="0"/>
              <a:t>A niche is an organisms job or role in the ecosystem . </a:t>
            </a:r>
          </a:p>
          <a:p>
            <a:endParaRPr lang="en-US" dirty="0"/>
          </a:p>
          <a:p>
            <a:r>
              <a:rPr lang="en-US" dirty="0" smtClean="0"/>
              <a:t>When the niche of one organism in an ecosystem overlaps with the niche of another organism, it leads to </a:t>
            </a:r>
          </a:p>
          <a:p>
            <a:endParaRPr lang="en-US" dirty="0"/>
          </a:p>
          <a:p>
            <a:pPr marL="0" indent="0">
              <a:buNone/>
            </a:pPr>
            <a:r>
              <a:rPr lang="en-US" dirty="0" smtClean="0"/>
              <a:t>COMPETITION </a:t>
            </a:r>
            <a:endParaRPr lang="en-US"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11" y="613775"/>
            <a:ext cx="7101781" cy="590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639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691"/>
            <a:ext cx="10515600" cy="1110343"/>
          </a:xfrm>
        </p:spPr>
        <p:txBody>
          <a:bodyPr>
            <a:normAutofit/>
          </a:bodyPr>
          <a:lstStyle/>
          <a:p>
            <a:r>
              <a:rPr lang="en-US" sz="4800" u="sng" dirty="0" smtClean="0"/>
              <a:t>Competition is the selection of a winner</a:t>
            </a:r>
            <a:endParaRPr lang="en-US" sz="4800" u="sng" dirty="0"/>
          </a:p>
        </p:txBody>
      </p:sp>
      <p:sp>
        <p:nvSpPr>
          <p:cNvPr id="3" name="Content Placeholder 2"/>
          <p:cNvSpPr>
            <a:spLocks noGrp="1"/>
          </p:cNvSpPr>
          <p:nvPr>
            <p:ph idx="1"/>
          </p:nvPr>
        </p:nvSpPr>
        <p:spPr>
          <a:xfrm>
            <a:off x="634637" y="1515292"/>
            <a:ext cx="10922726" cy="4889320"/>
          </a:xfrm>
        </p:spPr>
        <p:txBody>
          <a:bodyPr>
            <a:normAutofit/>
          </a:bodyPr>
          <a:lstStyle/>
          <a:p>
            <a:r>
              <a:rPr lang="en-US" sz="3200" dirty="0" smtClean="0"/>
              <a:t>Competition can be between individuals within the same species or with other individuals of a different species </a:t>
            </a:r>
          </a:p>
          <a:p>
            <a:endParaRPr lang="en-US" sz="3200" dirty="0"/>
          </a:p>
          <a:p>
            <a:r>
              <a:rPr lang="en-US" sz="3200" dirty="0"/>
              <a:t>Animals compete for a number of reasons. Things such as food, space, </a:t>
            </a:r>
            <a:r>
              <a:rPr lang="en-US" sz="3200" dirty="0" smtClean="0"/>
              <a:t>mates</a:t>
            </a:r>
          </a:p>
          <a:p>
            <a:endParaRPr lang="en-US" sz="3200" dirty="0"/>
          </a:p>
          <a:p>
            <a:r>
              <a:rPr lang="en-US" sz="3200" b="1" u="sng" dirty="0"/>
              <a:t>Competition</a:t>
            </a:r>
            <a:r>
              <a:rPr lang="en-US" sz="3200" dirty="0"/>
              <a:t> usually results in a decrease in the population of a species less adapted to compete for a particular resource.</a:t>
            </a:r>
          </a:p>
          <a:p>
            <a:endParaRPr lang="en-US" dirty="0"/>
          </a:p>
          <a:p>
            <a:endParaRPr lang="en-US" dirty="0"/>
          </a:p>
        </p:txBody>
      </p:sp>
    </p:spTree>
    <p:extLst>
      <p:ext uri="{BB962C8B-B14F-4D97-AF65-F5344CB8AC3E}">
        <p14:creationId xmlns:p14="http://schemas.microsoft.com/office/powerpoint/2010/main" val="2513439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37" y="127454"/>
            <a:ext cx="10515600" cy="1094106"/>
          </a:xfrm>
        </p:spPr>
        <p:txBody>
          <a:bodyPr/>
          <a:lstStyle/>
          <a:p>
            <a:pPr algn="ctr"/>
            <a:r>
              <a:rPr lang="en-US" u="sng" dirty="0" smtClean="0"/>
              <a:t>*Predation Competition</a:t>
            </a:r>
            <a:endParaRPr lang="en-US" u="sng" dirty="0"/>
          </a:p>
        </p:txBody>
      </p:sp>
      <p:sp>
        <p:nvSpPr>
          <p:cNvPr id="3" name="Content Placeholder 2"/>
          <p:cNvSpPr>
            <a:spLocks noGrp="1"/>
          </p:cNvSpPr>
          <p:nvPr>
            <p:ph idx="1"/>
          </p:nvPr>
        </p:nvSpPr>
        <p:spPr>
          <a:xfrm>
            <a:off x="365761" y="1499054"/>
            <a:ext cx="11721737" cy="4351338"/>
          </a:xfrm>
        </p:spPr>
        <p:txBody>
          <a:bodyPr>
            <a:normAutofit/>
          </a:bodyPr>
          <a:lstStyle/>
          <a:p>
            <a:r>
              <a:rPr lang="en-US" sz="3600" b="1" u="sng" dirty="0" smtClean="0"/>
              <a:t>Predation</a:t>
            </a:r>
            <a:r>
              <a:rPr lang="en-US" sz="3600" dirty="0" smtClean="0"/>
              <a:t> (Predator-Prey Graph) – shows the relationship/interaction of one species catching and feeding off another species </a:t>
            </a:r>
          </a:p>
          <a:p>
            <a:endParaRPr lang="en-US" dirty="0" smtClean="0"/>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898469" y="3187337"/>
            <a:ext cx="6933474" cy="3670663"/>
          </a:xfrm>
          <a:prstGeom prst="rect">
            <a:avLst/>
          </a:prstGeom>
          <a:noFill/>
          <a:ln w="9525">
            <a:noFill/>
            <a:miter lim="800000"/>
            <a:headEnd/>
            <a:tailEnd/>
          </a:ln>
          <a:effectLst/>
        </p:spPr>
      </p:pic>
    </p:spTree>
    <p:extLst>
      <p:ext uri="{BB962C8B-B14F-4D97-AF65-F5344CB8AC3E}">
        <p14:creationId xmlns:p14="http://schemas.microsoft.com/office/powerpoint/2010/main" val="332931564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468438" y="193721"/>
            <a:ext cx="9199563" cy="476250"/>
          </a:xfrm>
          <a:prstGeom prst="rect">
            <a:avLst/>
          </a:prstGeom>
          <a:noFill/>
          <a:ln w="9525">
            <a:noFill/>
            <a:miter lim="800000"/>
            <a:headEnd/>
            <a:tailEnd/>
          </a:ln>
        </p:spPr>
        <p:txBody>
          <a:bodyPr anchor="ctr"/>
          <a:lstStyle/>
          <a:p>
            <a:pPr algn="ctr"/>
            <a:r>
              <a:rPr lang="en-GB" sz="4800" dirty="0"/>
              <a:t>*</a:t>
            </a:r>
            <a:r>
              <a:rPr lang="en-GB" sz="4800" u="sng" dirty="0"/>
              <a:t>Predator–prey graph</a:t>
            </a:r>
          </a:p>
        </p:txBody>
      </p:sp>
      <p:pic>
        <p:nvPicPr>
          <p:cNvPr id="16389" name="Picture 31"/>
          <p:cNvPicPr>
            <a:picLocks noChangeAspect="1" noChangeArrowheads="1"/>
          </p:cNvPicPr>
          <p:nvPr/>
        </p:nvPicPr>
        <p:blipFill rotWithShape="1">
          <a:blip r:embed="rId3" cstate="print"/>
          <a:srcRect l="5059" t="5972" r="4400" b="11978"/>
          <a:stretch/>
        </p:blipFill>
        <p:spPr bwMode="auto">
          <a:xfrm>
            <a:off x="2425338" y="3278776"/>
            <a:ext cx="8242663" cy="3579224"/>
          </a:xfrm>
          <a:prstGeom prst="rect">
            <a:avLst/>
          </a:prstGeom>
          <a:noFill/>
          <a:ln w="9525">
            <a:noFill/>
            <a:miter lim="800000"/>
            <a:headEnd/>
            <a:tailEnd/>
          </a:ln>
        </p:spPr>
      </p:pic>
      <p:sp>
        <p:nvSpPr>
          <p:cNvPr id="12321" name="Rectangle 33"/>
          <p:cNvSpPr>
            <a:spLocks noChangeArrowheads="1"/>
          </p:cNvSpPr>
          <p:nvPr/>
        </p:nvSpPr>
        <p:spPr bwMode="auto">
          <a:xfrm>
            <a:off x="391319" y="1182119"/>
            <a:ext cx="11353800" cy="1754326"/>
          </a:xfrm>
          <a:prstGeom prst="rect">
            <a:avLst/>
          </a:prstGeom>
          <a:noFill/>
          <a:ln w="9525">
            <a:noFill/>
            <a:miter lim="800000"/>
            <a:headEnd/>
            <a:tailEnd/>
          </a:ln>
        </p:spPr>
        <p:txBody>
          <a:bodyPr wrap="square">
            <a:spAutoFit/>
          </a:bodyPr>
          <a:lstStyle/>
          <a:p>
            <a:pPr algn="ctr" eaLnBrk="0" hangingPunct="0">
              <a:buFont typeface="Arial" pitchFamily="34" charset="0"/>
              <a:buChar char="•"/>
            </a:pPr>
            <a:r>
              <a:rPr lang="en-AU" sz="3600" dirty="0" smtClean="0">
                <a:latin typeface="Arial" pitchFamily="34" charset="0"/>
              </a:rPr>
              <a:t>In order for the predators to survive, there must be more </a:t>
            </a:r>
            <a:r>
              <a:rPr lang="en-AU" sz="3600" dirty="0">
                <a:latin typeface="Arial" pitchFamily="34" charset="0"/>
              </a:rPr>
              <a:t>prey than </a:t>
            </a:r>
            <a:r>
              <a:rPr lang="en-AU" sz="3600" dirty="0" smtClean="0">
                <a:latin typeface="Arial" pitchFamily="34" charset="0"/>
              </a:rPr>
              <a:t>predators.</a:t>
            </a:r>
            <a:endParaRPr lang="en-AU" sz="3600" dirty="0">
              <a:latin typeface="Arial" pitchFamily="34" charset="0"/>
            </a:endParaRPr>
          </a:p>
          <a:p>
            <a:pPr algn="ctr" eaLnBrk="0" hangingPunct="0">
              <a:buFont typeface="Arial" pitchFamily="34" charset="0"/>
              <a:buChar char="•"/>
            </a:pPr>
            <a:r>
              <a:rPr lang="en-AU" sz="3600" dirty="0">
                <a:latin typeface="Arial" pitchFamily="34" charset="0"/>
              </a:rPr>
              <a:t>The prey always increases before the predators do.</a:t>
            </a:r>
            <a:endParaRPr lang="en-US" sz="3600" dirty="0">
              <a:latin typeface="Arial" pitchFamily="34" charset="0"/>
            </a:endParaRPr>
          </a:p>
        </p:txBody>
      </p:sp>
    </p:spTree>
    <p:extLst>
      <p:ext uri="{BB962C8B-B14F-4D97-AF65-F5344CB8AC3E}">
        <p14:creationId xmlns:p14="http://schemas.microsoft.com/office/powerpoint/2010/main" val="1361953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321"/>
                                        </p:tgtEl>
                                        <p:attrNameLst>
                                          <p:attrName>style.visibility</p:attrName>
                                        </p:attrNameLst>
                                      </p:cBhvr>
                                      <p:to>
                                        <p:strVal val="visible"/>
                                      </p:to>
                                    </p:set>
                                    <p:animEffect transition="in" filter="dissolve">
                                      <p:cBhvr>
                                        <p:cTn id="7" dur="500"/>
                                        <p:tgtEl>
                                          <p:spTgt spid="12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33365" y="621999"/>
            <a:ext cx="11328400" cy="830997"/>
          </a:xfrm>
          <a:prstGeom prst="rect">
            <a:avLst/>
          </a:prstGeom>
          <a:noFill/>
          <a:ln w="9525">
            <a:noFill/>
            <a:miter lim="800000"/>
            <a:headEnd/>
            <a:tailEnd/>
          </a:ln>
        </p:spPr>
        <p:txBody>
          <a:bodyPr wrap="square">
            <a:spAutoFit/>
          </a:bodyPr>
          <a:lstStyle/>
          <a:p>
            <a:pPr algn="ctr" eaLnBrk="0" hangingPunct="0"/>
            <a:r>
              <a:rPr lang="en-GB" sz="2400" dirty="0">
                <a:solidFill>
                  <a:srgbClr val="FF0000"/>
                </a:solidFill>
                <a:latin typeface="Arial" pitchFamily="34" charset="0"/>
              </a:rPr>
              <a:t>Predator and prey population sizes follow a cycle.</a:t>
            </a:r>
          </a:p>
          <a:p>
            <a:pPr algn="ctr" eaLnBrk="0" hangingPunct="0"/>
            <a:r>
              <a:rPr lang="en-GB" sz="2400" dirty="0">
                <a:solidFill>
                  <a:srgbClr val="FF0000"/>
                </a:solidFill>
                <a:latin typeface="Arial" pitchFamily="34" charset="0"/>
              </a:rPr>
              <a:t>What happens if the prey population </a:t>
            </a:r>
            <a:r>
              <a:rPr lang="en-GB" sz="2400" b="1" dirty="0">
                <a:solidFill>
                  <a:srgbClr val="FF0000"/>
                </a:solidFill>
                <a:latin typeface="Arial" pitchFamily="34" charset="0"/>
              </a:rPr>
              <a:t>increases</a:t>
            </a:r>
            <a:r>
              <a:rPr lang="en-GB" dirty="0">
                <a:solidFill>
                  <a:srgbClr val="FF0000"/>
                </a:solidFill>
                <a:latin typeface="Arial" pitchFamily="34" charset="0"/>
              </a:rPr>
              <a:t>? </a:t>
            </a:r>
            <a:endParaRPr lang="en-US" dirty="0">
              <a:solidFill>
                <a:srgbClr val="FF0000"/>
              </a:solidFill>
              <a:latin typeface="Arial" pitchFamily="34" charset="0"/>
            </a:endParaRPr>
          </a:p>
        </p:txBody>
      </p:sp>
      <p:sp>
        <p:nvSpPr>
          <p:cNvPr id="20483" name="Rectangle 3"/>
          <p:cNvSpPr>
            <a:spLocks noChangeArrowheads="1"/>
          </p:cNvSpPr>
          <p:nvPr/>
        </p:nvSpPr>
        <p:spPr bwMode="auto">
          <a:xfrm>
            <a:off x="3914781" y="1378608"/>
            <a:ext cx="4177747" cy="523220"/>
          </a:xfrm>
          <a:prstGeom prst="rect">
            <a:avLst/>
          </a:prstGeom>
          <a:noFill/>
          <a:ln w="9525">
            <a:noFill/>
            <a:miter lim="800000"/>
            <a:headEnd/>
            <a:tailEnd/>
          </a:ln>
        </p:spPr>
        <p:txBody>
          <a:bodyPr wrap="none">
            <a:spAutoFit/>
          </a:bodyPr>
          <a:lstStyle/>
          <a:p>
            <a:pPr eaLnBrk="0" hangingPunct="0"/>
            <a:r>
              <a:rPr lang="en-GB" sz="2800" b="1" dirty="0">
                <a:solidFill>
                  <a:srgbClr val="010066"/>
                </a:solidFill>
                <a:latin typeface="Arial" pitchFamily="34" charset="0"/>
              </a:rPr>
              <a:t>normal prey population</a:t>
            </a:r>
            <a:endParaRPr lang="en-US" sz="2800" b="1" dirty="0">
              <a:solidFill>
                <a:srgbClr val="010066"/>
              </a:solidFill>
              <a:latin typeface="Arial" pitchFamily="34" charset="0"/>
            </a:endParaRPr>
          </a:p>
        </p:txBody>
      </p:sp>
      <p:grpSp>
        <p:nvGrpSpPr>
          <p:cNvPr id="2" name="Group 4"/>
          <p:cNvGrpSpPr>
            <a:grpSpLocks/>
          </p:cNvGrpSpPr>
          <p:nvPr/>
        </p:nvGrpSpPr>
        <p:grpSpPr bwMode="auto">
          <a:xfrm>
            <a:off x="731839" y="1738313"/>
            <a:ext cx="4464050" cy="1495426"/>
            <a:chOff x="-567" y="1095"/>
            <a:chExt cx="2812" cy="942"/>
          </a:xfrm>
        </p:grpSpPr>
        <p:sp>
          <p:nvSpPr>
            <p:cNvPr id="20528" name="AutoShape 5"/>
            <p:cNvSpPr>
              <a:spLocks noChangeArrowheads="1"/>
            </p:cNvSpPr>
            <p:nvPr/>
          </p:nvSpPr>
          <p:spPr bwMode="auto">
            <a:xfrm>
              <a:off x="1381" y="1317"/>
              <a:ext cx="864"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5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9900"/>
            </a:solidFill>
            <a:ln w="50800">
              <a:solidFill>
                <a:srgbClr val="010066"/>
              </a:solidFill>
              <a:miter lim="800000"/>
              <a:headEnd/>
              <a:tailEnd/>
            </a:ln>
          </p:spPr>
          <p:txBody>
            <a:bodyPr wrap="none" anchor="ctr"/>
            <a:lstStyle/>
            <a:p>
              <a:endParaRPr lang="en-US"/>
            </a:p>
          </p:txBody>
        </p:sp>
        <p:sp>
          <p:nvSpPr>
            <p:cNvPr id="20529" name="Rectangle 6"/>
            <p:cNvSpPr>
              <a:spLocks noChangeArrowheads="1"/>
            </p:cNvSpPr>
            <p:nvPr/>
          </p:nvSpPr>
          <p:spPr bwMode="auto">
            <a:xfrm>
              <a:off x="-567" y="1095"/>
              <a:ext cx="1815" cy="547"/>
            </a:xfrm>
            <a:prstGeom prst="rect">
              <a:avLst/>
            </a:prstGeom>
            <a:noFill/>
            <a:ln w="9525">
              <a:noFill/>
              <a:miter lim="800000"/>
              <a:headEnd/>
              <a:tailEnd/>
            </a:ln>
          </p:spPr>
          <p:txBody>
            <a:bodyPr wrap="none">
              <a:spAutoFit/>
            </a:bodyPr>
            <a:lstStyle/>
            <a:p>
              <a:pPr algn="ctr" eaLnBrk="0" hangingPunct="0">
                <a:lnSpc>
                  <a:spcPct val="90000"/>
                </a:lnSpc>
              </a:pPr>
              <a:r>
                <a:rPr lang="en-GB" sz="2800" b="1" dirty="0">
                  <a:solidFill>
                    <a:srgbClr val="990099"/>
                  </a:solidFill>
                  <a:latin typeface="Arial" pitchFamily="34" charset="0"/>
                </a:rPr>
                <a:t>prey population</a:t>
              </a:r>
            </a:p>
            <a:p>
              <a:pPr algn="ctr" eaLnBrk="0" hangingPunct="0">
                <a:lnSpc>
                  <a:spcPct val="90000"/>
                </a:lnSpc>
              </a:pPr>
              <a:r>
                <a:rPr lang="en-GB" sz="2800" b="1" dirty="0">
                  <a:solidFill>
                    <a:srgbClr val="990099"/>
                  </a:solidFill>
                  <a:latin typeface="Arial" pitchFamily="34" charset="0"/>
                </a:rPr>
                <a:t>increases</a:t>
              </a:r>
              <a:endParaRPr lang="en-US" sz="2800" b="1" dirty="0">
                <a:solidFill>
                  <a:srgbClr val="990099"/>
                </a:solidFill>
                <a:latin typeface="Arial" pitchFamily="34" charset="0"/>
              </a:endParaRPr>
            </a:p>
          </p:txBody>
        </p:sp>
      </p:grpSp>
      <p:grpSp>
        <p:nvGrpSpPr>
          <p:cNvPr id="3" name="Group 7"/>
          <p:cNvGrpSpPr>
            <a:grpSpLocks/>
          </p:cNvGrpSpPr>
          <p:nvPr/>
        </p:nvGrpSpPr>
        <p:grpSpPr bwMode="auto">
          <a:xfrm>
            <a:off x="6491289" y="1871664"/>
            <a:ext cx="5051426" cy="3006726"/>
            <a:chOff x="3061" y="1179"/>
            <a:chExt cx="3182" cy="1894"/>
          </a:xfrm>
        </p:grpSpPr>
        <p:grpSp>
          <p:nvGrpSpPr>
            <p:cNvPr id="4" name="Group 8"/>
            <p:cNvGrpSpPr>
              <a:grpSpLocks noChangeAspect="1"/>
            </p:cNvGrpSpPr>
            <p:nvPr/>
          </p:nvGrpSpPr>
          <p:grpSpPr bwMode="auto">
            <a:xfrm>
              <a:off x="3061" y="1800"/>
              <a:ext cx="864" cy="862"/>
              <a:chOff x="-2247" y="454"/>
              <a:chExt cx="1801" cy="1797"/>
            </a:xfrm>
          </p:grpSpPr>
          <p:pic>
            <p:nvPicPr>
              <p:cNvPr id="20526" name="Picture 9" descr="hare_OUTLINE"/>
              <p:cNvPicPr>
                <a:picLocks noChangeAspect="1" noChangeArrowheads="1"/>
              </p:cNvPicPr>
              <p:nvPr/>
            </p:nvPicPr>
            <p:blipFill>
              <a:blip r:embed="rId2" cstate="print"/>
              <a:srcRect t="16798" b="16798"/>
              <a:stretch>
                <a:fillRect/>
              </a:stretch>
            </p:blipFill>
            <p:spPr bwMode="auto">
              <a:xfrm>
                <a:off x="-2246" y="454"/>
                <a:ext cx="1800" cy="1793"/>
              </a:xfrm>
              <a:prstGeom prst="rect">
                <a:avLst/>
              </a:prstGeom>
              <a:noFill/>
              <a:ln w="9525">
                <a:noFill/>
                <a:miter lim="800000"/>
                <a:headEnd/>
                <a:tailEnd/>
              </a:ln>
            </p:spPr>
          </p:pic>
          <p:pic>
            <p:nvPicPr>
              <p:cNvPr id="20527" name="Picture 10" descr="hare"/>
              <p:cNvPicPr>
                <a:picLocks noChangeAspect="1" noChangeArrowheads="1"/>
              </p:cNvPicPr>
              <p:nvPr/>
            </p:nvPicPr>
            <p:blipFill>
              <a:blip r:embed="rId3" cstate="print"/>
              <a:srcRect t="16798" b="16798"/>
              <a:stretch>
                <a:fillRect/>
              </a:stretch>
            </p:blipFill>
            <p:spPr bwMode="auto">
              <a:xfrm>
                <a:off x="-2247" y="458"/>
                <a:ext cx="1800" cy="1793"/>
              </a:xfrm>
              <a:prstGeom prst="rect">
                <a:avLst/>
              </a:prstGeom>
              <a:noFill/>
              <a:ln w="9525">
                <a:noFill/>
                <a:miter lim="800000"/>
                <a:headEnd/>
                <a:tailEnd/>
              </a:ln>
            </p:spPr>
          </p:pic>
        </p:grpSp>
        <p:grpSp>
          <p:nvGrpSpPr>
            <p:cNvPr id="5" name="Group 11"/>
            <p:cNvGrpSpPr>
              <a:grpSpLocks noChangeAspect="1"/>
            </p:cNvGrpSpPr>
            <p:nvPr/>
          </p:nvGrpSpPr>
          <p:grpSpPr bwMode="auto">
            <a:xfrm>
              <a:off x="3785" y="1801"/>
              <a:ext cx="864" cy="862"/>
              <a:chOff x="-2247" y="454"/>
              <a:chExt cx="1801" cy="1797"/>
            </a:xfrm>
          </p:grpSpPr>
          <p:pic>
            <p:nvPicPr>
              <p:cNvPr id="20524" name="Picture 12" descr="hare_OUTLINE"/>
              <p:cNvPicPr>
                <a:picLocks noChangeAspect="1" noChangeArrowheads="1"/>
              </p:cNvPicPr>
              <p:nvPr/>
            </p:nvPicPr>
            <p:blipFill>
              <a:blip r:embed="rId2" cstate="print"/>
              <a:srcRect t="16798" b="16798"/>
              <a:stretch>
                <a:fillRect/>
              </a:stretch>
            </p:blipFill>
            <p:spPr bwMode="auto">
              <a:xfrm>
                <a:off x="-2246" y="454"/>
                <a:ext cx="1800" cy="1793"/>
              </a:xfrm>
              <a:prstGeom prst="rect">
                <a:avLst/>
              </a:prstGeom>
              <a:noFill/>
              <a:ln w="9525">
                <a:noFill/>
                <a:miter lim="800000"/>
                <a:headEnd/>
                <a:tailEnd/>
              </a:ln>
            </p:spPr>
          </p:pic>
          <p:pic>
            <p:nvPicPr>
              <p:cNvPr id="20525" name="Picture 13" descr="hare"/>
              <p:cNvPicPr>
                <a:picLocks noChangeAspect="1" noChangeArrowheads="1"/>
              </p:cNvPicPr>
              <p:nvPr/>
            </p:nvPicPr>
            <p:blipFill>
              <a:blip r:embed="rId3" cstate="print"/>
              <a:srcRect t="16798" b="16798"/>
              <a:stretch>
                <a:fillRect/>
              </a:stretch>
            </p:blipFill>
            <p:spPr bwMode="auto">
              <a:xfrm>
                <a:off x="-2247" y="458"/>
                <a:ext cx="1800" cy="1793"/>
              </a:xfrm>
              <a:prstGeom prst="rect">
                <a:avLst/>
              </a:prstGeom>
              <a:noFill/>
              <a:ln w="9525">
                <a:noFill/>
                <a:miter lim="800000"/>
                <a:headEnd/>
                <a:tailEnd/>
              </a:ln>
            </p:spPr>
          </p:pic>
        </p:grpSp>
        <p:grpSp>
          <p:nvGrpSpPr>
            <p:cNvPr id="6" name="Group 14"/>
            <p:cNvGrpSpPr>
              <a:grpSpLocks noChangeAspect="1"/>
            </p:cNvGrpSpPr>
            <p:nvPr/>
          </p:nvGrpSpPr>
          <p:grpSpPr bwMode="auto">
            <a:xfrm>
              <a:off x="3062" y="2211"/>
              <a:ext cx="864" cy="862"/>
              <a:chOff x="-2247" y="454"/>
              <a:chExt cx="1801" cy="1797"/>
            </a:xfrm>
          </p:grpSpPr>
          <p:pic>
            <p:nvPicPr>
              <p:cNvPr id="20522" name="Picture 15" descr="hare_OUTLINE"/>
              <p:cNvPicPr>
                <a:picLocks noChangeAspect="1" noChangeArrowheads="1"/>
              </p:cNvPicPr>
              <p:nvPr/>
            </p:nvPicPr>
            <p:blipFill>
              <a:blip r:embed="rId2" cstate="print"/>
              <a:srcRect t="16798" b="16798"/>
              <a:stretch>
                <a:fillRect/>
              </a:stretch>
            </p:blipFill>
            <p:spPr bwMode="auto">
              <a:xfrm>
                <a:off x="-2246" y="454"/>
                <a:ext cx="1800" cy="1793"/>
              </a:xfrm>
              <a:prstGeom prst="rect">
                <a:avLst/>
              </a:prstGeom>
              <a:noFill/>
              <a:ln w="9525">
                <a:noFill/>
                <a:miter lim="800000"/>
                <a:headEnd/>
                <a:tailEnd/>
              </a:ln>
            </p:spPr>
          </p:pic>
          <p:pic>
            <p:nvPicPr>
              <p:cNvPr id="20523" name="Picture 16" descr="hare"/>
              <p:cNvPicPr>
                <a:picLocks noChangeAspect="1" noChangeArrowheads="1"/>
              </p:cNvPicPr>
              <p:nvPr/>
            </p:nvPicPr>
            <p:blipFill>
              <a:blip r:embed="rId3" cstate="print"/>
              <a:srcRect t="16798" b="16798"/>
              <a:stretch>
                <a:fillRect/>
              </a:stretch>
            </p:blipFill>
            <p:spPr bwMode="auto">
              <a:xfrm>
                <a:off x="-2247" y="458"/>
                <a:ext cx="1800" cy="1793"/>
              </a:xfrm>
              <a:prstGeom prst="rect">
                <a:avLst/>
              </a:prstGeom>
              <a:noFill/>
              <a:ln w="9525">
                <a:noFill/>
                <a:miter lim="800000"/>
                <a:headEnd/>
                <a:tailEnd/>
              </a:ln>
            </p:spPr>
          </p:pic>
        </p:grpSp>
        <p:grpSp>
          <p:nvGrpSpPr>
            <p:cNvPr id="7" name="Group 17"/>
            <p:cNvGrpSpPr>
              <a:grpSpLocks noChangeAspect="1"/>
            </p:cNvGrpSpPr>
            <p:nvPr/>
          </p:nvGrpSpPr>
          <p:grpSpPr bwMode="auto">
            <a:xfrm>
              <a:off x="3785" y="2208"/>
              <a:ext cx="864" cy="862"/>
              <a:chOff x="-2247" y="454"/>
              <a:chExt cx="1801" cy="1797"/>
            </a:xfrm>
          </p:grpSpPr>
          <p:pic>
            <p:nvPicPr>
              <p:cNvPr id="20520" name="Picture 18" descr="hare_OUTLINE"/>
              <p:cNvPicPr>
                <a:picLocks noChangeAspect="1" noChangeArrowheads="1"/>
              </p:cNvPicPr>
              <p:nvPr/>
            </p:nvPicPr>
            <p:blipFill>
              <a:blip r:embed="rId2" cstate="print"/>
              <a:srcRect t="16798" b="16798"/>
              <a:stretch>
                <a:fillRect/>
              </a:stretch>
            </p:blipFill>
            <p:spPr bwMode="auto">
              <a:xfrm>
                <a:off x="-2246" y="454"/>
                <a:ext cx="1800" cy="1793"/>
              </a:xfrm>
              <a:prstGeom prst="rect">
                <a:avLst/>
              </a:prstGeom>
              <a:noFill/>
              <a:ln w="9525">
                <a:noFill/>
                <a:miter lim="800000"/>
                <a:headEnd/>
                <a:tailEnd/>
              </a:ln>
            </p:spPr>
          </p:pic>
          <p:pic>
            <p:nvPicPr>
              <p:cNvPr id="20521" name="Picture 19" descr="hare"/>
              <p:cNvPicPr>
                <a:picLocks noChangeAspect="1" noChangeArrowheads="1"/>
              </p:cNvPicPr>
              <p:nvPr/>
            </p:nvPicPr>
            <p:blipFill>
              <a:blip r:embed="rId3" cstate="print"/>
              <a:srcRect t="16798" b="16798"/>
              <a:stretch>
                <a:fillRect/>
              </a:stretch>
            </p:blipFill>
            <p:spPr bwMode="auto">
              <a:xfrm>
                <a:off x="-2247" y="458"/>
                <a:ext cx="1800" cy="1793"/>
              </a:xfrm>
              <a:prstGeom prst="rect">
                <a:avLst/>
              </a:prstGeom>
              <a:noFill/>
              <a:ln w="9525">
                <a:noFill/>
                <a:miter lim="800000"/>
                <a:headEnd/>
                <a:tailEnd/>
              </a:ln>
            </p:spPr>
          </p:pic>
        </p:grpSp>
        <p:sp>
          <p:nvSpPr>
            <p:cNvPr id="20518" name="AutoShape 20"/>
            <p:cNvSpPr>
              <a:spLocks noChangeArrowheads="1"/>
            </p:cNvSpPr>
            <p:nvPr/>
          </p:nvSpPr>
          <p:spPr bwMode="auto">
            <a:xfrm rot="5400000">
              <a:off x="3334" y="1397"/>
              <a:ext cx="720"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0 w 21600"/>
                <a:gd name="T13" fmla="*/ 2910 h 21600"/>
                <a:gd name="T14" fmla="*/ 18240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9900"/>
            </a:solidFill>
            <a:ln w="50800">
              <a:solidFill>
                <a:srgbClr val="010066"/>
              </a:solidFill>
              <a:miter lim="800000"/>
              <a:headEnd/>
              <a:tailEnd/>
            </a:ln>
          </p:spPr>
          <p:txBody>
            <a:bodyPr rot="10800000" vert="eaVert" wrap="none" anchor="ctr"/>
            <a:lstStyle/>
            <a:p>
              <a:endParaRPr lang="en-US"/>
            </a:p>
          </p:txBody>
        </p:sp>
        <p:sp>
          <p:nvSpPr>
            <p:cNvPr id="20519" name="Rectangle 21"/>
            <p:cNvSpPr>
              <a:spLocks noChangeArrowheads="1"/>
            </p:cNvSpPr>
            <p:nvPr/>
          </p:nvSpPr>
          <p:spPr bwMode="auto">
            <a:xfrm>
              <a:off x="4366" y="1179"/>
              <a:ext cx="1877" cy="547"/>
            </a:xfrm>
            <a:prstGeom prst="rect">
              <a:avLst/>
            </a:prstGeom>
            <a:noFill/>
            <a:ln w="9525">
              <a:noFill/>
              <a:miter lim="800000"/>
              <a:headEnd/>
              <a:tailEnd/>
            </a:ln>
          </p:spPr>
          <p:txBody>
            <a:bodyPr wrap="none">
              <a:spAutoFit/>
            </a:bodyPr>
            <a:lstStyle/>
            <a:p>
              <a:pPr algn="ctr" eaLnBrk="0" hangingPunct="0">
                <a:lnSpc>
                  <a:spcPct val="90000"/>
                </a:lnSpc>
              </a:pPr>
              <a:r>
                <a:rPr lang="en-GB" sz="2800" b="1" dirty="0">
                  <a:solidFill>
                    <a:srgbClr val="990099"/>
                  </a:solidFill>
                  <a:latin typeface="Arial" pitchFamily="34" charset="0"/>
                </a:rPr>
                <a:t>prey population </a:t>
              </a:r>
            </a:p>
            <a:p>
              <a:pPr algn="ctr" eaLnBrk="0" hangingPunct="0">
                <a:lnSpc>
                  <a:spcPct val="90000"/>
                </a:lnSpc>
              </a:pPr>
              <a:r>
                <a:rPr lang="en-GB" sz="2800" b="1" dirty="0">
                  <a:solidFill>
                    <a:srgbClr val="990099"/>
                  </a:solidFill>
                  <a:latin typeface="Arial" pitchFamily="34" charset="0"/>
                </a:rPr>
                <a:t>increases</a:t>
              </a:r>
            </a:p>
          </p:txBody>
        </p:sp>
      </p:grpSp>
      <p:grpSp>
        <p:nvGrpSpPr>
          <p:cNvPr id="8" name="Group 22"/>
          <p:cNvGrpSpPr>
            <a:grpSpLocks/>
          </p:cNvGrpSpPr>
          <p:nvPr/>
        </p:nvGrpSpPr>
        <p:grpSpPr bwMode="auto">
          <a:xfrm>
            <a:off x="8435977" y="2733675"/>
            <a:ext cx="3106738" cy="3692526"/>
            <a:chOff x="4286" y="1722"/>
            <a:chExt cx="1957" cy="2326"/>
          </a:xfrm>
        </p:grpSpPr>
        <p:sp>
          <p:nvSpPr>
            <p:cNvPr id="20507" name="Rectangle 23"/>
            <p:cNvSpPr>
              <a:spLocks noChangeArrowheads="1"/>
            </p:cNvSpPr>
            <p:nvPr/>
          </p:nvSpPr>
          <p:spPr bwMode="auto">
            <a:xfrm>
              <a:off x="4419" y="3013"/>
              <a:ext cx="1824" cy="1035"/>
            </a:xfrm>
            <a:prstGeom prst="rect">
              <a:avLst/>
            </a:prstGeom>
            <a:noFill/>
            <a:ln w="9525">
              <a:noFill/>
              <a:miter lim="800000"/>
              <a:headEnd/>
              <a:tailEnd/>
            </a:ln>
          </p:spPr>
          <p:txBody>
            <a:bodyPr>
              <a:spAutoFit/>
            </a:bodyPr>
            <a:lstStyle/>
            <a:p>
              <a:pPr algn="ctr" eaLnBrk="0" hangingPunct="0">
                <a:lnSpc>
                  <a:spcPct val="90000"/>
                </a:lnSpc>
              </a:pPr>
              <a:r>
                <a:rPr lang="en-GB" sz="2800" b="1" dirty="0">
                  <a:solidFill>
                    <a:srgbClr val="0070C0"/>
                  </a:solidFill>
                  <a:latin typeface="Arial" pitchFamily="34" charset="0"/>
                </a:rPr>
                <a:t>predator population increases </a:t>
              </a:r>
            </a:p>
            <a:p>
              <a:pPr algn="ctr" eaLnBrk="0" hangingPunct="0">
                <a:lnSpc>
                  <a:spcPct val="90000"/>
                </a:lnSpc>
              </a:pPr>
              <a:r>
                <a:rPr lang="en-GB" sz="2800" b="1" dirty="0">
                  <a:solidFill>
                    <a:srgbClr val="0070C0"/>
                  </a:solidFill>
                  <a:latin typeface="Arial" pitchFamily="34" charset="0"/>
                </a:rPr>
                <a:t>as more food</a:t>
              </a:r>
              <a:endParaRPr lang="en-US" sz="2800" b="1" dirty="0">
                <a:solidFill>
                  <a:srgbClr val="0070C0"/>
                </a:solidFill>
                <a:latin typeface="Arial" pitchFamily="34" charset="0"/>
              </a:endParaRPr>
            </a:p>
          </p:txBody>
        </p:sp>
        <p:grpSp>
          <p:nvGrpSpPr>
            <p:cNvPr id="9" name="Group 24"/>
            <p:cNvGrpSpPr>
              <a:grpSpLocks noChangeAspect="1"/>
            </p:cNvGrpSpPr>
            <p:nvPr/>
          </p:nvGrpSpPr>
          <p:grpSpPr bwMode="auto">
            <a:xfrm flipH="1">
              <a:off x="4286" y="1722"/>
              <a:ext cx="970" cy="1249"/>
              <a:chOff x="4169" y="300"/>
              <a:chExt cx="2022" cy="2602"/>
            </a:xfrm>
          </p:grpSpPr>
          <p:pic>
            <p:nvPicPr>
              <p:cNvPr id="20512" name="Picture 25" descr="hare_OUTLINE"/>
              <p:cNvPicPr>
                <a:picLocks noChangeAspect="1" noChangeArrowheads="1"/>
              </p:cNvPicPr>
              <p:nvPr/>
            </p:nvPicPr>
            <p:blipFill>
              <a:blip r:embed="rId4" cstate="print"/>
              <a:srcRect l="12599" t="16798" r="12599" b="16798"/>
              <a:stretch>
                <a:fillRect/>
              </a:stretch>
            </p:blipFill>
            <p:spPr bwMode="auto">
              <a:xfrm>
                <a:off x="4306" y="300"/>
                <a:ext cx="1885" cy="2509"/>
              </a:xfrm>
              <a:prstGeom prst="rect">
                <a:avLst/>
              </a:prstGeom>
              <a:noFill/>
              <a:ln w="9525">
                <a:noFill/>
                <a:miter lim="800000"/>
                <a:headEnd/>
                <a:tailEnd/>
              </a:ln>
            </p:spPr>
          </p:pic>
          <p:pic>
            <p:nvPicPr>
              <p:cNvPr id="20513" name="Picture 26" descr="cat"/>
              <p:cNvPicPr>
                <a:picLocks noChangeAspect="1" noChangeArrowheads="1"/>
              </p:cNvPicPr>
              <p:nvPr/>
            </p:nvPicPr>
            <p:blipFill>
              <a:blip r:embed="rId5" cstate="print"/>
              <a:srcRect l="12599" t="16798" r="12599" b="16798"/>
              <a:stretch>
                <a:fillRect/>
              </a:stretch>
            </p:blipFill>
            <p:spPr bwMode="auto">
              <a:xfrm>
                <a:off x="4169" y="391"/>
                <a:ext cx="1886" cy="2511"/>
              </a:xfrm>
              <a:prstGeom prst="rect">
                <a:avLst/>
              </a:prstGeom>
              <a:noFill/>
              <a:ln w="9525">
                <a:noFill/>
                <a:miter lim="800000"/>
                <a:headEnd/>
                <a:tailEnd/>
              </a:ln>
            </p:spPr>
          </p:pic>
        </p:grpSp>
        <p:grpSp>
          <p:nvGrpSpPr>
            <p:cNvPr id="10" name="Group 27"/>
            <p:cNvGrpSpPr>
              <a:grpSpLocks noChangeAspect="1"/>
            </p:cNvGrpSpPr>
            <p:nvPr/>
          </p:nvGrpSpPr>
          <p:grpSpPr bwMode="auto">
            <a:xfrm flipH="1">
              <a:off x="4813" y="1730"/>
              <a:ext cx="970" cy="1249"/>
              <a:chOff x="4169" y="300"/>
              <a:chExt cx="2022" cy="2602"/>
            </a:xfrm>
          </p:grpSpPr>
          <p:pic>
            <p:nvPicPr>
              <p:cNvPr id="20510" name="Picture 28" descr="hare_OUTLINE"/>
              <p:cNvPicPr>
                <a:picLocks noChangeAspect="1" noChangeArrowheads="1"/>
              </p:cNvPicPr>
              <p:nvPr/>
            </p:nvPicPr>
            <p:blipFill>
              <a:blip r:embed="rId4" cstate="print"/>
              <a:srcRect l="12599" t="16798" r="12599" b="16798"/>
              <a:stretch>
                <a:fillRect/>
              </a:stretch>
            </p:blipFill>
            <p:spPr bwMode="auto">
              <a:xfrm>
                <a:off x="4306" y="300"/>
                <a:ext cx="1885" cy="2509"/>
              </a:xfrm>
              <a:prstGeom prst="rect">
                <a:avLst/>
              </a:prstGeom>
              <a:noFill/>
              <a:ln w="9525">
                <a:noFill/>
                <a:miter lim="800000"/>
                <a:headEnd/>
                <a:tailEnd/>
              </a:ln>
            </p:spPr>
          </p:pic>
          <p:pic>
            <p:nvPicPr>
              <p:cNvPr id="20511" name="Picture 29" descr="cat"/>
              <p:cNvPicPr>
                <a:picLocks noChangeAspect="1" noChangeArrowheads="1"/>
              </p:cNvPicPr>
              <p:nvPr/>
            </p:nvPicPr>
            <p:blipFill>
              <a:blip r:embed="rId5" cstate="print"/>
              <a:srcRect l="12599" t="16798" r="12599" b="16798"/>
              <a:stretch>
                <a:fillRect/>
              </a:stretch>
            </p:blipFill>
            <p:spPr bwMode="auto">
              <a:xfrm>
                <a:off x="4169" y="391"/>
                <a:ext cx="1886" cy="2511"/>
              </a:xfrm>
              <a:prstGeom prst="rect">
                <a:avLst/>
              </a:prstGeom>
              <a:noFill/>
              <a:ln w="9525">
                <a:noFill/>
                <a:miter lim="800000"/>
                <a:headEnd/>
                <a:tailEnd/>
              </a:ln>
            </p:spPr>
          </p:pic>
        </p:grpSp>
      </p:grpSp>
      <p:grpSp>
        <p:nvGrpSpPr>
          <p:cNvPr id="11" name="Group 30"/>
          <p:cNvGrpSpPr>
            <a:grpSpLocks/>
          </p:cNvGrpSpPr>
          <p:nvPr/>
        </p:nvGrpSpPr>
        <p:grpSpPr bwMode="auto">
          <a:xfrm>
            <a:off x="536574" y="2730500"/>
            <a:ext cx="4371976" cy="3592513"/>
            <a:chOff x="-690" y="1720"/>
            <a:chExt cx="2754" cy="2263"/>
          </a:xfrm>
        </p:grpSpPr>
        <p:sp>
          <p:nvSpPr>
            <p:cNvPr id="20502" name="AutoShape 31"/>
            <p:cNvSpPr>
              <a:spLocks noChangeArrowheads="1"/>
            </p:cNvSpPr>
            <p:nvPr/>
          </p:nvSpPr>
          <p:spPr bwMode="auto">
            <a:xfrm rot="-5400000">
              <a:off x="1272" y="2872"/>
              <a:ext cx="864"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5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9900"/>
            </a:solidFill>
            <a:ln w="50800">
              <a:solidFill>
                <a:srgbClr val="010066"/>
              </a:solidFill>
              <a:miter lim="800000"/>
              <a:headEnd/>
              <a:tailEnd/>
            </a:ln>
          </p:spPr>
          <p:txBody>
            <a:bodyPr wrap="none" anchor="ctr"/>
            <a:lstStyle/>
            <a:p>
              <a:endParaRPr lang="en-US"/>
            </a:p>
          </p:txBody>
        </p:sp>
        <p:sp>
          <p:nvSpPr>
            <p:cNvPr id="20503" name="Rectangle 32"/>
            <p:cNvSpPr>
              <a:spLocks noChangeArrowheads="1"/>
            </p:cNvSpPr>
            <p:nvPr/>
          </p:nvSpPr>
          <p:spPr bwMode="auto">
            <a:xfrm>
              <a:off x="-690" y="2948"/>
              <a:ext cx="1632" cy="1035"/>
            </a:xfrm>
            <a:prstGeom prst="rect">
              <a:avLst/>
            </a:prstGeom>
            <a:noFill/>
            <a:ln w="9525">
              <a:noFill/>
              <a:miter lim="800000"/>
              <a:headEnd/>
              <a:tailEnd/>
            </a:ln>
          </p:spPr>
          <p:txBody>
            <a:bodyPr>
              <a:spAutoFit/>
            </a:bodyPr>
            <a:lstStyle/>
            <a:p>
              <a:pPr algn="ctr" eaLnBrk="0" hangingPunct="0">
                <a:lnSpc>
                  <a:spcPct val="90000"/>
                </a:lnSpc>
              </a:pPr>
              <a:r>
                <a:rPr lang="en-GB" sz="2800" b="1" dirty="0">
                  <a:solidFill>
                    <a:srgbClr val="0070C0"/>
                  </a:solidFill>
                  <a:latin typeface="Arial" pitchFamily="34" charset="0"/>
                </a:rPr>
                <a:t>predator population decreases</a:t>
              </a:r>
            </a:p>
            <a:p>
              <a:pPr algn="ctr" eaLnBrk="0" hangingPunct="0">
                <a:lnSpc>
                  <a:spcPct val="90000"/>
                </a:lnSpc>
              </a:pPr>
              <a:r>
                <a:rPr lang="en-GB" sz="2800" b="1" dirty="0">
                  <a:solidFill>
                    <a:srgbClr val="0070C0"/>
                  </a:solidFill>
                  <a:latin typeface="Arial" pitchFamily="34" charset="0"/>
                </a:rPr>
                <a:t>as less food</a:t>
              </a:r>
              <a:endParaRPr lang="en-US" sz="2800" b="1" dirty="0">
                <a:solidFill>
                  <a:srgbClr val="0070C0"/>
                </a:solidFill>
                <a:latin typeface="Arial" pitchFamily="34" charset="0"/>
              </a:endParaRPr>
            </a:p>
          </p:txBody>
        </p:sp>
        <p:grpSp>
          <p:nvGrpSpPr>
            <p:cNvPr id="12" name="Group 33"/>
            <p:cNvGrpSpPr>
              <a:grpSpLocks noChangeAspect="1"/>
            </p:cNvGrpSpPr>
            <p:nvPr/>
          </p:nvGrpSpPr>
          <p:grpSpPr bwMode="auto">
            <a:xfrm flipH="1">
              <a:off x="610" y="1720"/>
              <a:ext cx="971" cy="1249"/>
              <a:chOff x="4168" y="300"/>
              <a:chExt cx="2023" cy="2601"/>
            </a:xfrm>
          </p:grpSpPr>
          <p:pic>
            <p:nvPicPr>
              <p:cNvPr id="20505" name="Picture 34" descr="hare_OUTLINE"/>
              <p:cNvPicPr>
                <a:picLocks noChangeAspect="1" noChangeArrowheads="1"/>
              </p:cNvPicPr>
              <p:nvPr/>
            </p:nvPicPr>
            <p:blipFill>
              <a:blip r:embed="rId4" cstate="print"/>
              <a:srcRect l="12599" t="16798" r="12599" b="16798"/>
              <a:stretch>
                <a:fillRect/>
              </a:stretch>
            </p:blipFill>
            <p:spPr bwMode="auto">
              <a:xfrm>
                <a:off x="4306" y="300"/>
                <a:ext cx="1885" cy="2509"/>
              </a:xfrm>
              <a:prstGeom prst="rect">
                <a:avLst/>
              </a:prstGeom>
              <a:noFill/>
              <a:ln w="9525">
                <a:noFill/>
                <a:miter lim="800000"/>
                <a:headEnd/>
                <a:tailEnd/>
              </a:ln>
            </p:spPr>
          </p:pic>
          <p:pic>
            <p:nvPicPr>
              <p:cNvPr id="20506" name="Picture 35" descr="cat"/>
              <p:cNvPicPr>
                <a:picLocks noChangeAspect="1" noChangeArrowheads="1"/>
              </p:cNvPicPr>
              <p:nvPr/>
            </p:nvPicPr>
            <p:blipFill>
              <a:blip r:embed="rId5" cstate="print"/>
              <a:srcRect l="12599" t="16798" r="12599" b="16798"/>
              <a:stretch>
                <a:fillRect/>
              </a:stretch>
            </p:blipFill>
            <p:spPr bwMode="auto">
              <a:xfrm>
                <a:off x="4168" y="391"/>
                <a:ext cx="1886" cy="2510"/>
              </a:xfrm>
              <a:prstGeom prst="rect">
                <a:avLst/>
              </a:prstGeom>
              <a:noFill/>
              <a:ln w="9525">
                <a:noFill/>
                <a:miter lim="800000"/>
                <a:headEnd/>
                <a:tailEnd/>
              </a:ln>
            </p:spPr>
          </p:pic>
        </p:grpSp>
      </p:grpSp>
      <p:grpSp>
        <p:nvGrpSpPr>
          <p:cNvPr id="13" name="Group 37"/>
          <p:cNvGrpSpPr>
            <a:grpSpLocks noChangeAspect="1"/>
          </p:cNvGrpSpPr>
          <p:nvPr/>
        </p:nvGrpSpPr>
        <p:grpSpPr bwMode="auto">
          <a:xfrm>
            <a:off x="5264150" y="1506539"/>
            <a:ext cx="1371600" cy="1368425"/>
            <a:chOff x="-2247" y="454"/>
            <a:chExt cx="1801" cy="1797"/>
          </a:xfrm>
        </p:grpSpPr>
        <p:pic>
          <p:nvPicPr>
            <p:cNvPr id="20500" name="Picture 38" descr="hare_OUTLINE"/>
            <p:cNvPicPr>
              <a:picLocks noChangeAspect="1" noChangeArrowheads="1"/>
            </p:cNvPicPr>
            <p:nvPr/>
          </p:nvPicPr>
          <p:blipFill>
            <a:blip r:embed="rId2" cstate="print"/>
            <a:srcRect t="16798" b="16798"/>
            <a:stretch>
              <a:fillRect/>
            </a:stretch>
          </p:blipFill>
          <p:spPr bwMode="auto">
            <a:xfrm>
              <a:off x="-2246" y="454"/>
              <a:ext cx="1800" cy="1793"/>
            </a:xfrm>
            <a:prstGeom prst="rect">
              <a:avLst/>
            </a:prstGeom>
            <a:noFill/>
            <a:ln w="9525">
              <a:noFill/>
              <a:miter lim="800000"/>
              <a:headEnd/>
              <a:tailEnd/>
            </a:ln>
          </p:spPr>
        </p:pic>
        <p:pic>
          <p:nvPicPr>
            <p:cNvPr id="20501" name="Picture 39" descr="hare"/>
            <p:cNvPicPr>
              <a:picLocks noChangeAspect="1" noChangeArrowheads="1"/>
            </p:cNvPicPr>
            <p:nvPr/>
          </p:nvPicPr>
          <p:blipFill>
            <a:blip r:embed="rId3" cstate="print"/>
            <a:srcRect t="16798" b="16798"/>
            <a:stretch>
              <a:fillRect/>
            </a:stretch>
          </p:blipFill>
          <p:spPr bwMode="auto">
            <a:xfrm>
              <a:off x="-2247" y="458"/>
              <a:ext cx="1800" cy="1793"/>
            </a:xfrm>
            <a:prstGeom prst="rect">
              <a:avLst/>
            </a:prstGeom>
            <a:noFill/>
            <a:ln w="9525">
              <a:noFill/>
              <a:miter lim="800000"/>
              <a:headEnd/>
              <a:tailEnd/>
            </a:ln>
          </p:spPr>
        </p:pic>
      </p:grpSp>
      <p:grpSp>
        <p:nvGrpSpPr>
          <p:cNvPr id="14" name="Group 40"/>
          <p:cNvGrpSpPr>
            <a:grpSpLocks noChangeAspect="1"/>
          </p:cNvGrpSpPr>
          <p:nvPr/>
        </p:nvGrpSpPr>
        <p:grpSpPr bwMode="auto">
          <a:xfrm>
            <a:off x="5195888" y="2155826"/>
            <a:ext cx="1371600" cy="1368425"/>
            <a:chOff x="-2247" y="454"/>
            <a:chExt cx="1801" cy="1797"/>
          </a:xfrm>
        </p:grpSpPr>
        <p:pic>
          <p:nvPicPr>
            <p:cNvPr id="20498" name="Picture 41" descr="hare_OUTLINE"/>
            <p:cNvPicPr>
              <a:picLocks noChangeAspect="1" noChangeArrowheads="1"/>
            </p:cNvPicPr>
            <p:nvPr/>
          </p:nvPicPr>
          <p:blipFill>
            <a:blip r:embed="rId2" cstate="print"/>
            <a:srcRect t="16798" b="16798"/>
            <a:stretch>
              <a:fillRect/>
            </a:stretch>
          </p:blipFill>
          <p:spPr bwMode="auto">
            <a:xfrm>
              <a:off x="-2246" y="454"/>
              <a:ext cx="1800" cy="1793"/>
            </a:xfrm>
            <a:prstGeom prst="rect">
              <a:avLst/>
            </a:prstGeom>
            <a:noFill/>
            <a:ln w="9525">
              <a:noFill/>
              <a:miter lim="800000"/>
              <a:headEnd/>
              <a:tailEnd/>
            </a:ln>
          </p:spPr>
        </p:pic>
        <p:pic>
          <p:nvPicPr>
            <p:cNvPr id="20499" name="Picture 42" descr="hare"/>
            <p:cNvPicPr>
              <a:picLocks noChangeAspect="1" noChangeArrowheads="1"/>
            </p:cNvPicPr>
            <p:nvPr/>
          </p:nvPicPr>
          <p:blipFill>
            <a:blip r:embed="rId3" cstate="print"/>
            <a:srcRect t="16798" b="16798"/>
            <a:stretch>
              <a:fillRect/>
            </a:stretch>
          </p:blipFill>
          <p:spPr bwMode="auto">
            <a:xfrm>
              <a:off x="-2247" y="458"/>
              <a:ext cx="1800" cy="1793"/>
            </a:xfrm>
            <a:prstGeom prst="rect">
              <a:avLst/>
            </a:prstGeom>
            <a:noFill/>
            <a:ln w="9525">
              <a:noFill/>
              <a:miter lim="800000"/>
              <a:headEnd/>
              <a:tailEnd/>
            </a:ln>
          </p:spPr>
        </p:pic>
      </p:grpSp>
      <p:grpSp>
        <p:nvGrpSpPr>
          <p:cNvPr id="15" name="Group 43"/>
          <p:cNvGrpSpPr>
            <a:grpSpLocks/>
          </p:cNvGrpSpPr>
          <p:nvPr/>
        </p:nvGrpSpPr>
        <p:grpSpPr bwMode="auto">
          <a:xfrm>
            <a:off x="3603626" y="4683126"/>
            <a:ext cx="4800601" cy="2109788"/>
            <a:chOff x="1242" y="2950"/>
            <a:chExt cx="3024" cy="1329"/>
          </a:xfrm>
        </p:grpSpPr>
        <p:sp>
          <p:nvSpPr>
            <p:cNvPr id="20493" name="AutoShape 44"/>
            <p:cNvSpPr>
              <a:spLocks noChangeArrowheads="1"/>
            </p:cNvSpPr>
            <p:nvPr/>
          </p:nvSpPr>
          <p:spPr bwMode="auto">
            <a:xfrm rot="10800000">
              <a:off x="3187" y="2950"/>
              <a:ext cx="864"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5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9900"/>
            </a:solidFill>
            <a:ln w="50800">
              <a:solidFill>
                <a:srgbClr val="010066"/>
              </a:solidFill>
              <a:miter lim="800000"/>
              <a:headEnd/>
              <a:tailEnd/>
            </a:ln>
          </p:spPr>
          <p:txBody>
            <a:bodyPr wrap="none" anchor="ctr"/>
            <a:lstStyle/>
            <a:p>
              <a:endParaRPr lang="en-US"/>
            </a:p>
          </p:txBody>
        </p:sp>
        <p:sp>
          <p:nvSpPr>
            <p:cNvPr id="20494" name="Rectangle 45"/>
            <p:cNvSpPr>
              <a:spLocks noChangeArrowheads="1"/>
            </p:cNvSpPr>
            <p:nvPr/>
          </p:nvSpPr>
          <p:spPr bwMode="auto">
            <a:xfrm>
              <a:off x="1242" y="3705"/>
              <a:ext cx="3024" cy="574"/>
            </a:xfrm>
            <a:prstGeom prst="rect">
              <a:avLst/>
            </a:prstGeom>
            <a:noFill/>
            <a:ln w="9525">
              <a:noFill/>
              <a:miter lim="800000"/>
              <a:headEnd/>
              <a:tailEnd/>
            </a:ln>
          </p:spPr>
          <p:txBody>
            <a:bodyPr wrap="none">
              <a:spAutoFit/>
            </a:bodyPr>
            <a:lstStyle/>
            <a:p>
              <a:pPr eaLnBrk="0" hangingPunct="0">
                <a:lnSpc>
                  <a:spcPct val="90000"/>
                </a:lnSpc>
              </a:pPr>
              <a:r>
                <a:rPr lang="en-GB" sz="2800" b="1" dirty="0">
                  <a:solidFill>
                    <a:srgbClr val="990099"/>
                  </a:solidFill>
                  <a:latin typeface="Arial" pitchFamily="34" charset="0"/>
                </a:rPr>
                <a:t>prey population decreases</a:t>
              </a:r>
            </a:p>
            <a:p>
              <a:pPr eaLnBrk="0" hangingPunct="0"/>
              <a:r>
                <a:rPr lang="en-GB" sz="2800" b="1" dirty="0">
                  <a:solidFill>
                    <a:srgbClr val="990099"/>
                  </a:solidFill>
                  <a:latin typeface="Arial" pitchFamily="34" charset="0"/>
                </a:rPr>
                <a:t>because of more predators</a:t>
              </a:r>
              <a:endParaRPr lang="en-US" sz="2800" b="1" dirty="0">
                <a:solidFill>
                  <a:srgbClr val="990099"/>
                </a:solidFill>
                <a:latin typeface="Arial" pitchFamily="34" charset="0"/>
              </a:endParaRPr>
            </a:p>
          </p:txBody>
        </p:sp>
        <p:grpSp>
          <p:nvGrpSpPr>
            <p:cNvPr id="16" name="Group 46"/>
            <p:cNvGrpSpPr>
              <a:grpSpLocks noChangeAspect="1"/>
            </p:cNvGrpSpPr>
            <p:nvPr/>
          </p:nvGrpSpPr>
          <p:grpSpPr bwMode="auto">
            <a:xfrm>
              <a:off x="2290" y="2990"/>
              <a:ext cx="864" cy="862"/>
              <a:chOff x="-2247" y="454"/>
              <a:chExt cx="1801" cy="1797"/>
            </a:xfrm>
          </p:grpSpPr>
          <p:pic>
            <p:nvPicPr>
              <p:cNvPr id="20496" name="Picture 47" descr="hare_OUTLINE"/>
              <p:cNvPicPr>
                <a:picLocks noChangeAspect="1" noChangeArrowheads="1"/>
              </p:cNvPicPr>
              <p:nvPr/>
            </p:nvPicPr>
            <p:blipFill>
              <a:blip r:embed="rId2" cstate="print"/>
              <a:srcRect t="16798" b="16798"/>
              <a:stretch>
                <a:fillRect/>
              </a:stretch>
            </p:blipFill>
            <p:spPr bwMode="auto">
              <a:xfrm>
                <a:off x="-2246" y="454"/>
                <a:ext cx="1800" cy="1793"/>
              </a:xfrm>
              <a:prstGeom prst="rect">
                <a:avLst/>
              </a:prstGeom>
              <a:noFill/>
              <a:ln w="9525">
                <a:noFill/>
                <a:miter lim="800000"/>
                <a:headEnd/>
                <a:tailEnd/>
              </a:ln>
            </p:spPr>
          </p:pic>
          <p:pic>
            <p:nvPicPr>
              <p:cNvPr id="20497" name="Picture 48" descr="hare"/>
              <p:cNvPicPr>
                <a:picLocks noChangeAspect="1" noChangeArrowheads="1"/>
              </p:cNvPicPr>
              <p:nvPr/>
            </p:nvPicPr>
            <p:blipFill>
              <a:blip r:embed="rId3" cstate="print"/>
              <a:srcRect t="16798" b="16798"/>
              <a:stretch>
                <a:fillRect/>
              </a:stretch>
            </p:blipFill>
            <p:spPr bwMode="auto">
              <a:xfrm>
                <a:off x="-2247" y="458"/>
                <a:ext cx="1800" cy="1793"/>
              </a:xfrm>
              <a:prstGeom prst="rect">
                <a:avLst/>
              </a:prstGeom>
              <a:noFill/>
              <a:ln w="9525">
                <a:noFill/>
                <a:miter lim="800000"/>
                <a:headEnd/>
                <a:tailEnd/>
              </a:ln>
            </p:spPr>
          </p:pic>
        </p:grpSp>
      </p:grpSp>
      <p:sp>
        <p:nvSpPr>
          <p:cNvPr id="20492" name="Rectangle 49"/>
          <p:cNvSpPr>
            <a:spLocks noChangeArrowheads="1"/>
          </p:cNvSpPr>
          <p:nvPr/>
        </p:nvSpPr>
        <p:spPr bwMode="auto">
          <a:xfrm>
            <a:off x="1666876" y="50800"/>
            <a:ext cx="8772525" cy="476250"/>
          </a:xfrm>
          <a:prstGeom prst="rect">
            <a:avLst/>
          </a:prstGeom>
          <a:noFill/>
          <a:ln w="9525">
            <a:noFill/>
            <a:miter lim="800000"/>
            <a:headEnd/>
            <a:tailEnd/>
          </a:ln>
        </p:spPr>
        <p:txBody>
          <a:bodyPr anchor="ctr"/>
          <a:lstStyle/>
          <a:p>
            <a:pPr algn="ctr"/>
            <a:r>
              <a:rPr lang="en-GB" sz="4800" dirty="0"/>
              <a:t>*Predator–prey cycle</a:t>
            </a:r>
          </a:p>
        </p:txBody>
      </p:sp>
    </p:spTree>
    <p:extLst>
      <p:ext uri="{BB962C8B-B14F-4D97-AF65-F5344CB8AC3E}">
        <p14:creationId xmlns:p14="http://schemas.microsoft.com/office/powerpoint/2010/main" val="3619892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9451" y="326571"/>
            <a:ext cx="10844349" cy="5850392"/>
          </a:xfrm>
        </p:spPr>
        <p:txBody>
          <a:bodyPr>
            <a:normAutofit/>
          </a:bodyPr>
          <a:lstStyle/>
          <a:p>
            <a:pPr marL="0" indent="0">
              <a:buNone/>
            </a:pPr>
            <a:r>
              <a:rPr lang="en-US" sz="4000" dirty="0" smtClean="0"/>
              <a:t>No population can grow forever. Every population has a limit to its growth based off the number of available resources. </a:t>
            </a:r>
          </a:p>
          <a:p>
            <a:endParaRPr lang="en-US" sz="4000" dirty="0"/>
          </a:p>
          <a:p>
            <a:pPr marL="0" indent="0">
              <a:buNone/>
            </a:pPr>
            <a:r>
              <a:rPr lang="en-US" sz="4000" dirty="0" smtClean="0"/>
              <a:t>*A </a:t>
            </a:r>
            <a:r>
              <a:rPr lang="en-US" sz="4000" b="1" u="sng" dirty="0" smtClean="0"/>
              <a:t>limiting factor </a:t>
            </a:r>
            <a:r>
              <a:rPr lang="en-US" sz="4000" dirty="0" smtClean="0"/>
              <a:t>prevents the continuing growth of a population within an ecosystem.  </a:t>
            </a:r>
          </a:p>
          <a:p>
            <a:endParaRPr lang="en-US" sz="4000" dirty="0"/>
          </a:p>
          <a:p>
            <a:pPr marL="0" indent="0">
              <a:buNone/>
            </a:pPr>
            <a:r>
              <a:rPr lang="en-US" sz="4000" dirty="0" smtClean="0"/>
              <a:t>There are several things that can limit a population, we will learn the terminology in the following slides</a:t>
            </a:r>
          </a:p>
          <a:p>
            <a:endParaRPr lang="en-US" dirty="0"/>
          </a:p>
        </p:txBody>
      </p:sp>
    </p:spTree>
    <p:extLst>
      <p:ext uri="{BB962C8B-B14F-4D97-AF65-F5344CB8AC3E}">
        <p14:creationId xmlns:p14="http://schemas.microsoft.com/office/powerpoint/2010/main" val="8056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4426</TotalTime>
  <Words>1101</Words>
  <Application>Microsoft Office PowerPoint</Application>
  <PresentationFormat>Widescreen</PresentationFormat>
  <Paragraphs>139</Paragraphs>
  <Slides>25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Calibri</vt:lpstr>
      <vt:lpstr>Calibri Light</vt:lpstr>
      <vt:lpstr>Office Theme</vt:lpstr>
      <vt:lpstr>#82 Competition and population dynamics</vt:lpstr>
      <vt:lpstr>Somebody’s got to go!</vt:lpstr>
      <vt:lpstr>PowerPoint Presentation</vt:lpstr>
      <vt:lpstr>*Niche</vt:lpstr>
      <vt:lpstr>Competition is the selection of a winner</vt:lpstr>
      <vt:lpstr>*Predation Competition</vt:lpstr>
      <vt:lpstr>PowerPoint Presentation</vt:lpstr>
      <vt:lpstr>PowerPoint Presentation</vt:lpstr>
      <vt:lpstr>PowerPoint Presentation</vt:lpstr>
      <vt:lpstr>*Population limiting factors</vt:lpstr>
      <vt:lpstr>*Population Characteristics</vt:lpstr>
      <vt:lpstr>*Population Limiting Factors</vt:lpstr>
      <vt:lpstr>*Population Limiting Factors</vt:lpstr>
      <vt:lpstr>Practice Problem </vt:lpstr>
      <vt:lpstr>Practice Problem #2 </vt:lpstr>
      <vt:lpstr>Practice Problem #3</vt:lpstr>
      <vt:lpstr>Symbiotic Relationships within ecosytems</vt:lpstr>
      <vt:lpstr>Parasitism</vt:lpstr>
      <vt:lpstr>PowerPoint Presentation</vt:lpstr>
      <vt:lpstr>Mutualism</vt:lpstr>
      <vt:lpstr>PowerPoint Presentation</vt:lpstr>
      <vt:lpstr>PowerPoint Presentation</vt:lpstr>
      <vt:lpstr>*In summary Symbiotic Relationships </vt:lpstr>
      <vt:lpstr>Extra…</vt:lpstr>
      <vt:lpstr>Remember… </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Smart, Brittany S.</dc:creator>
  <cp:lastModifiedBy>Smart, Brittany S.</cp:lastModifiedBy>
  <cp:revision>32</cp:revision>
  <cp:lastPrinted>2019-04-26T19:09:54Z</cp:lastPrinted>
  <dcterms:created xsi:type="dcterms:W3CDTF">2017-05-02T13:31:57Z</dcterms:created>
  <dcterms:modified xsi:type="dcterms:W3CDTF">2019-04-29T20:47:35Z</dcterms:modified>
</cp:coreProperties>
</file>