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2" r:id="rId2"/>
    <p:sldId id="276" r:id="rId3"/>
    <p:sldId id="258" r:id="rId4"/>
    <p:sldId id="260" r:id="rId5"/>
    <p:sldId id="261" r:id="rId6"/>
    <p:sldId id="262" r:id="rId7"/>
    <p:sldId id="263" r:id="rId8"/>
    <p:sldId id="264" r:id="rId9"/>
    <p:sldId id="265" r:id="rId10"/>
    <p:sldId id="277" r:id="rId11"/>
    <p:sldId id="278" r:id="rId12"/>
    <p:sldId id="279" r:id="rId13"/>
    <p:sldId id="280" r:id="rId14"/>
    <p:sldId id="281" r:id="rId15"/>
    <p:sldId id="266" r:id="rId16"/>
    <p:sldId id="267" r:id="rId17"/>
    <p:sldId id="268" r:id="rId18"/>
    <p:sldId id="269" r:id="rId19"/>
    <p:sldId id="270"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59" autoAdjust="0"/>
    <p:restoredTop sz="94660"/>
  </p:normalViewPr>
  <p:slideViewPr>
    <p:cSldViewPr snapToGrid="0">
      <p:cViewPr varScale="1">
        <p:scale>
          <a:sx n="77" d="100"/>
          <a:sy n="77" d="100"/>
        </p:scale>
        <p:origin x="108"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54C91-D51F-4C27-9449-4078D2F0AF9A}"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BEF8-7409-4588-9357-F11B98F313BD}" type="slidenum">
              <a:rPr lang="en-US" smtClean="0"/>
              <a:t>‹#›</a:t>
            </a:fld>
            <a:endParaRPr lang="en-US"/>
          </a:p>
        </p:txBody>
      </p:sp>
    </p:spTree>
    <p:extLst>
      <p:ext uri="{BB962C8B-B14F-4D97-AF65-F5344CB8AC3E}">
        <p14:creationId xmlns:p14="http://schemas.microsoft.com/office/powerpoint/2010/main" val="352491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solidFill>
                  <a:srgbClr val="FF6600"/>
                </a:solidFill>
              </a:rPr>
              <a:t>To do:</a:t>
            </a:r>
            <a:r>
              <a:rPr lang="en-AU" b="1" dirty="0" smtClean="0">
                <a:solidFill>
                  <a:srgbClr val="9900FF"/>
                </a:solidFill>
              </a:rPr>
              <a:t>  Write down how you could tell which line is the predator and which is the prey on a graph.  Explain why the predator increases after the prey.</a:t>
            </a:r>
            <a:endParaRPr lang="en-GB" b="1" dirty="0" smtClean="0">
              <a:solidFill>
                <a:srgbClr val="9900FF"/>
              </a:solidFill>
            </a:endParaRPr>
          </a:p>
          <a:p>
            <a:endParaRPr lang="en-US" dirty="0"/>
          </a:p>
        </p:txBody>
      </p:sp>
      <p:sp>
        <p:nvSpPr>
          <p:cNvPr id="4" name="Slide Number Placeholder 3"/>
          <p:cNvSpPr>
            <a:spLocks noGrp="1"/>
          </p:cNvSpPr>
          <p:nvPr>
            <p:ph type="sldNum" sz="quarter" idx="10"/>
          </p:nvPr>
        </p:nvSpPr>
        <p:spPr/>
        <p:txBody>
          <a:bodyPr/>
          <a:lstStyle/>
          <a:p>
            <a:fld id="{DDB57F4C-1330-48C9-A5F1-213B1683ACE6}" type="slidenum">
              <a:rPr lang="en-US" smtClean="0"/>
              <a:t>8</a:t>
            </a:fld>
            <a:endParaRPr lang="en-US"/>
          </a:p>
        </p:txBody>
      </p:sp>
    </p:spTree>
    <p:extLst>
      <p:ext uri="{BB962C8B-B14F-4D97-AF65-F5344CB8AC3E}">
        <p14:creationId xmlns:p14="http://schemas.microsoft.com/office/powerpoint/2010/main" val="341249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1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7CF1F0C-43C0-F649-8E4D-8C3EB7917A58}" type="slidenum">
              <a:rPr lang="en-US"/>
              <a:pPr/>
              <a:t>12</a:t>
            </a:fld>
            <a:endParaRPr lang="en-US"/>
          </a:p>
        </p:txBody>
      </p:sp>
    </p:spTree>
    <p:extLst>
      <p:ext uri="{BB962C8B-B14F-4D97-AF65-F5344CB8AC3E}">
        <p14:creationId xmlns:p14="http://schemas.microsoft.com/office/powerpoint/2010/main" val="370857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2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2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E5ECC3B5-556E-F440-8429-890A478A787C}" type="slidenum">
              <a:rPr lang="en-US"/>
              <a:pPr/>
              <a:t>13</a:t>
            </a:fld>
            <a:endParaRPr lang="en-US"/>
          </a:p>
        </p:txBody>
      </p:sp>
    </p:spTree>
    <p:extLst>
      <p:ext uri="{BB962C8B-B14F-4D97-AF65-F5344CB8AC3E}">
        <p14:creationId xmlns:p14="http://schemas.microsoft.com/office/powerpoint/2010/main" val="258513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3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FC67D701-7FB2-3341-A926-F6DF90AA8E44}" type="slidenum">
              <a:rPr lang="en-US"/>
              <a:pPr/>
              <a:t>14</a:t>
            </a:fld>
            <a:endParaRPr lang="en-US"/>
          </a:p>
        </p:txBody>
      </p:sp>
    </p:spTree>
    <p:extLst>
      <p:ext uri="{BB962C8B-B14F-4D97-AF65-F5344CB8AC3E}">
        <p14:creationId xmlns:p14="http://schemas.microsoft.com/office/powerpoint/2010/main" val="113389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20205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272111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52128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04A581-6E5E-4E32-B2AF-B52DC8436B8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1233534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404A581-6E5E-4E32-B2AF-B52DC8436B8C}"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95363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4A581-6E5E-4E32-B2AF-B52DC8436B8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424575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04A581-6E5E-4E32-B2AF-B52DC8436B8C}"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338725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04A581-6E5E-4E32-B2AF-B52DC8436B8C}"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394129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4A581-6E5E-4E32-B2AF-B52DC8436B8C}"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274609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4A581-6E5E-4E32-B2AF-B52DC8436B8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1893032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404A581-6E5E-4E32-B2AF-B52DC8436B8C}"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9C6F6B-7C60-4524-94B2-DF2BF2B484AE}" type="slidenum">
              <a:rPr lang="en-US" smtClean="0"/>
              <a:t>‹#›</a:t>
            </a:fld>
            <a:endParaRPr lang="en-US"/>
          </a:p>
        </p:txBody>
      </p:sp>
    </p:spTree>
    <p:extLst>
      <p:ext uri="{BB962C8B-B14F-4D97-AF65-F5344CB8AC3E}">
        <p14:creationId xmlns:p14="http://schemas.microsoft.com/office/powerpoint/2010/main" val="371480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4A581-6E5E-4E32-B2AF-B52DC8436B8C}"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C6F6B-7C60-4524-94B2-DF2BF2B484AE}" type="slidenum">
              <a:rPr lang="en-US" smtClean="0"/>
              <a:t>‹#›</a:t>
            </a:fld>
            <a:endParaRPr lang="en-US"/>
          </a:p>
        </p:txBody>
      </p:sp>
    </p:spTree>
    <p:extLst>
      <p:ext uri="{BB962C8B-B14F-4D97-AF65-F5344CB8AC3E}">
        <p14:creationId xmlns:p14="http://schemas.microsoft.com/office/powerpoint/2010/main" val="412512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037" y="3303337"/>
            <a:ext cx="11290299" cy="1828801"/>
          </a:xfrm>
        </p:spPr>
        <p:txBody>
          <a:bodyPr>
            <a:noAutofit/>
          </a:bodyPr>
          <a:lstStyle/>
          <a:p>
            <a:r>
              <a:rPr lang="en-US" sz="8800" dirty="0" smtClean="0"/>
              <a:t>#81</a:t>
            </a:r>
            <a:br>
              <a:rPr lang="en-US" sz="8800" dirty="0" smtClean="0"/>
            </a:br>
            <a:r>
              <a:rPr lang="en-US" sz="8800" dirty="0" smtClean="0"/>
              <a:t>Competition and population dynamics</a:t>
            </a:r>
            <a:endParaRPr lang="en-US" sz="8800" dirty="0"/>
          </a:p>
        </p:txBody>
      </p:sp>
    </p:spTree>
    <p:extLst>
      <p:ext uri="{BB962C8B-B14F-4D97-AF65-F5344CB8AC3E}">
        <p14:creationId xmlns:p14="http://schemas.microsoft.com/office/powerpoint/2010/main" val="351419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9451" y="326571"/>
            <a:ext cx="10844349" cy="5850392"/>
          </a:xfrm>
        </p:spPr>
        <p:txBody>
          <a:bodyPr>
            <a:normAutofit/>
          </a:bodyPr>
          <a:lstStyle/>
          <a:p>
            <a:pPr marL="0" indent="0">
              <a:buNone/>
            </a:pPr>
            <a:r>
              <a:rPr lang="en-US" sz="4000" dirty="0" smtClean="0"/>
              <a:t>No population can grow forever. Every population has a limit to its growth based off the number of available resources. </a:t>
            </a:r>
          </a:p>
          <a:p>
            <a:endParaRPr lang="en-US" sz="4000" dirty="0"/>
          </a:p>
          <a:p>
            <a:pPr marL="0" indent="0">
              <a:buNone/>
            </a:pPr>
            <a:r>
              <a:rPr lang="en-US" sz="4000" dirty="0" smtClean="0"/>
              <a:t>*A </a:t>
            </a:r>
            <a:r>
              <a:rPr lang="en-US" sz="4000" b="1" u="sng" dirty="0" smtClean="0"/>
              <a:t>limiting factor </a:t>
            </a:r>
            <a:r>
              <a:rPr lang="en-US" sz="4000" dirty="0" smtClean="0"/>
              <a:t>prevents the continuing growth of a population within an ecosystem.  </a:t>
            </a:r>
          </a:p>
          <a:p>
            <a:endParaRPr lang="en-US" sz="4000" dirty="0"/>
          </a:p>
          <a:p>
            <a:pPr marL="0" indent="0">
              <a:buNone/>
            </a:pPr>
            <a:r>
              <a:rPr lang="en-US" sz="4000" dirty="0" smtClean="0"/>
              <a:t>There are several things that can limit a population, we will learn the terminology in the following slides</a:t>
            </a:r>
          </a:p>
          <a:p>
            <a:endParaRPr lang="en-US" dirty="0"/>
          </a:p>
        </p:txBody>
      </p:sp>
    </p:spTree>
    <p:extLst>
      <p:ext uri="{BB962C8B-B14F-4D97-AF65-F5344CB8AC3E}">
        <p14:creationId xmlns:p14="http://schemas.microsoft.com/office/powerpoint/2010/main" val="805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147" y="-225902"/>
            <a:ext cx="10515600" cy="1325563"/>
          </a:xfrm>
        </p:spPr>
        <p:txBody>
          <a:bodyPr/>
          <a:lstStyle/>
          <a:p>
            <a:pPr algn="ctr"/>
            <a:r>
              <a:rPr lang="en-US" b="1" u="sng" dirty="0" smtClean="0"/>
              <a:t>*Population </a:t>
            </a:r>
            <a:r>
              <a:rPr lang="en-US" b="1" u="sng" dirty="0"/>
              <a:t>limiting factors</a:t>
            </a:r>
          </a:p>
        </p:txBody>
      </p:sp>
      <p:sp>
        <p:nvSpPr>
          <p:cNvPr id="3" name="Content Placeholder 2"/>
          <p:cNvSpPr>
            <a:spLocks noGrp="1"/>
          </p:cNvSpPr>
          <p:nvPr>
            <p:ph idx="1"/>
          </p:nvPr>
        </p:nvSpPr>
        <p:spPr>
          <a:xfrm>
            <a:off x="365758" y="953588"/>
            <a:ext cx="11508377" cy="5538652"/>
          </a:xfrm>
        </p:spPr>
        <p:txBody>
          <a:bodyPr>
            <a:normAutofit/>
          </a:bodyPr>
          <a:lstStyle/>
          <a:p>
            <a:r>
              <a:rPr lang="en-US" dirty="0"/>
              <a:t>Population growth rate is how fast a given population grows</a:t>
            </a:r>
          </a:p>
          <a:p>
            <a:pPr lvl="1"/>
            <a:r>
              <a:rPr lang="en-US" sz="2800" dirty="0"/>
              <a:t>Factors that influence this are:</a:t>
            </a:r>
          </a:p>
          <a:p>
            <a:pPr lvl="1"/>
            <a:endParaRPr lang="en-US" sz="2800" dirty="0"/>
          </a:p>
          <a:p>
            <a:pPr lvl="2"/>
            <a:r>
              <a:rPr lang="en-US" sz="2800" dirty="0" err="1"/>
              <a:t>Natality</a:t>
            </a:r>
            <a:r>
              <a:rPr lang="en-US" sz="2800" dirty="0"/>
              <a:t>  ( _________  rate)</a:t>
            </a:r>
          </a:p>
          <a:p>
            <a:pPr lvl="2"/>
            <a:endParaRPr lang="en-US" sz="2800" dirty="0"/>
          </a:p>
          <a:p>
            <a:pPr lvl="2"/>
            <a:r>
              <a:rPr lang="en-US" sz="2800" dirty="0"/>
              <a:t>Mortality ( _________ rate)</a:t>
            </a:r>
          </a:p>
          <a:p>
            <a:pPr lvl="2"/>
            <a:endParaRPr lang="en-US" sz="2800" dirty="0"/>
          </a:p>
          <a:p>
            <a:pPr lvl="2"/>
            <a:r>
              <a:rPr lang="en-US" sz="2800" dirty="0"/>
              <a:t> Emigration (the number of individuals moving _____________ a population) </a:t>
            </a:r>
          </a:p>
          <a:p>
            <a:pPr lvl="2"/>
            <a:endParaRPr lang="en-US" sz="2800" dirty="0"/>
          </a:p>
          <a:p>
            <a:pPr lvl="2"/>
            <a:r>
              <a:rPr lang="en-US" sz="2800" dirty="0"/>
              <a:t>Immigration (the number of individuals moving ____________ a population) </a:t>
            </a:r>
          </a:p>
        </p:txBody>
      </p:sp>
      <p:sp>
        <p:nvSpPr>
          <p:cNvPr id="4" name="TextBox 3"/>
          <p:cNvSpPr txBox="1">
            <a:spLocks noChangeArrowheads="1"/>
          </p:cNvSpPr>
          <p:nvPr/>
        </p:nvSpPr>
        <p:spPr bwMode="auto">
          <a:xfrm>
            <a:off x="3521141" y="2279151"/>
            <a:ext cx="104298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birth</a:t>
            </a:r>
          </a:p>
        </p:txBody>
      </p:sp>
      <p:sp>
        <p:nvSpPr>
          <p:cNvPr id="5" name="TextBox 4"/>
          <p:cNvSpPr txBox="1">
            <a:spLocks noChangeArrowheads="1"/>
          </p:cNvSpPr>
          <p:nvPr/>
        </p:nvSpPr>
        <p:spPr bwMode="auto">
          <a:xfrm>
            <a:off x="3521141" y="3110150"/>
            <a:ext cx="11350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death</a:t>
            </a:r>
          </a:p>
        </p:txBody>
      </p:sp>
      <p:sp>
        <p:nvSpPr>
          <p:cNvPr id="6" name="TextBox 5"/>
          <p:cNvSpPr txBox="1">
            <a:spLocks noChangeArrowheads="1"/>
          </p:cNvSpPr>
          <p:nvPr/>
        </p:nvSpPr>
        <p:spPr bwMode="auto">
          <a:xfrm>
            <a:off x="8796744" y="3971245"/>
            <a:ext cx="1752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away from</a:t>
            </a:r>
          </a:p>
        </p:txBody>
      </p:sp>
      <p:sp>
        <p:nvSpPr>
          <p:cNvPr id="7" name="TextBox 6"/>
          <p:cNvSpPr txBox="1">
            <a:spLocks noChangeArrowheads="1"/>
          </p:cNvSpPr>
          <p:nvPr/>
        </p:nvSpPr>
        <p:spPr bwMode="auto">
          <a:xfrm>
            <a:off x="9189719" y="5231742"/>
            <a:ext cx="1524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2400" dirty="0"/>
              <a:t> to</a:t>
            </a:r>
          </a:p>
        </p:txBody>
      </p:sp>
    </p:spTree>
    <p:extLst>
      <p:ext uri="{BB962C8B-B14F-4D97-AF65-F5344CB8AC3E}">
        <p14:creationId xmlns:p14="http://schemas.microsoft.com/office/powerpoint/2010/main" val="39429973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770708" y="0"/>
            <a:ext cx="6960326" cy="1325563"/>
          </a:xfrm>
        </p:spPr>
        <p:txBody>
          <a:bodyPr/>
          <a:lstStyle/>
          <a:p>
            <a:r>
              <a:rPr lang="en-US" b="1" u="sng" dirty="0">
                <a:latin typeface="Calibri" charset="0"/>
              </a:rPr>
              <a:t>*Population Characteristics</a:t>
            </a:r>
          </a:p>
        </p:txBody>
      </p:sp>
      <p:sp>
        <p:nvSpPr>
          <p:cNvPr id="3" name="Content Placeholder 2"/>
          <p:cNvSpPr>
            <a:spLocks noGrp="1"/>
          </p:cNvSpPr>
          <p:nvPr>
            <p:ph idx="1"/>
          </p:nvPr>
        </p:nvSpPr>
        <p:spPr>
          <a:xfrm>
            <a:off x="300445" y="1154112"/>
            <a:ext cx="7900851" cy="4953000"/>
          </a:xfrm>
        </p:spPr>
        <p:txBody>
          <a:bodyPr>
            <a:normAutofit/>
          </a:bodyPr>
          <a:lstStyle/>
          <a:p>
            <a:pPr marL="609600" indent="-609600">
              <a:buFont typeface="Arial" charset="0"/>
              <a:buAutoNum type="arabicPeriod"/>
            </a:pPr>
            <a:r>
              <a:rPr lang="en-US" sz="3000" dirty="0">
                <a:latin typeface="Calibri" charset="0"/>
              </a:rPr>
              <a:t>Population Density:  </a:t>
            </a:r>
          </a:p>
          <a:p>
            <a:pPr marL="990600" lvl="1" indent="-533400"/>
            <a:r>
              <a:rPr lang="en-US" sz="2600" dirty="0">
                <a:latin typeface="Calibri" charset="0"/>
              </a:rPr>
              <a:t>The number of organisms per unit area</a:t>
            </a:r>
          </a:p>
          <a:p>
            <a:pPr marL="609600" indent="-609600">
              <a:buFont typeface="Arial" charset="0"/>
              <a:buAutoNum type="arabicPeriod"/>
            </a:pPr>
            <a:r>
              <a:rPr lang="en-US" sz="3000" dirty="0">
                <a:latin typeface="Calibri" charset="0"/>
              </a:rPr>
              <a:t>Spatial Distribution:</a:t>
            </a:r>
          </a:p>
          <a:p>
            <a:pPr marL="990600" lvl="1" indent="-533400"/>
            <a:r>
              <a:rPr lang="en-US" sz="2600" dirty="0">
                <a:latin typeface="Calibri" charset="0"/>
              </a:rPr>
              <a:t>Dispersion:  The pattern of spacing a population has within an area</a:t>
            </a:r>
          </a:p>
          <a:p>
            <a:pPr marL="990600" lvl="1" indent="-533400"/>
            <a:r>
              <a:rPr lang="en-US" sz="2600" dirty="0">
                <a:latin typeface="Calibri" charset="0"/>
              </a:rPr>
              <a:t>3 main types of dispersion</a:t>
            </a:r>
          </a:p>
          <a:p>
            <a:pPr marL="1371600" lvl="2" indent="-457200"/>
            <a:r>
              <a:rPr lang="en-US" sz="2200" dirty="0">
                <a:latin typeface="Calibri" charset="0"/>
              </a:rPr>
              <a:t>Clumped</a:t>
            </a:r>
          </a:p>
          <a:p>
            <a:pPr marL="1371600" lvl="2" indent="-457200"/>
            <a:r>
              <a:rPr lang="en-US" sz="2200" dirty="0">
                <a:latin typeface="Calibri" charset="0"/>
              </a:rPr>
              <a:t>Uniform</a:t>
            </a:r>
          </a:p>
          <a:p>
            <a:pPr marL="1371600" lvl="2" indent="-457200"/>
            <a:r>
              <a:rPr lang="en-US" sz="2200" dirty="0">
                <a:latin typeface="Calibri" charset="0"/>
              </a:rPr>
              <a:t>Random</a:t>
            </a:r>
          </a:p>
          <a:p>
            <a:pPr marL="990600" lvl="1" indent="-533400"/>
            <a:r>
              <a:rPr lang="en-US" sz="2600" dirty="0">
                <a:latin typeface="Calibri" charset="0"/>
              </a:rPr>
              <a:t>The primary cause of </a:t>
            </a:r>
            <a:br>
              <a:rPr lang="en-US" sz="2600" dirty="0">
                <a:latin typeface="Calibri" charset="0"/>
              </a:rPr>
            </a:br>
            <a:r>
              <a:rPr lang="en-US" sz="2600" dirty="0">
                <a:latin typeface="Calibri" charset="0"/>
              </a:rPr>
              <a:t>dispersion is resource </a:t>
            </a:r>
            <a:br>
              <a:rPr lang="en-US" sz="2600" dirty="0">
                <a:latin typeface="Calibri" charset="0"/>
              </a:rPr>
            </a:br>
            <a:r>
              <a:rPr lang="en-US" sz="2600" dirty="0">
                <a:latin typeface="Calibri" charset="0"/>
              </a:rPr>
              <a:t>availability</a:t>
            </a:r>
          </a:p>
          <a:p>
            <a:pPr marL="990600" lvl="1" indent="-533400"/>
            <a:endParaRPr lang="en-US" sz="2600" dirty="0">
              <a:latin typeface="Calibri" charset="0"/>
            </a:endParaRPr>
          </a:p>
          <a:p>
            <a:pPr marL="990600" lvl="1" indent="-533400">
              <a:buNone/>
            </a:pPr>
            <a:endParaRPr lang="en-US" sz="2600" dirty="0">
              <a:latin typeface="Calibri" charset="0"/>
            </a:endParaRPr>
          </a:p>
        </p:txBody>
      </p:sp>
      <p:pic>
        <p:nvPicPr>
          <p:cNvPr id="4100" name="Picture 4" descr="http://www.bio.miami.edu/dana/pix/dispersion.jpg"/>
          <p:cNvPicPr>
            <a:picLocks noChangeAspect="1" noChangeArrowheads="1"/>
          </p:cNvPicPr>
          <p:nvPr/>
        </p:nvPicPr>
        <p:blipFill>
          <a:blip r:embed="rId3">
            <a:extLst>
              <a:ext uri="{28A0092B-C50C-407E-A947-70E740481C1C}">
                <a14:useLocalDpi xmlns:a14="http://schemas.microsoft.com/office/drawing/2010/main" val="0"/>
              </a:ext>
            </a:extLst>
          </a:blip>
          <a:srcRect t="48520" r="52866" b="3465"/>
          <a:stretch>
            <a:fillRect/>
          </a:stretch>
        </p:blipFill>
        <p:spPr bwMode="auto">
          <a:xfrm>
            <a:off x="8638903" y="2195060"/>
            <a:ext cx="3268663"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descr="http://www.bio.miami.edu/dana/pix/dispersion.jpg"/>
          <p:cNvPicPr>
            <a:picLocks noChangeAspect="1" noChangeArrowheads="1"/>
          </p:cNvPicPr>
          <p:nvPr/>
        </p:nvPicPr>
        <p:blipFill>
          <a:blip r:embed="rId3">
            <a:extLst>
              <a:ext uri="{28A0092B-C50C-407E-A947-70E740481C1C}">
                <a14:useLocalDpi xmlns:a14="http://schemas.microsoft.com/office/drawing/2010/main" val="0"/>
              </a:ext>
            </a:extLst>
          </a:blip>
          <a:srcRect l="51665" t="29459" b="24260"/>
          <a:stretch>
            <a:fillRect/>
          </a:stretch>
        </p:blipFill>
        <p:spPr bwMode="auto">
          <a:xfrm>
            <a:off x="8638903" y="4633913"/>
            <a:ext cx="3352800" cy="222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4" descr="http://www.bio.miami.edu/dana/pix/dispersion.jpg"/>
          <p:cNvPicPr>
            <a:picLocks noChangeAspect="1" noChangeArrowheads="1"/>
          </p:cNvPicPr>
          <p:nvPr/>
        </p:nvPicPr>
        <p:blipFill>
          <a:blip r:embed="rId3">
            <a:extLst>
              <a:ext uri="{28A0092B-C50C-407E-A947-70E740481C1C}">
                <a14:useLocalDpi xmlns:a14="http://schemas.microsoft.com/office/drawing/2010/main" val="0"/>
              </a:ext>
            </a:extLst>
          </a:blip>
          <a:srcRect t="-1733" r="51665" b="53719"/>
          <a:stretch>
            <a:fillRect/>
          </a:stretch>
        </p:blipFill>
        <p:spPr bwMode="auto">
          <a:xfrm>
            <a:off x="8596834" y="0"/>
            <a:ext cx="3352800"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5313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00"/>
                                        </p:tgtEl>
                                        <p:attrNameLst>
                                          <p:attrName>style.visibility</p:attrName>
                                        </p:attrNameLst>
                                      </p:cBhvr>
                                      <p:to>
                                        <p:strVal val="visible"/>
                                      </p:to>
                                    </p:set>
                                    <p:anim calcmode="lin" valueType="num">
                                      <p:cBhvr additive="base">
                                        <p:cTn id="41" dur="500" fill="hold"/>
                                        <p:tgtEl>
                                          <p:spTgt spid="4100"/>
                                        </p:tgtEl>
                                        <p:attrNameLst>
                                          <p:attrName>ppt_x</p:attrName>
                                        </p:attrNameLst>
                                      </p:cBhvr>
                                      <p:tavLst>
                                        <p:tav tm="0">
                                          <p:val>
                                            <p:strVal val="#ppt_x"/>
                                          </p:val>
                                        </p:tav>
                                        <p:tav tm="100000">
                                          <p:val>
                                            <p:strVal val="#ppt_x"/>
                                          </p:val>
                                        </p:tav>
                                      </p:tavLst>
                                    </p:anim>
                                    <p:anim calcmode="lin" valueType="num">
                                      <p:cBhvr additive="base">
                                        <p:cTn id="42" dur="500" fill="hold"/>
                                        <p:tgtEl>
                                          <p:spTgt spid="410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nvSpPr>
        <p:spPr bwMode="auto">
          <a:xfrm>
            <a:off x="219075" y="1387566"/>
            <a:ext cx="5314950" cy="4572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98" name="Title 1"/>
          <p:cNvSpPr>
            <a:spLocks noGrp="1"/>
          </p:cNvSpPr>
          <p:nvPr>
            <p:ph type="title"/>
          </p:nvPr>
        </p:nvSpPr>
        <p:spPr>
          <a:xfrm>
            <a:off x="838200" y="0"/>
            <a:ext cx="10515600" cy="1325563"/>
          </a:xfrm>
        </p:spPr>
        <p:txBody>
          <a:bodyPr/>
          <a:lstStyle/>
          <a:p>
            <a:pPr algn="ctr"/>
            <a:r>
              <a:rPr lang="en-US" b="1" u="sng" dirty="0">
                <a:latin typeface="Calibri" charset="0"/>
              </a:rPr>
              <a:t>*Population Limiting Factors</a:t>
            </a:r>
          </a:p>
        </p:txBody>
      </p:sp>
      <p:sp>
        <p:nvSpPr>
          <p:cNvPr id="3" name="Content Placeholder 2"/>
          <p:cNvSpPr>
            <a:spLocks noGrp="1"/>
          </p:cNvSpPr>
          <p:nvPr>
            <p:ph idx="1"/>
          </p:nvPr>
        </p:nvSpPr>
        <p:spPr>
          <a:xfrm>
            <a:off x="219075" y="1319032"/>
            <a:ext cx="10515600" cy="4351338"/>
          </a:xfrm>
        </p:spPr>
        <p:txBody>
          <a:bodyPr>
            <a:normAutofit/>
          </a:bodyPr>
          <a:lstStyle/>
          <a:p>
            <a:r>
              <a:rPr lang="en-US" sz="3200" dirty="0">
                <a:latin typeface="Calibri" charset="0"/>
              </a:rPr>
              <a:t>Density-independent factors</a:t>
            </a:r>
          </a:p>
          <a:p>
            <a:pPr lvl="1"/>
            <a:r>
              <a:rPr lang="en-US" sz="3200" dirty="0">
                <a:latin typeface="Calibri" charset="0"/>
              </a:rPr>
              <a:t>Factors that limit population size, regardless of population density.</a:t>
            </a:r>
          </a:p>
          <a:p>
            <a:pPr lvl="1"/>
            <a:r>
              <a:rPr lang="en-US" sz="3200" dirty="0">
                <a:latin typeface="Calibri" charset="0"/>
              </a:rPr>
              <a:t>These are usually abiotic factors</a:t>
            </a:r>
          </a:p>
          <a:p>
            <a:pPr lvl="1"/>
            <a:r>
              <a:rPr lang="en-US" sz="3200" dirty="0">
                <a:latin typeface="Calibri" charset="0"/>
              </a:rPr>
              <a:t>They include natural phenomena, such as weather events</a:t>
            </a:r>
          </a:p>
          <a:p>
            <a:pPr lvl="2"/>
            <a:r>
              <a:rPr lang="en-US" sz="3200" dirty="0">
                <a:latin typeface="Calibri" charset="0"/>
              </a:rPr>
              <a:t>Drought, flooding, extreme </a:t>
            </a:r>
            <a:br>
              <a:rPr lang="en-US" sz="3200" dirty="0">
                <a:latin typeface="Calibri" charset="0"/>
              </a:rPr>
            </a:br>
            <a:r>
              <a:rPr lang="en-US" sz="3200" dirty="0">
                <a:latin typeface="Calibri" charset="0"/>
              </a:rPr>
              <a:t>heat or cold, tornadoes, </a:t>
            </a:r>
            <a:br>
              <a:rPr lang="en-US" sz="3200" dirty="0">
                <a:latin typeface="Calibri" charset="0"/>
              </a:rPr>
            </a:br>
            <a:r>
              <a:rPr lang="en-US" sz="3200" dirty="0">
                <a:latin typeface="Calibri" charset="0"/>
              </a:rPr>
              <a:t>hurricanes, fires, etc.</a:t>
            </a:r>
          </a:p>
        </p:txBody>
      </p:sp>
      <p:pic>
        <p:nvPicPr>
          <p:cNvPr id="3074" name="Picture 2" descr="http://interwork.sdsu.edu/fire/resources/images/MiddlePeak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172" y="3863569"/>
            <a:ext cx="5083628" cy="28452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33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wipe(left)">
                                      <p:cBhvr>
                                        <p:cTn id="12" dur="5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2" presetClass="entr" presetSubtype="4" fill="hold" nodeType="afterEffect">
                                  <p:stCondLst>
                                    <p:cond delay="0"/>
                                  </p:stCondLst>
                                  <p:childTnLst>
                                    <p:set>
                                      <p:cBhvr>
                                        <p:cTn id="39" dur="1" fill="hold">
                                          <p:stCondLst>
                                            <p:cond delay="0"/>
                                          </p:stCondLst>
                                        </p:cTn>
                                        <p:tgtEl>
                                          <p:spTgt spid="3074"/>
                                        </p:tgtEl>
                                        <p:attrNameLst>
                                          <p:attrName>style.visibility</p:attrName>
                                        </p:attrNameLst>
                                      </p:cBhvr>
                                      <p:to>
                                        <p:strVal val="visible"/>
                                      </p:to>
                                    </p:set>
                                    <p:anim calcmode="lin" valueType="num">
                                      <p:cBhvr additive="base">
                                        <p:cTn id="40" dur="500" fill="hold"/>
                                        <p:tgtEl>
                                          <p:spTgt spid="3074"/>
                                        </p:tgtEl>
                                        <p:attrNameLst>
                                          <p:attrName>ppt_x</p:attrName>
                                        </p:attrNameLst>
                                      </p:cBhvr>
                                      <p:tavLst>
                                        <p:tav tm="0">
                                          <p:val>
                                            <p:strVal val="#ppt_x"/>
                                          </p:val>
                                        </p:tav>
                                        <p:tav tm="100000">
                                          <p:val>
                                            <p:strVal val="#ppt_x"/>
                                          </p:val>
                                        </p:tav>
                                      </p:tavLst>
                                    </p:anim>
                                    <p:anim calcmode="lin" valueType="num">
                                      <p:cBhvr additive="base">
                                        <p:cTn id="4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230778" y="1357448"/>
            <a:ext cx="4876800" cy="457200"/>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5122" name="Title 1"/>
          <p:cNvSpPr>
            <a:spLocks noGrp="1"/>
          </p:cNvSpPr>
          <p:nvPr>
            <p:ph type="title"/>
          </p:nvPr>
        </p:nvSpPr>
        <p:spPr>
          <a:xfrm>
            <a:off x="0" y="-123690"/>
            <a:ext cx="10515600" cy="1325563"/>
          </a:xfrm>
        </p:spPr>
        <p:txBody>
          <a:bodyPr/>
          <a:lstStyle/>
          <a:p>
            <a:pPr algn="ctr"/>
            <a:r>
              <a:rPr lang="en-US" dirty="0">
                <a:latin typeface="Calibri" charset="0"/>
              </a:rPr>
              <a:t>*Population Limiting Factors</a:t>
            </a:r>
          </a:p>
        </p:txBody>
      </p:sp>
      <p:sp>
        <p:nvSpPr>
          <p:cNvPr id="3" name="Content Placeholder 2"/>
          <p:cNvSpPr>
            <a:spLocks noGrp="1"/>
          </p:cNvSpPr>
          <p:nvPr>
            <p:ph idx="1"/>
          </p:nvPr>
        </p:nvSpPr>
        <p:spPr>
          <a:xfrm>
            <a:off x="230778" y="1279525"/>
            <a:ext cx="8229600" cy="5029200"/>
          </a:xfrm>
        </p:spPr>
        <p:txBody>
          <a:bodyPr>
            <a:normAutofit/>
          </a:bodyPr>
          <a:lstStyle/>
          <a:p>
            <a:r>
              <a:rPr lang="en-US" sz="3200" dirty="0">
                <a:latin typeface="Calibri" charset="0"/>
              </a:rPr>
              <a:t>Density-dependent factors</a:t>
            </a:r>
          </a:p>
          <a:p>
            <a:pPr lvl="1"/>
            <a:r>
              <a:rPr lang="en-US" sz="3200" dirty="0">
                <a:latin typeface="Calibri" charset="0"/>
              </a:rPr>
              <a:t>Any factor in the environment that depends on the </a:t>
            </a:r>
            <a:r>
              <a:rPr lang="en-US" sz="3200" dirty="0" smtClean="0">
                <a:latin typeface="Calibri" charset="0"/>
              </a:rPr>
              <a:t>population density</a:t>
            </a:r>
            <a:endParaRPr lang="en-US" sz="3200" dirty="0">
              <a:latin typeface="Calibri" charset="0"/>
            </a:endParaRPr>
          </a:p>
          <a:p>
            <a:pPr lvl="1"/>
            <a:r>
              <a:rPr lang="en-US" sz="3200" dirty="0">
                <a:latin typeface="Calibri" charset="0"/>
              </a:rPr>
              <a:t>Usually biotic factors</a:t>
            </a:r>
          </a:p>
          <a:p>
            <a:pPr lvl="1"/>
            <a:r>
              <a:rPr lang="en-US" sz="3200" dirty="0">
                <a:latin typeface="Calibri" charset="0"/>
              </a:rPr>
              <a:t>These include</a:t>
            </a:r>
          </a:p>
          <a:p>
            <a:pPr lvl="2"/>
            <a:r>
              <a:rPr lang="en-US" sz="3200" dirty="0">
                <a:latin typeface="Calibri" charset="0"/>
              </a:rPr>
              <a:t>Predation</a:t>
            </a:r>
          </a:p>
          <a:p>
            <a:pPr lvl="2"/>
            <a:r>
              <a:rPr lang="en-US" sz="3200" dirty="0">
                <a:latin typeface="Calibri" charset="0"/>
              </a:rPr>
              <a:t>Disease</a:t>
            </a:r>
          </a:p>
          <a:p>
            <a:pPr lvl="2"/>
            <a:r>
              <a:rPr lang="en-US" sz="3200" dirty="0">
                <a:latin typeface="Calibri" charset="0"/>
              </a:rPr>
              <a:t>Parasites</a:t>
            </a:r>
          </a:p>
          <a:p>
            <a:pPr lvl="2"/>
            <a:r>
              <a:rPr lang="en-US" sz="3200" dirty="0">
                <a:latin typeface="Calibri" charset="0"/>
              </a:rPr>
              <a:t>Competition</a:t>
            </a:r>
          </a:p>
        </p:txBody>
      </p:sp>
      <p:pic>
        <p:nvPicPr>
          <p:cNvPr id="20484" name="Picture 4" descr="http://www.admin.mtu.edu/urel/PressReleases/feature/wolves/moose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2964" y="3276600"/>
            <a:ext cx="4668837"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Freeform 6"/>
          <p:cNvSpPr/>
          <p:nvPr/>
        </p:nvSpPr>
        <p:spPr>
          <a:xfrm>
            <a:off x="6269038" y="3336925"/>
            <a:ext cx="984250" cy="914400"/>
          </a:xfrm>
          <a:custGeom>
            <a:avLst/>
            <a:gdLst>
              <a:gd name="connsiteX0" fmla="*/ 11160 w 983925"/>
              <a:gd name="connsiteY0" fmla="*/ 9728 h 914400"/>
              <a:gd name="connsiteX1" fmla="*/ 20887 w 983925"/>
              <a:gd name="connsiteY1" fmla="*/ 719847 h 914400"/>
              <a:gd name="connsiteX2" fmla="*/ 1432 w 983925"/>
              <a:gd name="connsiteY2" fmla="*/ 856034 h 914400"/>
              <a:gd name="connsiteX3" fmla="*/ 1432 w 983925"/>
              <a:gd name="connsiteY3" fmla="*/ 894945 h 914400"/>
              <a:gd name="connsiteX4" fmla="*/ 536453 w 983925"/>
              <a:gd name="connsiteY4" fmla="*/ 914400 h 914400"/>
              <a:gd name="connsiteX5" fmla="*/ 983925 w 983925"/>
              <a:gd name="connsiteY5" fmla="*/ 535022 h 914400"/>
              <a:gd name="connsiteX6" fmla="*/ 945015 w 983925"/>
              <a:gd name="connsiteY6" fmla="*/ 0 h 914400"/>
              <a:gd name="connsiteX7" fmla="*/ 11160 w 983925"/>
              <a:gd name="connsiteY7" fmla="*/ 972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925" h="914400">
                <a:moveTo>
                  <a:pt x="11160" y="9728"/>
                </a:moveTo>
                <a:cubicBezTo>
                  <a:pt x="14402" y="246434"/>
                  <a:pt x="23608" y="483134"/>
                  <a:pt x="20887" y="719847"/>
                </a:cubicBezTo>
                <a:cubicBezTo>
                  <a:pt x="20360" y="765701"/>
                  <a:pt x="6496" y="810458"/>
                  <a:pt x="1432" y="856034"/>
                </a:cubicBezTo>
                <a:cubicBezTo>
                  <a:pt x="0" y="868925"/>
                  <a:pt x="1432" y="881975"/>
                  <a:pt x="1432" y="894945"/>
                </a:cubicBezTo>
                <a:lnTo>
                  <a:pt x="536453" y="914400"/>
                </a:lnTo>
                <a:lnTo>
                  <a:pt x="983925" y="535022"/>
                </a:lnTo>
                <a:lnTo>
                  <a:pt x="945015" y="0"/>
                </a:lnTo>
                <a:lnTo>
                  <a:pt x="11160" y="972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Freeform 7"/>
          <p:cNvSpPr/>
          <p:nvPr/>
        </p:nvSpPr>
        <p:spPr>
          <a:xfrm>
            <a:off x="6248400" y="4876800"/>
            <a:ext cx="984250" cy="685800"/>
          </a:xfrm>
          <a:custGeom>
            <a:avLst/>
            <a:gdLst>
              <a:gd name="connsiteX0" fmla="*/ 11160 w 983925"/>
              <a:gd name="connsiteY0" fmla="*/ 9728 h 914400"/>
              <a:gd name="connsiteX1" fmla="*/ 20887 w 983925"/>
              <a:gd name="connsiteY1" fmla="*/ 719847 h 914400"/>
              <a:gd name="connsiteX2" fmla="*/ 1432 w 983925"/>
              <a:gd name="connsiteY2" fmla="*/ 856034 h 914400"/>
              <a:gd name="connsiteX3" fmla="*/ 1432 w 983925"/>
              <a:gd name="connsiteY3" fmla="*/ 894945 h 914400"/>
              <a:gd name="connsiteX4" fmla="*/ 536453 w 983925"/>
              <a:gd name="connsiteY4" fmla="*/ 914400 h 914400"/>
              <a:gd name="connsiteX5" fmla="*/ 983925 w 983925"/>
              <a:gd name="connsiteY5" fmla="*/ 535022 h 914400"/>
              <a:gd name="connsiteX6" fmla="*/ 945015 w 983925"/>
              <a:gd name="connsiteY6" fmla="*/ 0 h 914400"/>
              <a:gd name="connsiteX7" fmla="*/ 11160 w 983925"/>
              <a:gd name="connsiteY7" fmla="*/ 9728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3925" h="914400">
                <a:moveTo>
                  <a:pt x="11160" y="9728"/>
                </a:moveTo>
                <a:cubicBezTo>
                  <a:pt x="14402" y="246434"/>
                  <a:pt x="23608" y="483134"/>
                  <a:pt x="20887" y="719847"/>
                </a:cubicBezTo>
                <a:cubicBezTo>
                  <a:pt x="20360" y="765701"/>
                  <a:pt x="6496" y="810458"/>
                  <a:pt x="1432" y="856034"/>
                </a:cubicBezTo>
                <a:cubicBezTo>
                  <a:pt x="0" y="868925"/>
                  <a:pt x="1432" y="881975"/>
                  <a:pt x="1432" y="894945"/>
                </a:cubicBezTo>
                <a:lnTo>
                  <a:pt x="536453" y="914400"/>
                </a:lnTo>
                <a:lnTo>
                  <a:pt x="983925" y="535022"/>
                </a:lnTo>
                <a:lnTo>
                  <a:pt x="945015" y="0"/>
                </a:lnTo>
                <a:lnTo>
                  <a:pt x="11160" y="972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486" name="Picture 6" descr="http://www.flatrock.org.nz/topics/history/assets/black_dea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9776" y="3051175"/>
            <a:ext cx="5714727" cy="358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046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wipe(left)">
                                      <p:cBhvr>
                                        <p:cTn id="12" dur="500"/>
                                        <p:tgtEl>
                                          <p:spTgt spid="51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20484"/>
                                        </p:tgtEl>
                                        <p:attrNameLst>
                                          <p:attrName>style.visibility</p:attrName>
                                        </p:attrNameLst>
                                      </p:cBhvr>
                                      <p:to>
                                        <p:strVal val="visible"/>
                                      </p:to>
                                    </p:set>
                                    <p:animEffect transition="in" filter="fade">
                                      <p:cBhvr>
                                        <p:cTn id="39" dur="2000"/>
                                        <p:tgtEl>
                                          <p:spTgt spid="2048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xit" presetSubtype="0" fill="hold" grpId="0" nodeType="clickEffect">
                                  <p:stCondLst>
                                    <p:cond delay="0"/>
                                  </p:stCondLst>
                                  <p:childTnLst>
                                    <p:animEffect transition="out" filter="fad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additive="base">
                                        <p:cTn id="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0486"/>
                                        </p:tgtEl>
                                        <p:attrNameLst>
                                          <p:attrName>style.visibility</p:attrName>
                                        </p:attrNameLst>
                                      </p:cBhvr>
                                      <p:to>
                                        <p:strVal val="visible"/>
                                      </p:to>
                                    </p:set>
                                    <p:anim calcmode="lin" valueType="num">
                                      <p:cBhvr additive="base">
                                        <p:cTn id="56" dur="500" fill="hold"/>
                                        <p:tgtEl>
                                          <p:spTgt spid="20486"/>
                                        </p:tgtEl>
                                        <p:attrNameLst>
                                          <p:attrName>ppt_x</p:attrName>
                                        </p:attrNameLst>
                                      </p:cBhvr>
                                      <p:tavLst>
                                        <p:tav tm="0">
                                          <p:val>
                                            <p:strVal val="#ppt_x"/>
                                          </p:val>
                                        </p:tav>
                                        <p:tav tm="100000">
                                          <p:val>
                                            <p:strVal val="#ppt_x"/>
                                          </p:val>
                                        </p:tav>
                                      </p:tavLst>
                                    </p:anim>
                                    <p:anim calcmode="lin" valueType="num">
                                      <p:cBhvr additive="base">
                                        <p:cTn id="57" dur="500" fill="hold"/>
                                        <p:tgtEl>
                                          <p:spTgt spid="20486"/>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calcmode="lin" valueType="num">
                                      <p:cBhvr additive="base">
                                        <p:cTn id="6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 calcmode="lin" valueType="num">
                                      <p:cBhvr additive="base">
                                        <p:cTn id="6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P spid="3" grpId="0" build="p"/>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1762"/>
            <a:ext cx="10515600" cy="1325563"/>
          </a:xfrm>
        </p:spPr>
        <p:txBody>
          <a:bodyPr/>
          <a:lstStyle/>
          <a:p>
            <a:pPr algn="ctr"/>
            <a:r>
              <a:rPr lang="en-US" dirty="0" smtClean="0"/>
              <a:t>Symbiotic Relationships within </a:t>
            </a:r>
            <a:r>
              <a:rPr lang="en-US" dirty="0" err="1" smtClean="0"/>
              <a:t>ecosytems</a:t>
            </a:r>
            <a:endParaRPr lang="en-US" dirty="0"/>
          </a:p>
        </p:txBody>
      </p:sp>
      <p:sp>
        <p:nvSpPr>
          <p:cNvPr id="3" name="Content Placeholder 2"/>
          <p:cNvSpPr>
            <a:spLocks noGrp="1"/>
          </p:cNvSpPr>
          <p:nvPr>
            <p:ph idx="1"/>
          </p:nvPr>
        </p:nvSpPr>
        <p:spPr>
          <a:xfrm>
            <a:off x="838200" y="1457325"/>
            <a:ext cx="10515600" cy="4351338"/>
          </a:xfrm>
        </p:spPr>
        <p:txBody>
          <a:bodyPr>
            <a:noAutofit/>
          </a:bodyPr>
          <a:lstStyle/>
          <a:p>
            <a:r>
              <a:rPr lang="en-US" sz="3600" dirty="0" smtClean="0"/>
              <a:t>A </a:t>
            </a:r>
            <a:r>
              <a:rPr lang="en-US" sz="3600" i="1" dirty="0" smtClean="0"/>
              <a:t>symbiotic relationship exists between organisms of two different species that live together in direct contact. </a:t>
            </a:r>
          </a:p>
          <a:p>
            <a:r>
              <a:rPr lang="en-US" sz="3600" i="1" dirty="0" smtClean="0"/>
              <a:t>The balance is important in a </a:t>
            </a:r>
            <a:r>
              <a:rPr lang="en-US" sz="3600" dirty="0" smtClean="0"/>
              <a:t>symbiotic relationship. If the population of one of the organisms becomes unbalanced, both populations will fluctuate in an uncharacteristic manner. </a:t>
            </a:r>
          </a:p>
          <a:p>
            <a:r>
              <a:rPr lang="en-US" sz="3600" dirty="0" smtClean="0"/>
              <a:t>Symbiotic relationships include parasitism, mutualism, and commensalism.</a:t>
            </a:r>
            <a:endParaRPr lang="en-US" sz="3600" dirty="0"/>
          </a:p>
        </p:txBody>
      </p:sp>
    </p:spTree>
    <p:extLst>
      <p:ext uri="{BB962C8B-B14F-4D97-AF65-F5344CB8AC3E}">
        <p14:creationId xmlns:p14="http://schemas.microsoft.com/office/powerpoint/2010/main" val="3044216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Parasitism</a:t>
            </a:r>
            <a:endParaRPr lang="en-US" b="1" u="sng" dirty="0"/>
          </a:p>
        </p:txBody>
      </p:sp>
      <p:sp>
        <p:nvSpPr>
          <p:cNvPr id="3" name="Content Placeholder 2"/>
          <p:cNvSpPr>
            <a:spLocks noGrp="1"/>
          </p:cNvSpPr>
          <p:nvPr>
            <p:ph idx="1"/>
          </p:nvPr>
        </p:nvSpPr>
        <p:spPr>
          <a:xfrm>
            <a:off x="838200" y="1470025"/>
            <a:ext cx="10515600" cy="4351338"/>
          </a:xfrm>
        </p:spPr>
        <p:txBody>
          <a:bodyPr>
            <a:normAutofit lnSpcReduction="10000"/>
          </a:bodyPr>
          <a:lstStyle/>
          <a:p>
            <a:r>
              <a:rPr lang="en-US" sz="3600" i="1" dirty="0" smtClean="0"/>
              <a:t>Parasitism is a symbiotic relationship in which </a:t>
            </a:r>
            <a:r>
              <a:rPr lang="en-US" sz="3600" b="1" i="1" dirty="0" smtClean="0">
                <a:solidFill>
                  <a:srgbClr val="FF0000"/>
                </a:solidFill>
              </a:rPr>
              <a:t>one organism (the parasite) benefits at the expense of the other organism (the </a:t>
            </a:r>
            <a:r>
              <a:rPr lang="en-US" sz="3600" b="1" dirty="0" smtClean="0">
                <a:solidFill>
                  <a:srgbClr val="FF0000"/>
                </a:solidFill>
              </a:rPr>
              <a:t>host). </a:t>
            </a:r>
          </a:p>
          <a:p>
            <a:r>
              <a:rPr lang="en-US" sz="3600" dirty="0" smtClean="0"/>
              <a:t>In general, the parasite does not kill the host.</a:t>
            </a:r>
          </a:p>
          <a:p>
            <a:r>
              <a:rPr lang="en-US" sz="3600" dirty="0" smtClean="0"/>
              <a:t>Some parasites live within the host, such as tape worms, heartworms, or bacteria.</a:t>
            </a:r>
          </a:p>
          <a:p>
            <a:r>
              <a:rPr lang="en-US" sz="3600" dirty="0" smtClean="0"/>
              <a:t>Some parasites feed on the external surface of a host, such as aphids, fleas, or mistletoe.</a:t>
            </a:r>
          </a:p>
          <a:p>
            <a:endParaRPr lang="en-US" dirty="0"/>
          </a:p>
        </p:txBody>
      </p:sp>
    </p:spTree>
    <p:extLst>
      <p:ext uri="{BB962C8B-B14F-4D97-AF65-F5344CB8AC3E}">
        <p14:creationId xmlns:p14="http://schemas.microsoft.com/office/powerpoint/2010/main" val="62416678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rasitism.jpg"/>
          <p:cNvPicPr>
            <a:picLocks noChangeAspect="1"/>
          </p:cNvPicPr>
          <p:nvPr/>
        </p:nvPicPr>
        <p:blipFill>
          <a:blip r:embed="rId2" cstate="print"/>
          <a:stretch>
            <a:fillRect/>
          </a:stretch>
        </p:blipFill>
        <p:spPr>
          <a:xfrm>
            <a:off x="1524000" y="1"/>
            <a:ext cx="4876800" cy="3138457"/>
          </a:xfrm>
          <a:prstGeom prst="rect">
            <a:avLst/>
          </a:prstGeom>
        </p:spPr>
      </p:pic>
      <p:pic>
        <p:nvPicPr>
          <p:cNvPr id="3" name="Picture 2" descr="lamprey_parasitism.jpg"/>
          <p:cNvPicPr>
            <a:picLocks noChangeAspect="1"/>
          </p:cNvPicPr>
          <p:nvPr/>
        </p:nvPicPr>
        <p:blipFill>
          <a:blip r:embed="rId3" cstate="print"/>
          <a:stretch>
            <a:fillRect/>
          </a:stretch>
        </p:blipFill>
        <p:spPr>
          <a:xfrm>
            <a:off x="6400800" y="1676400"/>
            <a:ext cx="4267200" cy="2869747"/>
          </a:xfrm>
          <a:prstGeom prst="rect">
            <a:avLst/>
          </a:prstGeom>
        </p:spPr>
      </p:pic>
      <p:sp>
        <p:nvSpPr>
          <p:cNvPr id="4" name="TextBox 3"/>
          <p:cNvSpPr txBox="1"/>
          <p:nvPr/>
        </p:nvSpPr>
        <p:spPr>
          <a:xfrm>
            <a:off x="2743200" y="3352801"/>
            <a:ext cx="2362200" cy="584775"/>
          </a:xfrm>
          <a:prstGeom prst="rect">
            <a:avLst/>
          </a:prstGeom>
          <a:noFill/>
        </p:spPr>
        <p:txBody>
          <a:bodyPr wrap="square" rtlCol="0">
            <a:spAutoFit/>
          </a:bodyPr>
          <a:lstStyle/>
          <a:p>
            <a:r>
              <a:rPr lang="en-US" sz="3200" b="1" dirty="0"/>
              <a:t>Parasitism</a:t>
            </a:r>
          </a:p>
        </p:txBody>
      </p:sp>
      <p:sp>
        <p:nvSpPr>
          <p:cNvPr id="5" name="TextBox 4"/>
          <p:cNvSpPr txBox="1"/>
          <p:nvPr/>
        </p:nvSpPr>
        <p:spPr>
          <a:xfrm>
            <a:off x="6477000" y="228601"/>
            <a:ext cx="3048000" cy="830997"/>
          </a:xfrm>
          <a:prstGeom prst="rect">
            <a:avLst/>
          </a:prstGeom>
          <a:noFill/>
        </p:spPr>
        <p:txBody>
          <a:bodyPr wrap="square" rtlCol="0">
            <a:spAutoFit/>
          </a:bodyPr>
          <a:lstStyle/>
          <a:p>
            <a:pPr algn="ctr"/>
            <a:r>
              <a:rPr lang="en-US" sz="2400" dirty="0"/>
              <a:t>Wasp eggs on back of caterpillar.</a:t>
            </a:r>
          </a:p>
        </p:txBody>
      </p:sp>
      <p:pic>
        <p:nvPicPr>
          <p:cNvPr id="6" name="Picture 5" descr="mosquito.jpg"/>
          <p:cNvPicPr>
            <a:picLocks noChangeAspect="1"/>
          </p:cNvPicPr>
          <p:nvPr/>
        </p:nvPicPr>
        <p:blipFill>
          <a:blip r:embed="rId4" cstate="print"/>
          <a:stretch>
            <a:fillRect/>
          </a:stretch>
        </p:blipFill>
        <p:spPr>
          <a:xfrm>
            <a:off x="1524001" y="4191000"/>
            <a:ext cx="4067175" cy="3048000"/>
          </a:xfrm>
          <a:prstGeom prst="rect">
            <a:avLst/>
          </a:prstGeom>
        </p:spPr>
      </p:pic>
      <p:sp>
        <p:nvSpPr>
          <p:cNvPr id="7" name="TextBox 6"/>
          <p:cNvSpPr txBox="1"/>
          <p:nvPr/>
        </p:nvSpPr>
        <p:spPr>
          <a:xfrm>
            <a:off x="5638800" y="5791201"/>
            <a:ext cx="2971800" cy="830997"/>
          </a:xfrm>
          <a:prstGeom prst="rect">
            <a:avLst/>
          </a:prstGeom>
          <a:noFill/>
        </p:spPr>
        <p:txBody>
          <a:bodyPr wrap="square" rtlCol="0">
            <a:spAutoFit/>
          </a:bodyPr>
          <a:lstStyle/>
          <a:p>
            <a:pPr algn="ctr"/>
            <a:r>
              <a:rPr lang="en-US" sz="2400" dirty="0"/>
              <a:t>Mosquito biting a human.</a:t>
            </a:r>
          </a:p>
        </p:txBody>
      </p:sp>
      <p:sp>
        <p:nvSpPr>
          <p:cNvPr id="8" name="TextBox 7"/>
          <p:cNvSpPr txBox="1"/>
          <p:nvPr/>
        </p:nvSpPr>
        <p:spPr>
          <a:xfrm>
            <a:off x="7239000" y="4648201"/>
            <a:ext cx="2971800" cy="830997"/>
          </a:xfrm>
          <a:prstGeom prst="rect">
            <a:avLst/>
          </a:prstGeom>
          <a:noFill/>
        </p:spPr>
        <p:txBody>
          <a:bodyPr wrap="square" rtlCol="0">
            <a:spAutoFit/>
          </a:bodyPr>
          <a:lstStyle/>
          <a:p>
            <a:pPr algn="ctr"/>
            <a:r>
              <a:rPr lang="en-US" sz="2400" dirty="0"/>
              <a:t>Sea lampreys feed on fluids of other fish.</a:t>
            </a:r>
          </a:p>
        </p:txBody>
      </p:sp>
    </p:spTree>
    <p:extLst>
      <p:ext uri="{BB962C8B-B14F-4D97-AF65-F5344CB8AC3E}">
        <p14:creationId xmlns:p14="http://schemas.microsoft.com/office/powerpoint/2010/main" val="59114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47"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anim calcmode="lin" valueType="num">
                                      <p:cBhvr>
                                        <p:cTn id="1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par>
                                <p:cTn id="18" presetID="42" presetClass="entr" presetSubtype="0"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1000"/>
                                        <p:tgtEl>
                                          <p:spTgt spid="8">
                                            <p:txEl>
                                              <p:pRg st="0" end="0"/>
                                            </p:txEl>
                                          </p:spTgt>
                                        </p:tgtEl>
                                      </p:cBhvr>
                                    </p:animEffect>
                                    <p:anim calcmode="lin" valueType="num">
                                      <p:cBhvr>
                                        <p:cTn id="2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1000"/>
                                        <p:tgtEl>
                                          <p:spTgt spid="7">
                                            <p:txEl>
                                              <p:pRg st="0" end="0"/>
                                            </p:txEl>
                                          </p:spTgt>
                                        </p:tgtEl>
                                      </p:cBhvr>
                                    </p:animEffect>
                                    <p:anim calcmode="lin" valueType="num">
                                      <p:cBhvr>
                                        <p:cTn id="3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b="1" u="sng" dirty="0" smtClean="0"/>
              <a:t>Mutualism</a:t>
            </a:r>
            <a:endParaRPr lang="en-US" b="1" u="sng" dirty="0"/>
          </a:p>
        </p:txBody>
      </p:sp>
      <p:sp>
        <p:nvSpPr>
          <p:cNvPr id="3" name="Content Placeholder 2"/>
          <p:cNvSpPr>
            <a:spLocks noGrp="1"/>
          </p:cNvSpPr>
          <p:nvPr>
            <p:ph idx="1"/>
          </p:nvPr>
        </p:nvSpPr>
        <p:spPr>
          <a:xfrm>
            <a:off x="838200" y="1499053"/>
            <a:ext cx="10515600" cy="4351338"/>
          </a:xfrm>
        </p:spPr>
        <p:txBody>
          <a:bodyPr>
            <a:normAutofit/>
          </a:bodyPr>
          <a:lstStyle/>
          <a:p>
            <a:r>
              <a:rPr lang="en-US" sz="3600" dirty="0" smtClean="0"/>
              <a:t>Mutualism is a symbiotic relationship in which </a:t>
            </a:r>
            <a:r>
              <a:rPr lang="en-US" sz="3600" b="1" dirty="0" smtClean="0">
                <a:solidFill>
                  <a:srgbClr val="FF0000"/>
                </a:solidFill>
              </a:rPr>
              <a:t>both organisms benefit</a:t>
            </a:r>
            <a:r>
              <a:rPr lang="en-US" sz="3600" dirty="0" smtClean="0"/>
              <a:t>. Because the two organisms work closely together, they help each other survive. </a:t>
            </a:r>
          </a:p>
          <a:p>
            <a:r>
              <a:rPr lang="en-US" sz="3600" dirty="0" smtClean="0"/>
              <a:t>For example, bacteria, which have the ability to digest wood, live within the digestive tracts of termites; plant roots provide food for fungi that break down nutrients the plant needs.</a:t>
            </a:r>
            <a:endParaRPr lang="en-US" sz="3600" dirty="0"/>
          </a:p>
        </p:txBody>
      </p:sp>
    </p:spTree>
    <p:extLst>
      <p:ext uri="{BB962C8B-B14F-4D97-AF65-F5344CB8AC3E}">
        <p14:creationId xmlns:p14="http://schemas.microsoft.com/office/powerpoint/2010/main" val="3110071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e and flower.jpg"/>
          <p:cNvPicPr>
            <a:picLocks noChangeAspect="1"/>
          </p:cNvPicPr>
          <p:nvPr/>
        </p:nvPicPr>
        <p:blipFill>
          <a:blip r:embed="rId2" cstate="print"/>
          <a:stretch>
            <a:fillRect/>
          </a:stretch>
        </p:blipFill>
        <p:spPr>
          <a:xfrm>
            <a:off x="419100" y="626075"/>
            <a:ext cx="4432300" cy="4072925"/>
          </a:xfrm>
          <a:prstGeom prst="rect">
            <a:avLst/>
          </a:prstGeom>
        </p:spPr>
      </p:pic>
      <p:pic>
        <p:nvPicPr>
          <p:cNvPr id="4" name="Picture 3" descr="clown fish and anemone.jpg"/>
          <p:cNvPicPr>
            <a:picLocks noChangeAspect="1"/>
          </p:cNvPicPr>
          <p:nvPr/>
        </p:nvPicPr>
        <p:blipFill>
          <a:blip r:embed="rId3" cstate="print"/>
          <a:stretch>
            <a:fillRect/>
          </a:stretch>
        </p:blipFill>
        <p:spPr>
          <a:xfrm>
            <a:off x="5486400" y="1727200"/>
            <a:ext cx="6438900" cy="4521200"/>
          </a:xfrm>
          <a:prstGeom prst="rect">
            <a:avLst/>
          </a:prstGeom>
        </p:spPr>
      </p:pic>
    </p:spTree>
    <p:extLst>
      <p:ext uri="{BB962C8B-B14F-4D97-AF65-F5344CB8AC3E}">
        <p14:creationId xmlns:p14="http://schemas.microsoft.com/office/powerpoint/2010/main" val="1315439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0494"/>
            <a:ext cx="4254500" cy="1325563"/>
          </a:xfrm>
        </p:spPr>
        <p:txBody>
          <a:bodyPr>
            <a:normAutofit/>
          </a:bodyPr>
          <a:lstStyle/>
          <a:p>
            <a:r>
              <a:rPr lang="en-US" sz="5400" u="sng" dirty="0" smtClean="0"/>
              <a:t>Warm-up </a:t>
            </a:r>
            <a:endParaRPr lang="en-US" sz="5400" u="sng" dirty="0"/>
          </a:p>
        </p:txBody>
      </p:sp>
      <p:sp>
        <p:nvSpPr>
          <p:cNvPr id="3" name="Content Placeholder 2"/>
          <p:cNvSpPr>
            <a:spLocks noGrp="1"/>
          </p:cNvSpPr>
          <p:nvPr>
            <p:ph idx="1"/>
          </p:nvPr>
        </p:nvSpPr>
        <p:spPr>
          <a:xfrm>
            <a:off x="163079" y="1409700"/>
            <a:ext cx="5031221" cy="5092700"/>
          </a:xfrm>
        </p:spPr>
        <p:txBody>
          <a:bodyPr>
            <a:normAutofit/>
          </a:bodyPr>
          <a:lstStyle/>
          <a:p>
            <a:r>
              <a:rPr lang="en-US" dirty="0" smtClean="0"/>
              <a:t>How many producers?</a:t>
            </a:r>
          </a:p>
          <a:p>
            <a:r>
              <a:rPr lang="en-US" dirty="0" smtClean="0"/>
              <a:t>Primary consumers?</a:t>
            </a:r>
          </a:p>
          <a:p>
            <a:r>
              <a:rPr lang="en-US" dirty="0" smtClean="0"/>
              <a:t>Secondary consumers?</a:t>
            </a:r>
          </a:p>
          <a:p>
            <a:r>
              <a:rPr lang="en-US" dirty="0" smtClean="0"/>
              <a:t>Tertiary consumers?</a:t>
            </a:r>
          </a:p>
          <a:p>
            <a:r>
              <a:rPr lang="en-US" dirty="0" smtClean="0"/>
              <a:t>What is/are the top carnivore(s)?</a:t>
            </a:r>
          </a:p>
          <a:p>
            <a:r>
              <a:rPr lang="en-US" dirty="0" smtClean="0"/>
              <a:t>Is this an aquatic or terrestrial food web? How do you know</a:t>
            </a:r>
          </a:p>
          <a:p>
            <a:r>
              <a:rPr lang="en-US" dirty="0" smtClean="0"/>
              <a:t>What abiotic factor is responsible for starting all food chains?</a:t>
            </a:r>
            <a:endParaRPr lang="en-US" dirty="0"/>
          </a:p>
        </p:txBody>
      </p:sp>
      <p:pic>
        <p:nvPicPr>
          <p:cNvPr id="1026" name="Picture 2" descr="Image result for food web"/>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092700" y="140494"/>
            <a:ext cx="6936221" cy="6036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254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6900" y="304801"/>
            <a:ext cx="10744200" cy="1200329"/>
          </a:xfrm>
          <a:prstGeom prst="rect">
            <a:avLst/>
          </a:prstGeom>
          <a:noFill/>
        </p:spPr>
        <p:txBody>
          <a:bodyPr wrap="square" rtlCol="0">
            <a:spAutoFit/>
          </a:bodyPr>
          <a:lstStyle/>
          <a:p>
            <a:r>
              <a:rPr lang="en-US" sz="3600" dirty="0" smtClean="0"/>
              <a:t> </a:t>
            </a:r>
            <a:r>
              <a:rPr lang="en-US" sz="3600" b="1" u="sng" dirty="0"/>
              <a:t>Commensalism</a:t>
            </a:r>
            <a:r>
              <a:rPr lang="en-US" sz="3600" dirty="0"/>
              <a:t>—A symbiotic relationship in which </a:t>
            </a:r>
            <a:r>
              <a:rPr lang="en-US" sz="3600" dirty="0">
                <a:solidFill>
                  <a:srgbClr val="FF0000"/>
                </a:solidFill>
              </a:rPr>
              <a:t>one organism benefits and the other is unaffected </a:t>
            </a:r>
          </a:p>
        </p:txBody>
      </p:sp>
      <p:pic>
        <p:nvPicPr>
          <p:cNvPr id="4" name="Picture 3" descr="barnacles on whale.jpg"/>
          <p:cNvPicPr>
            <a:picLocks noChangeAspect="1"/>
          </p:cNvPicPr>
          <p:nvPr/>
        </p:nvPicPr>
        <p:blipFill>
          <a:blip r:embed="rId2" cstate="print"/>
          <a:stretch>
            <a:fillRect/>
          </a:stretch>
        </p:blipFill>
        <p:spPr>
          <a:xfrm>
            <a:off x="4909340" y="3048000"/>
            <a:ext cx="5758661" cy="3810000"/>
          </a:xfrm>
          <a:prstGeom prst="rect">
            <a:avLst/>
          </a:prstGeom>
        </p:spPr>
      </p:pic>
      <p:sp>
        <p:nvSpPr>
          <p:cNvPr id="6" name="TextBox 5"/>
          <p:cNvSpPr txBox="1"/>
          <p:nvPr/>
        </p:nvSpPr>
        <p:spPr>
          <a:xfrm>
            <a:off x="5334000" y="2438400"/>
            <a:ext cx="5105400" cy="523220"/>
          </a:xfrm>
          <a:prstGeom prst="rect">
            <a:avLst/>
          </a:prstGeom>
          <a:noFill/>
        </p:spPr>
        <p:txBody>
          <a:bodyPr wrap="square" rtlCol="0">
            <a:spAutoFit/>
          </a:bodyPr>
          <a:lstStyle/>
          <a:p>
            <a:pPr algn="ctr"/>
            <a:r>
              <a:rPr lang="en-US" sz="2800" dirty="0"/>
              <a:t>Example: </a:t>
            </a:r>
            <a:r>
              <a:rPr lang="en-US" sz="2800" b="1" u="sng" dirty="0"/>
              <a:t>barnacles on a whale</a:t>
            </a:r>
          </a:p>
        </p:txBody>
      </p:sp>
      <p:pic>
        <p:nvPicPr>
          <p:cNvPr id="9" name="Picture 8" descr="barnacles.jpg"/>
          <p:cNvPicPr>
            <a:picLocks noChangeAspect="1"/>
          </p:cNvPicPr>
          <p:nvPr/>
        </p:nvPicPr>
        <p:blipFill>
          <a:blip r:embed="rId3" cstate="print"/>
          <a:stretch>
            <a:fillRect/>
          </a:stretch>
        </p:blipFill>
        <p:spPr>
          <a:xfrm>
            <a:off x="863601" y="1842589"/>
            <a:ext cx="3428999" cy="4648200"/>
          </a:xfrm>
          <a:prstGeom prst="rect">
            <a:avLst/>
          </a:prstGeom>
        </p:spPr>
      </p:pic>
    </p:spTree>
    <p:extLst>
      <p:ext uri="{BB962C8B-B14F-4D97-AF65-F5344CB8AC3E}">
        <p14:creationId xmlns:p14="http://schemas.microsoft.com/office/powerpoint/2010/main" val="394852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7"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
                                            <p:txEl>
                                              <p:pRg st="0" end="0"/>
                                            </p:txEl>
                                          </p:spTgt>
                                        </p:tgtEl>
                                        <p:attrNameLst>
                                          <p:attrName>fill.type</p:attrName>
                                        </p:attrNameLst>
                                      </p:cBhvr>
                                      <p:to>
                                        <p:strVal val="solid"/>
                                      </p:to>
                                    </p:set>
                                  </p:childTnLst>
                                </p:cTn>
                              </p:par>
                              <p:par>
                                <p:cTn id="10" presetID="9"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23" y="143691"/>
            <a:ext cx="4256314" cy="1325563"/>
          </a:xfrm>
        </p:spPr>
        <p:txBody>
          <a:bodyPr/>
          <a:lstStyle/>
          <a:p>
            <a:r>
              <a:rPr lang="en-US" b="1" dirty="0" smtClean="0">
                <a:solidFill>
                  <a:srgbClr val="0070C0"/>
                </a:solidFill>
              </a:rPr>
              <a:t>Remember… </a:t>
            </a:r>
            <a:endParaRPr lang="en-US" b="1" dirty="0">
              <a:solidFill>
                <a:srgbClr val="0070C0"/>
              </a:solidFill>
            </a:endParaRPr>
          </a:p>
        </p:txBody>
      </p:sp>
      <p:sp>
        <p:nvSpPr>
          <p:cNvPr id="39939" name="Rectangle 3"/>
          <p:cNvSpPr>
            <a:spLocks noGrp="1" noChangeArrowheads="1"/>
          </p:cNvSpPr>
          <p:nvPr>
            <p:ph sz="half" idx="1"/>
          </p:nvPr>
        </p:nvSpPr>
        <p:spPr>
          <a:xfrm>
            <a:off x="302623" y="1469254"/>
            <a:ext cx="5181600" cy="4351338"/>
          </a:xfrm>
        </p:spPr>
        <p:txBody>
          <a:bodyPr>
            <a:normAutofit/>
          </a:bodyPr>
          <a:lstStyle/>
          <a:p>
            <a:pPr marL="0" indent="0">
              <a:buNone/>
            </a:pPr>
            <a:r>
              <a:rPr lang="en-US" sz="4400" dirty="0"/>
              <a:t>In all environments, organisms with similar needs may compete with each other for resources, including food, space, water, air, and shelter. </a:t>
            </a:r>
          </a:p>
        </p:txBody>
      </p:sp>
      <p:sp>
        <p:nvSpPr>
          <p:cNvPr id="3" name="Content Placeholder 2"/>
          <p:cNvSpPr>
            <a:spLocks noGrp="1"/>
          </p:cNvSpPr>
          <p:nvPr>
            <p:ph sz="half" idx="2"/>
          </p:nvPr>
        </p:nvSpPr>
        <p:spPr/>
        <p:txBody>
          <a:bodyPr/>
          <a:lstStyle/>
          <a:p>
            <a:endParaRPr lang="en-US"/>
          </a:p>
        </p:txBody>
      </p:sp>
      <p:pic>
        <p:nvPicPr>
          <p:cNvPr id="39943" name="Picture 7" descr="science03"/>
          <p:cNvPicPr>
            <a:picLocks noChangeAspect="1" noChangeArrowheads="1"/>
          </p:cNvPicPr>
          <p:nvPr/>
        </p:nvPicPr>
        <p:blipFill>
          <a:blip r:embed="rId2" cstate="print"/>
          <a:srcRect/>
          <a:stretch>
            <a:fillRect/>
          </a:stretch>
        </p:blipFill>
        <p:spPr bwMode="auto">
          <a:xfrm>
            <a:off x="5791200" y="228600"/>
            <a:ext cx="6213566" cy="5715000"/>
          </a:xfrm>
          <a:prstGeom prst="rect">
            <a:avLst/>
          </a:prstGeom>
          <a:noFill/>
        </p:spPr>
      </p:pic>
    </p:spTree>
    <p:extLst>
      <p:ext uri="{BB962C8B-B14F-4D97-AF65-F5344CB8AC3E}">
        <p14:creationId xmlns:p14="http://schemas.microsoft.com/office/powerpoint/2010/main" val="10582093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4038600"/>
            <a:ext cx="11586754" cy="2554545"/>
          </a:xfrm>
          <a:prstGeom prst="rect">
            <a:avLst/>
          </a:prstGeom>
        </p:spPr>
        <p:txBody>
          <a:bodyPr wrap="square">
            <a:spAutoFit/>
          </a:bodyPr>
          <a:lstStyle/>
          <a:p>
            <a:r>
              <a:rPr lang="en-US" sz="3200" dirty="0"/>
              <a:t>Until Americans introduced gray squirrels into parts of England in the early 20th century, red squirrels had been the only species of squirrel in the country. The gray squirrels were larger and bred faster and successfully competed for resources. Within a couple years of overlap in an area, the red squirrels disappeared</a:t>
            </a:r>
            <a:r>
              <a:rPr lang="en-US" sz="3200" dirty="0" smtClean="0"/>
              <a:t>. But why? </a:t>
            </a:r>
            <a:endParaRPr lang="en-US" sz="3200" dirty="0"/>
          </a:p>
        </p:txBody>
      </p:sp>
      <p:pic>
        <p:nvPicPr>
          <p:cNvPr id="3" name="Picture 2" descr="red squirrel.jpg"/>
          <p:cNvPicPr>
            <a:picLocks noChangeAspect="1"/>
          </p:cNvPicPr>
          <p:nvPr/>
        </p:nvPicPr>
        <p:blipFill>
          <a:blip r:embed="rId2" cstate="print"/>
          <a:stretch>
            <a:fillRect/>
          </a:stretch>
        </p:blipFill>
        <p:spPr>
          <a:xfrm>
            <a:off x="888274" y="152401"/>
            <a:ext cx="4380676" cy="3856481"/>
          </a:xfrm>
          <a:prstGeom prst="rect">
            <a:avLst/>
          </a:prstGeom>
        </p:spPr>
      </p:pic>
      <p:pic>
        <p:nvPicPr>
          <p:cNvPr id="4" name="Picture 3" descr="grey_squirrel.jpg"/>
          <p:cNvPicPr>
            <a:picLocks noChangeAspect="1"/>
          </p:cNvPicPr>
          <p:nvPr/>
        </p:nvPicPr>
        <p:blipFill>
          <a:blip r:embed="rId3" cstate="print"/>
          <a:stretch>
            <a:fillRect/>
          </a:stretch>
        </p:blipFill>
        <p:spPr>
          <a:xfrm>
            <a:off x="6346370" y="152401"/>
            <a:ext cx="4639491" cy="3810000"/>
          </a:xfrm>
          <a:prstGeom prst="rect">
            <a:avLst/>
          </a:prstGeom>
        </p:spPr>
      </p:pic>
    </p:spTree>
    <p:extLst>
      <p:ext uri="{BB962C8B-B14F-4D97-AF65-F5344CB8AC3E}">
        <p14:creationId xmlns:p14="http://schemas.microsoft.com/office/powerpoint/2010/main" val="1034748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smtClean="0"/>
              <a:t>*Every organism has its </a:t>
            </a:r>
            <a:r>
              <a:rPr lang="en-US" dirty="0"/>
              <a:t>n</a:t>
            </a:r>
            <a:r>
              <a:rPr lang="en-US" dirty="0" smtClean="0"/>
              <a:t>iche </a:t>
            </a:r>
            <a:endParaRPr lang="en-US" dirty="0"/>
          </a:p>
        </p:txBody>
      </p:sp>
      <p:sp>
        <p:nvSpPr>
          <p:cNvPr id="3" name="Content Placeholder 2"/>
          <p:cNvSpPr>
            <a:spLocks noGrp="1"/>
          </p:cNvSpPr>
          <p:nvPr>
            <p:ph idx="1"/>
          </p:nvPr>
        </p:nvSpPr>
        <p:spPr>
          <a:xfrm>
            <a:off x="419100" y="1102860"/>
            <a:ext cx="11353800" cy="4351338"/>
          </a:xfrm>
        </p:spPr>
        <p:txBody>
          <a:bodyPr>
            <a:noAutofit/>
          </a:bodyPr>
          <a:lstStyle/>
          <a:p>
            <a:r>
              <a:rPr lang="en-US" sz="3600" dirty="0" smtClean="0"/>
              <a:t>A niche comprises of both the </a:t>
            </a:r>
            <a:r>
              <a:rPr lang="en-US" sz="3600" b="1" u="sng" dirty="0" smtClean="0"/>
              <a:t>place</a:t>
            </a:r>
            <a:r>
              <a:rPr lang="en-US" sz="3600" dirty="0" smtClean="0"/>
              <a:t> where an organism lives and the </a:t>
            </a:r>
            <a:r>
              <a:rPr lang="en-US" sz="3600" b="1" u="sng" dirty="0" smtClean="0"/>
              <a:t>roles</a:t>
            </a:r>
            <a:r>
              <a:rPr lang="en-US" sz="3600" dirty="0" smtClean="0"/>
              <a:t> that an organism has in its </a:t>
            </a:r>
            <a:r>
              <a:rPr lang="en-US" sz="3600" b="1" u="sng" dirty="0" smtClean="0"/>
              <a:t>habitat</a:t>
            </a:r>
            <a:r>
              <a:rPr lang="en-US" sz="3600" dirty="0" smtClean="0">
                <a:solidFill>
                  <a:schemeClr val="tx2">
                    <a:lumMod val="50000"/>
                  </a:schemeClr>
                </a:solidFill>
              </a:rPr>
              <a:t>.</a:t>
            </a:r>
          </a:p>
          <a:p>
            <a:pPr marL="0" indent="0">
              <a:buNone/>
            </a:pPr>
            <a:endParaRPr lang="en-US" sz="3600" i="1" dirty="0" smtClean="0"/>
          </a:p>
          <a:p>
            <a:pPr lvl="1"/>
            <a:r>
              <a:rPr lang="en-US" sz="3600" i="1" dirty="0" smtClean="0"/>
              <a:t>Niches explains the type of food the organism eats, how it obtains its food, and </a:t>
            </a:r>
            <a:r>
              <a:rPr lang="en-US" sz="3600" dirty="0" smtClean="0"/>
              <a:t>how it interacts with other organisms in the ecosystem.</a:t>
            </a:r>
          </a:p>
          <a:p>
            <a:endParaRPr lang="en-US" sz="3600" dirty="0" smtClean="0"/>
          </a:p>
          <a:p>
            <a:r>
              <a:rPr lang="en-US" sz="3600" dirty="0" smtClean="0"/>
              <a:t>Two different organism with identical niches </a:t>
            </a:r>
            <a:r>
              <a:rPr lang="en-US" sz="3600" b="1" u="sng" dirty="0" smtClean="0"/>
              <a:t>cannot coexist</a:t>
            </a:r>
            <a:r>
              <a:rPr lang="en-US" sz="3600" dirty="0" smtClean="0"/>
              <a:t> in the same habitat.</a:t>
            </a:r>
          </a:p>
        </p:txBody>
      </p:sp>
    </p:spTree>
    <p:extLst>
      <p:ext uri="{BB962C8B-B14F-4D97-AF65-F5344CB8AC3E}">
        <p14:creationId xmlns:p14="http://schemas.microsoft.com/office/powerpoint/2010/main" val="299036024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e-on-sunflower.jpg"/>
          <p:cNvPicPr>
            <a:picLocks noChangeAspect="1"/>
          </p:cNvPicPr>
          <p:nvPr/>
        </p:nvPicPr>
        <p:blipFill>
          <a:blip r:embed="rId2" cstate="print"/>
          <a:stretch>
            <a:fillRect/>
          </a:stretch>
        </p:blipFill>
        <p:spPr>
          <a:xfrm>
            <a:off x="5486399" y="4191001"/>
            <a:ext cx="2982268" cy="2667001"/>
          </a:xfrm>
          <a:prstGeom prst="rect">
            <a:avLst/>
          </a:prstGeom>
        </p:spPr>
      </p:pic>
      <p:pic>
        <p:nvPicPr>
          <p:cNvPr id="6" name="Picture 5" descr="bee and sunflower.jpg"/>
          <p:cNvPicPr>
            <a:picLocks noChangeAspect="1"/>
          </p:cNvPicPr>
          <p:nvPr/>
        </p:nvPicPr>
        <p:blipFill>
          <a:blip r:embed="rId3" cstate="print"/>
          <a:stretch>
            <a:fillRect/>
          </a:stretch>
        </p:blipFill>
        <p:spPr>
          <a:xfrm>
            <a:off x="1524000" y="4191000"/>
            <a:ext cx="4004504" cy="2667000"/>
          </a:xfrm>
          <a:prstGeom prst="rect">
            <a:avLst/>
          </a:prstGeom>
        </p:spPr>
      </p:pic>
      <p:pic>
        <p:nvPicPr>
          <p:cNvPr id="1027" name="Picture 3" descr="C:\Documents and Settings\D0803679\Local Settings\Temporary Internet Files\Content.IE5\ZGU2PM5Y\MPj04073390000[1].jpg"/>
          <p:cNvPicPr>
            <a:picLocks noChangeAspect="1" noChangeArrowheads="1"/>
          </p:cNvPicPr>
          <p:nvPr/>
        </p:nvPicPr>
        <p:blipFill>
          <a:blip r:embed="rId4" cstate="print"/>
          <a:srcRect/>
          <a:stretch>
            <a:fillRect/>
          </a:stretch>
        </p:blipFill>
        <p:spPr bwMode="auto">
          <a:xfrm>
            <a:off x="8458200" y="4190349"/>
            <a:ext cx="2209800" cy="2667651"/>
          </a:xfrm>
          <a:prstGeom prst="rect">
            <a:avLst/>
          </a:prstGeom>
          <a:noFill/>
        </p:spPr>
      </p:pic>
      <p:sp>
        <p:nvSpPr>
          <p:cNvPr id="2" name="Title 1"/>
          <p:cNvSpPr>
            <a:spLocks noGrp="1"/>
          </p:cNvSpPr>
          <p:nvPr>
            <p:ph type="title"/>
          </p:nvPr>
        </p:nvSpPr>
        <p:spPr>
          <a:xfrm>
            <a:off x="838200" y="51614"/>
            <a:ext cx="10515600" cy="1325563"/>
          </a:xfrm>
        </p:spPr>
        <p:txBody>
          <a:bodyPr/>
          <a:lstStyle/>
          <a:p>
            <a:r>
              <a:rPr lang="en-US" dirty="0" smtClean="0"/>
              <a:t>Example of a niche </a:t>
            </a:r>
            <a:endParaRPr lang="en-US" dirty="0"/>
          </a:p>
        </p:txBody>
      </p:sp>
      <p:sp>
        <p:nvSpPr>
          <p:cNvPr id="5" name="Content Placeholder 4"/>
          <p:cNvSpPr>
            <a:spLocks noGrp="1"/>
          </p:cNvSpPr>
          <p:nvPr>
            <p:ph idx="1"/>
          </p:nvPr>
        </p:nvSpPr>
        <p:spPr>
          <a:xfrm>
            <a:off x="270704" y="2014354"/>
            <a:ext cx="11590370" cy="2636023"/>
          </a:xfrm>
        </p:spPr>
        <p:txBody>
          <a:bodyPr/>
          <a:lstStyle/>
          <a:p>
            <a:pPr marL="0" indent="0">
              <a:buNone/>
            </a:pPr>
            <a:r>
              <a:rPr lang="en-US" dirty="0"/>
              <a:t>The ecological niche of a </a:t>
            </a:r>
            <a:r>
              <a:rPr lang="en-US" b="1" u="sng" dirty="0"/>
              <a:t>sunflower</a:t>
            </a:r>
            <a:r>
              <a:rPr lang="en-US" dirty="0"/>
              <a:t> growing in the backyard includes absorbing light, water and nutrients (for photosynthesis), providing shelter and food for other organisms (e.g. bees, ants, etc.), and giving off oxygen into the atmosphere.</a:t>
            </a:r>
          </a:p>
          <a:p>
            <a:endParaRPr lang="en-US" dirty="0"/>
          </a:p>
        </p:txBody>
      </p:sp>
    </p:spTree>
    <p:extLst>
      <p:ext uri="{BB962C8B-B14F-4D97-AF65-F5344CB8AC3E}">
        <p14:creationId xmlns:p14="http://schemas.microsoft.com/office/powerpoint/2010/main" val="424778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300" y="0"/>
            <a:ext cx="10515600" cy="1325563"/>
          </a:xfrm>
        </p:spPr>
        <p:txBody>
          <a:bodyPr/>
          <a:lstStyle/>
          <a:p>
            <a:r>
              <a:rPr lang="en-US" dirty="0" smtClean="0"/>
              <a:t>*Sometimes overlapping niches leads to:</a:t>
            </a:r>
            <a:endParaRPr lang="en-US" dirty="0"/>
          </a:p>
        </p:txBody>
      </p:sp>
      <p:sp>
        <p:nvSpPr>
          <p:cNvPr id="3" name="Content Placeholder 2"/>
          <p:cNvSpPr>
            <a:spLocks noGrp="1"/>
          </p:cNvSpPr>
          <p:nvPr>
            <p:ph idx="1"/>
          </p:nvPr>
        </p:nvSpPr>
        <p:spPr>
          <a:xfrm>
            <a:off x="355600" y="1254126"/>
            <a:ext cx="11493500" cy="3238499"/>
          </a:xfrm>
        </p:spPr>
        <p:txBody>
          <a:bodyPr>
            <a:normAutofit/>
          </a:bodyPr>
          <a:lstStyle/>
          <a:p>
            <a:r>
              <a:rPr lang="en-US" sz="3600" b="1" u="sng" dirty="0" smtClean="0"/>
              <a:t>Predation</a:t>
            </a:r>
            <a:r>
              <a:rPr lang="en-US" sz="3600" dirty="0" smtClean="0"/>
              <a:t> (Predator-Prey Graph) – shows the relationship/interaction of one species catching and feeding off another species </a:t>
            </a:r>
          </a:p>
          <a:p>
            <a:r>
              <a:rPr lang="en-US" sz="3600" b="1" u="sng" smtClean="0"/>
              <a:t>Competition</a:t>
            </a:r>
            <a:r>
              <a:rPr lang="en-US" sz="3600" smtClean="0"/>
              <a:t> usually results in a decrease in the population of a species less adapted to compete for a particular resource.</a:t>
            </a:r>
          </a:p>
          <a:p>
            <a:endParaRPr lang="en-US" dirty="0" smtClean="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895600" y="4061012"/>
            <a:ext cx="5283199" cy="2796988"/>
          </a:xfrm>
          <a:prstGeom prst="rect">
            <a:avLst/>
          </a:prstGeom>
          <a:noFill/>
          <a:ln w="9525">
            <a:noFill/>
            <a:miter lim="800000"/>
            <a:headEnd/>
            <a:tailEnd/>
          </a:ln>
          <a:effectLst/>
        </p:spPr>
      </p:pic>
    </p:spTree>
    <p:extLst>
      <p:ext uri="{BB962C8B-B14F-4D97-AF65-F5344CB8AC3E}">
        <p14:creationId xmlns:p14="http://schemas.microsoft.com/office/powerpoint/2010/main" val="33293156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68438" y="193721"/>
            <a:ext cx="9199563" cy="476250"/>
          </a:xfrm>
          <a:prstGeom prst="rect">
            <a:avLst/>
          </a:prstGeom>
          <a:noFill/>
          <a:ln w="9525">
            <a:noFill/>
            <a:miter lim="800000"/>
            <a:headEnd/>
            <a:tailEnd/>
          </a:ln>
        </p:spPr>
        <p:txBody>
          <a:bodyPr anchor="ctr"/>
          <a:lstStyle/>
          <a:p>
            <a:pPr algn="ctr"/>
            <a:r>
              <a:rPr lang="en-GB" sz="4800" dirty="0"/>
              <a:t>*</a:t>
            </a:r>
            <a:r>
              <a:rPr lang="en-GB" sz="4800" u="sng" dirty="0"/>
              <a:t>Predator–prey graph</a:t>
            </a:r>
          </a:p>
        </p:txBody>
      </p:sp>
      <p:pic>
        <p:nvPicPr>
          <p:cNvPr id="16389" name="Picture 31"/>
          <p:cNvPicPr>
            <a:picLocks noChangeAspect="1" noChangeArrowheads="1"/>
          </p:cNvPicPr>
          <p:nvPr/>
        </p:nvPicPr>
        <p:blipFill rotWithShape="1">
          <a:blip r:embed="rId3" cstate="print"/>
          <a:srcRect l="5059" t="5972" r="4400" b="11978"/>
          <a:stretch/>
        </p:blipFill>
        <p:spPr bwMode="auto">
          <a:xfrm>
            <a:off x="2425338" y="3278776"/>
            <a:ext cx="8242663" cy="3579224"/>
          </a:xfrm>
          <a:prstGeom prst="rect">
            <a:avLst/>
          </a:prstGeom>
          <a:noFill/>
          <a:ln w="9525">
            <a:noFill/>
            <a:miter lim="800000"/>
            <a:headEnd/>
            <a:tailEnd/>
          </a:ln>
        </p:spPr>
      </p:pic>
      <p:sp>
        <p:nvSpPr>
          <p:cNvPr id="12321" name="Rectangle 33"/>
          <p:cNvSpPr>
            <a:spLocks noChangeArrowheads="1"/>
          </p:cNvSpPr>
          <p:nvPr/>
        </p:nvSpPr>
        <p:spPr bwMode="auto">
          <a:xfrm>
            <a:off x="391319" y="1182119"/>
            <a:ext cx="11353800" cy="1754326"/>
          </a:xfrm>
          <a:prstGeom prst="rect">
            <a:avLst/>
          </a:prstGeom>
          <a:noFill/>
          <a:ln w="9525">
            <a:noFill/>
            <a:miter lim="800000"/>
            <a:headEnd/>
            <a:tailEnd/>
          </a:ln>
        </p:spPr>
        <p:txBody>
          <a:bodyPr wrap="square">
            <a:spAutoFit/>
          </a:bodyPr>
          <a:lstStyle/>
          <a:p>
            <a:pPr algn="ctr" eaLnBrk="0" hangingPunct="0">
              <a:buFont typeface="Arial" pitchFamily="34" charset="0"/>
              <a:buChar char="•"/>
            </a:pPr>
            <a:r>
              <a:rPr lang="en-AU" sz="3600" dirty="0" smtClean="0">
                <a:latin typeface="Arial" pitchFamily="34" charset="0"/>
              </a:rPr>
              <a:t>In order for the predators to survive, there must be more </a:t>
            </a:r>
            <a:r>
              <a:rPr lang="en-AU" sz="3600" dirty="0">
                <a:latin typeface="Arial" pitchFamily="34" charset="0"/>
              </a:rPr>
              <a:t>prey than </a:t>
            </a:r>
            <a:r>
              <a:rPr lang="en-AU" sz="3600" dirty="0" smtClean="0">
                <a:latin typeface="Arial" pitchFamily="34" charset="0"/>
              </a:rPr>
              <a:t>predators.</a:t>
            </a:r>
            <a:endParaRPr lang="en-AU" sz="3600" dirty="0">
              <a:latin typeface="Arial" pitchFamily="34" charset="0"/>
            </a:endParaRPr>
          </a:p>
          <a:p>
            <a:pPr algn="ctr" eaLnBrk="0" hangingPunct="0">
              <a:buFont typeface="Arial" pitchFamily="34" charset="0"/>
              <a:buChar char="•"/>
            </a:pPr>
            <a:r>
              <a:rPr lang="en-AU" sz="3600" dirty="0">
                <a:latin typeface="Arial" pitchFamily="34" charset="0"/>
              </a:rPr>
              <a:t>The prey always increases before the predators do.</a:t>
            </a:r>
            <a:endParaRPr lang="en-US" sz="3600" dirty="0">
              <a:latin typeface="Arial" pitchFamily="34" charset="0"/>
            </a:endParaRPr>
          </a:p>
        </p:txBody>
      </p:sp>
    </p:spTree>
    <p:extLst>
      <p:ext uri="{BB962C8B-B14F-4D97-AF65-F5344CB8AC3E}">
        <p14:creationId xmlns:p14="http://schemas.microsoft.com/office/powerpoint/2010/main" val="1361953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21"/>
                                        </p:tgtEl>
                                        <p:attrNameLst>
                                          <p:attrName>style.visibility</p:attrName>
                                        </p:attrNameLst>
                                      </p:cBhvr>
                                      <p:to>
                                        <p:strVal val="visible"/>
                                      </p:to>
                                    </p:set>
                                    <p:animEffect transition="in" filter="dissolve">
                                      <p:cBhvr>
                                        <p:cTn id="7" dur="500"/>
                                        <p:tgtEl>
                                          <p:spTgt spid="12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3365" y="621999"/>
            <a:ext cx="11328400" cy="830997"/>
          </a:xfrm>
          <a:prstGeom prst="rect">
            <a:avLst/>
          </a:prstGeom>
          <a:noFill/>
          <a:ln w="9525">
            <a:noFill/>
            <a:miter lim="800000"/>
            <a:headEnd/>
            <a:tailEnd/>
          </a:ln>
        </p:spPr>
        <p:txBody>
          <a:bodyPr wrap="square">
            <a:spAutoFit/>
          </a:bodyPr>
          <a:lstStyle/>
          <a:p>
            <a:pPr algn="ctr" eaLnBrk="0" hangingPunct="0"/>
            <a:r>
              <a:rPr lang="en-GB" sz="2400" dirty="0">
                <a:solidFill>
                  <a:srgbClr val="FF0000"/>
                </a:solidFill>
                <a:latin typeface="Arial" pitchFamily="34" charset="0"/>
              </a:rPr>
              <a:t>Predator and prey population sizes follow a cycle.</a:t>
            </a:r>
          </a:p>
          <a:p>
            <a:pPr algn="ctr" eaLnBrk="0" hangingPunct="0"/>
            <a:r>
              <a:rPr lang="en-GB" sz="2400" dirty="0">
                <a:solidFill>
                  <a:srgbClr val="FF0000"/>
                </a:solidFill>
                <a:latin typeface="Arial" pitchFamily="34" charset="0"/>
              </a:rPr>
              <a:t>What happens if the prey population </a:t>
            </a:r>
            <a:r>
              <a:rPr lang="en-GB" sz="2400" b="1" dirty="0">
                <a:solidFill>
                  <a:srgbClr val="FF0000"/>
                </a:solidFill>
                <a:latin typeface="Arial" pitchFamily="34" charset="0"/>
              </a:rPr>
              <a:t>increases</a:t>
            </a:r>
            <a:r>
              <a:rPr lang="en-GB" dirty="0">
                <a:solidFill>
                  <a:srgbClr val="FF0000"/>
                </a:solidFill>
                <a:latin typeface="Arial" pitchFamily="34" charset="0"/>
              </a:rPr>
              <a:t>? </a:t>
            </a:r>
            <a:endParaRPr lang="en-US" dirty="0">
              <a:solidFill>
                <a:srgbClr val="FF0000"/>
              </a:solidFill>
              <a:latin typeface="Arial" pitchFamily="34" charset="0"/>
            </a:endParaRPr>
          </a:p>
        </p:txBody>
      </p:sp>
      <p:sp>
        <p:nvSpPr>
          <p:cNvPr id="20483" name="Rectangle 3"/>
          <p:cNvSpPr>
            <a:spLocks noChangeArrowheads="1"/>
          </p:cNvSpPr>
          <p:nvPr/>
        </p:nvSpPr>
        <p:spPr bwMode="auto">
          <a:xfrm>
            <a:off x="3914781" y="1378608"/>
            <a:ext cx="4177747" cy="523220"/>
          </a:xfrm>
          <a:prstGeom prst="rect">
            <a:avLst/>
          </a:prstGeom>
          <a:noFill/>
          <a:ln w="9525">
            <a:noFill/>
            <a:miter lim="800000"/>
            <a:headEnd/>
            <a:tailEnd/>
          </a:ln>
        </p:spPr>
        <p:txBody>
          <a:bodyPr wrap="none">
            <a:spAutoFit/>
          </a:bodyPr>
          <a:lstStyle/>
          <a:p>
            <a:pPr eaLnBrk="0" hangingPunct="0"/>
            <a:r>
              <a:rPr lang="en-GB" sz="2800" b="1" dirty="0">
                <a:solidFill>
                  <a:srgbClr val="010066"/>
                </a:solidFill>
                <a:latin typeface="Arial" pitchFamily="34" charset="0"/>
              </a:rPr>
              <a:t>normal prey population</a:t>
            </a:r>
            <a:endParaRPr lang="en-US" sz="2800" b="1" dirty="0">
              <a:solidFill>
                <a:srgbClr val="010066"/>
              </a:solidFill>
              <a:latin typeface="Arial" pitchFamily="34" charset="0"/>
            </a:endParaRPr>
          </a:p>
        </p:txBody>
      </p:sp>
      <p:grpSp>
        <p:nvGrpSpPr>
          <p:cNvPr id="2" name="Group 4"/>
          <p:cNvGrpSpPr>
            <a:grpSpLocks/>
          </p:cNvGrpSpPr>
          <p:nvPr/>
        </p:nvGrpSpPr>
        <p:grpSpPr bwMode="auto">
          <a:xfrm>
            <a:off x="731839" y="1738313"/>
            <a:ext cx="4464050" cy="1495426"/>
            <a:chOff x="-567" y="1095"/>
            <a:chExt cx="2812" cy="942"/>
          </a:xfrm>
        </p:grpSpPr>
        <p:sp>
          <p:nvSpPr>
            <p:cNvPr id="20528" name="AutoShape 5"/>
            <p:cNvSpPr>
              <a:spLocks noChangeArrowheads="1"/>
            </p:cNvSpPr>
            <p:nvPr/>
          </p:nvSpPr>
          <p:spPr bwMode="auto">
            <a:xfrm>
              <a:off x="1381" y="1317"/>
              <a:ext cx="86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wrap="none" anchor="ctr"/>
            <a:lstStyle/>
            <a:p>
              <a:endParaRPr lang="en-US"/>
            </a:p>
          </p:txBody>
        </p:sp>
        <p:sp>
          <p:nvSpPr>
            <p:cNvPr id="20529" name="Rectangle 6"/>
            <p:cNvSpPr>
              <a:spLocks noChangeArrowheads="1"/>
            </p:cNvSpPr>
            <p:nvPr/>
          </p:nvSpPr>
          <p:spPr bwMode="auto">
            <a:xfrm>
              <a:off x="-567" y="1095"/>
              <a:ext cx="1815" cy="547"/>
            </a:xfrm>
            <a:prstGeom prst="rect">
              <a:avLst/>
            </a:prstGeom>
            <a:noFill/>
            <a:ln w="9525">
              <a:noFill/>
              <a:miter lim="800000"/>
              <a:headEnd/>
              <a:tailEnd/>
            </a:ln>
          </p:spPr>
          <p:txBody>
            <a:bodyPr wrap="none">
              <a:spAutoFit/>
            </a:bodyPr>
            <a:lstStyle/>
            <a:p>
              <a:pPr algn="ctr" eaLnBrk="0" hangingPunct="0">
                <a:lnSpc>
                  <a:spcPct val="90000"/>
                </a:lnSpc>
              </a:pPr>
              <a:r>
                <a:rPr lang="en-GB" sz="2800" b="1" dirty="0">
                  <a:solidFill>
                    <a:srgbClr val="990099"/>
                  </a:solidFill>
                  <a:latin typeface="Arial" pitchFamily="34" charset="0"/>
                </a:rPr>
                <a:t>prey population</a:t>
              </a:r>
            </a:p>
            <a:p>
              <a:pPr algn="ctr" eaLnBrk="0" hangingPunct="0">
                <a:lnSpc>
                  <a:spcPct val="90000"/>
                </a:lnSpc>
              </a:pPr>
              <a:r>
                <a:rPr lang="en-GB" sz="2800" b="1" dirty="0">
                  <a:solidFill>
                    <a:srgbClr val="990099"/>
                  </a:solidFill>
                  <a:latin typeface="Arial" pitchFamily="34" charset="0"/>
                </a:rPr>
                <a:t>increases</a:t>
              </a:r>
              <a:endParaRPr lang="en-US" sz="2800" b="1" dirty="0">
                <a:solidFill>
                  <a:srgbClr val="990099"/>
                </a:solidFill>
                <a:latin typeface="Arial" pitchFamily="34" charset="0"/>
              </a:endParaRPr>
            </a:p>
          </p:txBody>
        </p:sp>
      </p:grpSp>
      <p:grpSp>
        <p:nvGrpSpPr>
          <p:cNvPr id="3" name="Group 7"/>
          <p:cNvGrpSpPr>
            <a:grpSpLocks/>
          </p:cNvGrpSpPr>
          <p:nvPr/>
        </p:nvGrpSpPr>
        <p:grpSpPr bwMode="auto">
          <a:xfrm>
            <a:off x="6491289" y="1871664"/>
            <a:ext cx="5051426" cy="3006726"/>
            <a:chOff x="3061" y="1179"/>
            <a:chExt cx="3182" cy="1894"/>
          </a:xfrm>
        </p:grpSpPr>
        <p:grpSp>
          <p:nvGrpSpPr>
            <p:cNvPr id="4" name="Group 8"/>
            <p:cNvGrpSpPr>
              <a:grpSpLocks noChangeAspect="1"/>
            </p:cNvGrpSpPr>
            <p:nvPr/>
          </p:nvGrpSpPr>
          <p:grpSpPr bwMode="auto">
            <a:xfrm>
              <a:off x="3061" y="1800"/>
              <a:ext cx="864" cy="862"/>
              <a:chOff x="-2247" y="454"/>
              <a:chExt cx="1801" cy="1797"/>
            </a:xfrm>
          </p:grpSpPr>
          <p:pic>
            <p:nvPicPr>
              <p:cNvPr id="20526" name="Picture 9"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7" name="Picture 10"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5" name="Group 11"/>
            <p:cNvGrpSpPr>
              <a:grpSpLocks noChangeAspect="1"/>
            </p:cNvGrpSpPr>
            <p:nvPr/>
          </p:nvGrpSpPr>
          <p:grpSpPr bwMode="auto">
            <a:xfrm>
              <a:off x="3785" y="1801"/>
              <a:ext cx="864" cy="862"/>
              <a:chOff x="-2247" y="454"/>
              <a:chExt cx="1801" cy="1797"/>
            </a:xfrm>
          </p:grpSpPr>
          <p:pic>
            <p:nvPicPr>
              <p:cNvPr id="20524" name="Picture 12"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5" name="Picture 13"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6" name="Group 14"/>
            <p:cNvGrpSpPr>
              <a:grpSpLocks noChangeAspect="1"/>
            </p:cNvGrpSpPr>
            <p:nvPr/>
          </p:nvGrpSpPr>
          <p:grpSpPr bwMode="auto">
            <a:xfrm>
              <a:off x="3062" y="2211"/>
              <a:ext cx="864" cy="862"/>
              <a:chOff x="-2247" y="454"/>
              <a:chExt cx="1801" cy="1797"/>
            </a:xfrm>
          </p:grpSpPr>
          <p:pic>
            <p:nvPicPr>
              <p:cNvPr id="20522" name="Picture 15"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3" name="Picture 16"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7" name="Group 17"/>
            <p:cNvGrpSpPr>
              <a:grpSpLocks noChangeAspect="1"/>
            </p:cNvGrpSpPr>
            <p:nvPr/>
          </p:nvGrpSpPr>
          <p:grpSpPr bwMode="auto">
            <a:xfrm>
              <a:off x="3785" y="2208"/>
              <a:ext cx="864" cy="862"/>
              <a:chOff x="-2247" y="454"/>
              <a:chExt cx="1801" cy="1797"/>
            </a:xfrm>
          </p:grpSpPr>
          <p:pic>
            <p:nvPicPr>
              <p:cNvPr id="20520" name="Picture 18"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21" name="Picture 19"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sp>
          <p:nvSpPr>
            <p:cNvPr id="20518" name="AutoShape 20"/>
            <p:cNvSpPr>
              <a:spLocks noChangeArrowheads="1"/>
            </p:cNvSpPr>
            <p:nvPr/>
          </p:nvSpPr>
          <p:spPr bwMode="auto">
            <a:xfrm rot="5400000">
              <a:off x="3334" y="1397"/>
              <a:ext cx="720"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0 w 21600"/>
                <a:gd name="T13" fmla="*/ 2910 h 21600"/>
                <a:gd name="T14" fmla="*/ 18240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rot="10800000" vert="eaVert" wrap="none" anchor="ctr"/>
            <a:lstStyle/>
            <a:p>
              <a:endParaRPr lang="en-US"/>
            </a:p>
          </p:txBody>
        </p:sp>
        <p:sp>
          <p:nvSpPr>
            <p:cNvPr id="20519" name="Rectangle 21"/>
            <p:cNvSpPr>
              <a:spLocks noChangeArrowheads="1"/>
            </p:cNvSpPr>
            <p:nvPr/>
          </p:nvSpPr>
          <p:spPr bwMode="auto">
            <a:xfrm>
              <a:off x="4366" y="1179"/>
              <a:ext cx="1877" cy="547"/>
            </a:xfrm>
            <a:prstGeom prst="rect">
              <a:avLst/>
            </a:prstGeom>
            <a:noFill/>
            <a:ln w="9525">
              <a:noFill/>
              <a:miter lim="800000"/>
              <a:headEnd/>
              <a:tailEnd/>
            </a:ln>
          </p:spPr>
          <p:txBody>
            <a:bodyPr wrap="none">
              <a:spAutoFit/>
            </a:bodyPr>
            <a:lstStyle/>
            <a:p>
              <a:pPr algn="ctr" eaLnBrk="0" hangingPunct="0">
                <a:lnSpc>
                  <a:spcPct val="90000"/>
                </a:lnSpc>
              </a:pPr>
              <a:r>
                <a:rPr lang="en-GB" sz="2800" b="1" dirty="0">
                  <a:solidFill>
                    <a:srgbClr val="990099"/>
                  </a:solidFill>
                  <a:latin typeface="Arial" pitchFamily="34" charset="0"/>
                </a:rPr>
                <a:t>prey population </a:t>
              </a:r>
            </a:p>
            <a:p>
              <a:pPr algn="ctr" eaLnBrk="0" hangingPunct="0">
                <a:lnSpc>
                  <a:spcPct val="90000"/>
                </a:lnSpc>
              </a:pPr>
              <a:r>
                <a:rPr lang="en-GB" sz="2800" b="1" dirty="0">
                  <a:solidFill>
                    <a:srgbClr val="990099"/>
                  </a:solidFill>
                  <a:latin typeface="Arial" pitchFamily="34" charset="0"/>
                </a:rPr>
                <a:t>increases</a:t>
              </a:r>
            </a:p>
          </p:txBody>
        </p:sp>
      </p:grpSp>
      <p:grpSp>
        <p:nvGrpSpPr>
          <p:cNvPr id="8" name="Group 22"/>
          <p:cNvGrpSpPr>
            <a:grpSpLocks/>
          </p:cNvGrpSpPr>
          <p:nvPr/>
        </p:nvGrpSpPr>
        <p:grpSpPr bwMode="auto">
          <a:xfrm>
            <a:off x="8435977" y="2733675"/>
            <a:ext cx="3106738" cy="3692526"/>
            <a:chOff x="4286" y="1722"/>
            <a:chExt cx="1957" cy="2326"/>
          </a:xfrm>
        </p:grpSpPr>
        <p:sp>
          <p:nvSpPr>
            <p:cNvPr id="20507" name="Rectangle 23"/>
            <p:cNvSpPr>
              <a:spLocks noChangeArrowheads="1"/>
            </p:cNvSpPr>
            <p:nvPr/>
          </p:nvSpPr>
          <p:spPr bwMode="auto">
            <a:xfrm>
              <a:off x="4419" y="3013"/>
              <a:ext cx="1824" cy="1035"/>
            </a:xfrm>
            <a:prstGeom prst="rect">
              <a:avLst/>
            </a:prstGeom>
            <a:noFill/>
            <a:ln w="9525">
              <a:noFill/>
              <a:miter lim="800000"/>
              <a:headEnd/>
              <a:tailEnd/>
            </a:ln>
          </p:spPr>
          <p:txBody>
            <a:bodyPr>
              <a:spAutoFit/>
            </a:bodyPr>
            <a:lstStyle/>
            <a:p>
              <a:pPr algn="ctr" eaLnBrk="0" hangingPunct="0">
                <a:lnSpc>
                  <a:spcPct val="90000"/>
                </a:lnSpc>
              </a:pPr>
              <a:r>
                <a:rPr lang="en-GB" sz="2800" b="1" dirty="0">
                  <a:solidFill>
                    <a:srgbClr val="0070C0"/>
                  </a:solidFill>
                  <a:latin typeface="Arial" pitchFamily="34" charset="0"/>
                </a:rPr>
                <a:t>predator population increases </a:t>
              </a:r>
            </a:p>
            <a:p>
              <a:pPr algn="ctr" eaLnBrk="0" hangingPunct="0">
                <a:lnSpc>
                  <a:spcPct val="90000"/>
                </a:lnSpc>
              </a:pPr>
              <a:r>
                <a:rPr lang="en-GB" sz="2800" b="1" dirty="0">
                  <a:solidFill>
                    <a:srgbClr val="0070C0"/>
                  </a:solidFill>
                  <a:latin typeface="Arial" pitchFamily="34" charset="0"/>
                </a:rPr>
                <a:t>as more food</a:t>
              </a:r>
              <a:endParaRPr lang="en-US" sz="2800" b="1" dirty="0">
                <a:solidFill>
                  <a:srgbClr val="0070C0"/>
                </a:solidFill>
                <a:latin typeface="Arial" pitchFamily="34" charset="0"/>
              </a:endParaRPr>
            </a:p>
          </p:txBody>
        </p:sp>
        <p:grpSp>
          <p:nvGrpSpPr>
            <p:cNvPr id="9" name="Group 24"/>
            <p:cNvGrpSpPr>
              <a:grpSpLocks noChangeAspect="1"/>
            </p:cNvGrpSpPr>
            <p:nvPr/>
          </p:nvGrpSpPr>
          <p:grpSpPr bwMode="auto">
            <a:xfrm flipH="1">
              <a:off x="4286" y="1722"/>
              <a:ext cx="970" cy="1249"/>
              <a:chOff x="4169" y="300"/>
              <a:chExt cx="2022" cy="2602"/>
            </a:xfrm>
          </p:grpSpPr>
          <p:pic>
            <p:nvPicPr>
              <p:cNvPr id="20512" name="Picture 25" descr="hare_OUTLINE"/>
              <p:cNvPicPr>
                <a:picLocks noChangeAspect="1" noChangeArrowheads="1"/>
              </p:cNvPicPr>
              <p:nvPr/>
            </p:nvPicPr>
            <p:blipFill>
              <a:blip r:embed="rId4" cstate="print"/>
              <a:srcRect l="12599" t="16798" r="12599" b="16798"/>
              <a:stretch>
                <a:fillRect/>
              </a:stretch>
            </p:blipFill>
            <p:spPr bwMode="auto">
              <a:xfrm>
                <a:off x="4306" y="300"/>
                <a:ext cx="1885" cy="2509"/>
              </a:xfrm>
              <a:prstGeom prst="rect">
                <a:avLst/>
              </a:prstGeom>
              <a:noFill/>
              <a:ln w="9525">
                <a:noFill/>
                <a:miter lim="800000"/>
                <a:headEnd/>
                <a:tailEnd/>
              </a:ln>
            </p:spPr>
          </p:pic>
          <p:pic>
            <p:nvPicPr>
              <p:cNvPr id="20513" name="Picture 26" descr="cat"/>
              <p:cNvPicPr>
                <a:picLocks noChangeAspect="1" noChangeArrowheads="1"/>
              </p:cNvPicPr>
              <p:nvPr/>
            </p:nvPicPr>
            <p:blipFill>
              <a:blip r:embed="rId5" cstate="print"/>
              <a:srcRect l="12599" t="16798" r="12599" b="16798"/>
              <a:stretch>
                <a:fillRect/>
              </a:stretch>
            </p:blipFill>
            <p:spPr bwMode="auto">
              <a:xfrm>
                <a:off x="4169" y="391"/>
                <a:ext cx="1886" cy="2511"/>
              </a:xfrm>
              <a:prstGeom prst="rect">
                <a:avLst/>
              </a:prstGeom>
              <a:noFill/>
              <a:ln w="9525">
                <a:noFill/>
                <a:miter lim="800000"/>
                <a:headEnd/>
                <a:tailEnd/>
              </a:ln>
            </p:spPr>
          </p:pic>
        </p:grpSp>
        <p:grpSp>
          <p:nvGrpSpPr>
            <p:cNvPr id="10" name="Group 27"/>
            <p:cNvGrpSpPr>
              <a:grpSpLocks noChangeAspect="1"/>
            </p:cNvGrpSpPr>
            <p:nvPr/>
          </p:nvGrpSpPr>
          <p:grpSpPr bwMode="auto">
            <a:xfrm flipH="1">
              <a:off x="4813" y="1730"/>
              <a:ext cx="970" cy="1249"/>
              <a:chOff x="4169" y="300"/>
              <a:chExt cx="2022" cy="2602"/>
            </a:xfrm>
          </p:grpSpPr>
          <p:pic>
            <p:nvPicPr>
              <p:cNvPr id="20510" name="Picture 28" descr="hare_OUTLINE"/>
              <p:cNvPicPr>
                <a:picLocks noChangeAspect="1" noChangeArrowheads="1"/>
              </p:cNvPicPr>
              <p:nvPr/>
            </p:nvPicPr>
            <p:blipFill>
              <a:blip r:embed="rId4" cstate="print"/>
              <a:srcRect l="12599" t="16798" r="12599" b="16798"/>
              <a:stretch>
                <a:fillRect/>
              </a:stretch>
            </p:blipFill>
            <p:spPr bwMode="auto">
              <a:xfrm>
                <a:off x="4306" y="300"/>
                <a:ext cx="1885" cy="2509"/>
              </a:xfrm>
              <a:prstGeom prst="rect">
                <a:avLst/>
              </a:prstGeom>
              <a:noFill/>
              <a:ln w="9525">
                <a:noFill/>
                <a:miter lim="800000"/>
                <a:headEnd/>
                <a:tailEnd/>
              </a:ln>
            </p:spPr>
          </p:pic>
          <p:pic>
            <p:nvPicPr>
              <p:cNvPr id="20511" name="Picture 29" descr="cat"/>
              <p:cNvPicPr>
                <a:picLocks noChangeAspect="1" noChangeArrowheads="1"/>
              </p:cNvPicPr>
              <p:nvPr/>
            </p:nvPicPr>
            <p:blipFill>
              <a:blip r:embed="rId5" cstate="print"/>
              <a:srcRect l="12599" t="16798" r="12599" b="16798"/>
              <a:stretch>
                <a:fillRect/>
              </a:stretch>
            </p:blipFill>
            <p:spPr bwMode="auto">
              <a:xfrm>
                <a:off x="4169" y="391"/>
                <a:ext cx="1886" cy="2511"/>
              </a:xfrm>
              <a:prstGeom prst="rect">
                <a:avLst/>
              </a:prstGeom>
              <a:noFill/>
              <a:ln w="9525">
                <a:noFill/>
                <a:miter lim="800000"/>
                <a:headEnd/>
                <a:tailEnd/>
              </a:ln>
            </p:spPr>
          </p:pic>
        </p:grpSp>
      </p:grpSp>
      <p:grpSp>
        <p:nvGrpSpPr>
          <p:cNvPr id="11" name="Group 30"/>
          <p:cNvGrpSpPr>
            <a:grpSpLocks/>
          </p:cNvGrpSpPr>
          <p:nvPr/>
        </p:nvGrpSpPr>
        <p:grpSpPr bwMode="auto">
          <a:xfrm>
            <a:off x="536574" y="2730500"/>
            <a:ext cx="4371976" cy="3592513"/>
            <a:chOff x="-690" y="1720"/>
            <a:chExt cx="2754" cy="2263"/>
          </a:xfrm>
        </p:grpSpPr>
        <p:sp>
          <p:nvSpPr>
            <p:cNvPr id="20502" name="AutoShape 31"/>
            <p:cNvSpPr>
              <a:spLocks noChangeArrowheads="1"/>
            </p:cNvSpPr>
            <p:nvPr/>
          </p:nvSpPr>
          <p:spPr bwMode="auto">
            <a:xfrm rot="-5400000">
              <a:off x="1272" y="2872"/>
              <a:ext cx="86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wrap="none" anchor="ctr"/>
            <a:lstStyle/>
            <a:p>
              <a:endParaRPr lang="en-US"/>
            </a:p>
          </p:txBody>
        </p:sp>
        <p:sp>
          <p:nvSpPr>
            <p:cNvPr id="20503" name="Rectangle 32"/>
            <p:cNvSpPr>
              <a:spLocks noChangeArrowheads="1"/>
            </p:cNvSpPr>
            <p:nvPr/>
          </p:nvSpPr>
          <p:spPr bwMode="auto">
            <a:xfrm>
              <a:off x="-690" y="2948"/>
              <a:ext cx="1632" cy="1035"/>
            </a:xfrm>
            <a:prstGeom prst="rect">
              <a:avLst/>
            </a:prstGeom>
            <a:noFill/>
            <a:ln w="9525">
              <a:noFill/>
              <a:miter lim="800000"/>
              <a:headEnd/>
              <a:tailEnd/>
            </a:ln>
          </p:spPr>
          <p:txBody>
            <a:bodyPr>
              <a:spAutoFit/>
            </a:bodyPr>
            <a:lstStyle/>
            <a:p>
              <a:pPr algn="ctr" eaLnBrk="0" hangingPunct="0">
                <a:lnSpc>
                  <a:spcPct val="90000"/>
                </a:lnSpc>
              </a:pPr>
              <a:r>
                <a:rPr lang="en-GB" sz="2800" b="1" dirty="0">
                  <a:solidFill>
                    <a:srgbClr val="0070C0"/>
                  </a:solidFill>
                  <a:latin typeface="Arial" pitchFamily="34" charset="0"/>
                </a:rPr>
                <a:t>predator population decreases</a:t>
              </a:r>
            </a:p>
            <a:p>
              <a:pPr algn="ctr" eaLnBrk="0" hangingPunct="0">
                <a:lnSpc>
                  <a:spcPct val="90000"/>
                </a:lnSpc>
              </a:pPr>
              <a:r>
                <a:rPr lang="en-GB" sz="2800" b="1" dirty="0">
                  <a:solidFill>
                    <a:srgbClr val="0070C0"/>
                  </a:solidFill>
                  <a:latin typeface="Arial" pitchFamily="34" charset="0"/>
                </a:rPr>
                <a:t>as less food</a:t>
              </a:r>
              <a:endParaRPr lang="en-US" sz="2800" b="1" dirty="0">
                <a:solidFill>
                  <a:srgbClr val="0070C0"/>
                </a:solidFill>
                <a:latin typeface="Arial" pitchFamily="34" charset="0"/>
              </a:endParaRPr>
            </a:p>
          </p:txBody>
        </p:sp>
        <p:grpSp>
          <p:nvGrpSpPr>
            <p:cNvPr id="12" name="Group 33"/>
            <p:cNvGrpSpPr>
              <a:grpSpLocks noChangeAspect="1"/>
            </p:cNvGrpSpPr>
            <p:nvPr/>
          </p:nvGrpSpPr>
          <p:grpSpPr bwMode="auto">
            <a:xfrm flipH="1">
              <a:off x="610" y="1720"/>
              <a:ext cx="971" cy="1249"/>
              <a:chOff x="4168" y="300"/>
              <a:chExt cx="2023" cy="2601"/>
            </a:xfrm>
          </p:grpSpPr>
          <p:pic>
            <p:nvPicPr>
              <p:cNvPr id="20505" name="Picture 34" descr="hare_OUTLINE"/>
              <p:cNvPicPr>
                <a:picLocks noChangeAspect="1" noChangeArrowheads="1"/>
              </p:cNvPicPr>
              <p:nvPr/>
            </p:nvPicPr>
            <p:blipFill>
              <a:blip r:embed="rId4" cstate="print"/>
              <a:srcRect l="12599" t="16798" r="12599" b="16798"/>
              <a:stretch>
                <a:fillRect/>
              </a:stretch>
            </p:blipFill>
            <p:spPr bwMode="auto">
              <a:xfrm>
                <a:off x="4306" y="300"/>
                <a:ext cx="1885" cy="2509"/>
              </a:xfrm>
              <a:prstGeom prst="rect">
                <a:avLst/>
              </a:prstGeom>
              <a:noFill/>
              <a:ln w="9525">
                <a:noFill/>
                <a:miter lim="800000"/>
                <a:headEnd/>
                <a:tailEnd/>
              </a:ln>
            </p:spPr>
          </p:pic>
          <p:pic>
            <p:nvPicPr>
              <p:cNvPr id="20506" name="Picture 35" descr="cat"/>
              <p:cNvPicPr>
                <a:picLocks noChangeAspect="1" noChangeArrowheads="1"/>
              </p:cNvPicPr>
              <p:nvPr/>
            </p:nvPicPr>
            <p:blipFill>
              <a:blip r:embed="rId5" cstate="print"/>
              <a:srcRect l="12599" t="16798" r="12599" b="16798"/>
              <a:stretch>
                <a:fillRect/>
              </a:stretch>
            </p:blipFill>
            <p:spPr bwMode="auto">
              <a:xfrm>
                <a:off x="4168" y="391"/>
                <a:ext cx="1886" cy="2510"/>
              </a:xfrm>
              <a:prstGeom prst="rect">
                <a:avLst/>
              </a:prstGeom>
              <a:noFill/>
              <a:ln w="9525">
                <a:noFill/>
                <a:miter lim="800000"/>
                <a:headEnd/>
                <a:tailEnd/>
              </a:ln>
            </p:spPr>
          </p:pic>
        </p:grpSp>
      </p:grpSp>
      <p:grpSp>
        <p:nvGrpSpPr>
          <p:cNvPr id="13" name="Group 37"/>
          <p:cNvGrpSpPr>
            <a:grpSpLocks noChangeAspect="1"/>
          </p:cNvGrpSpPr>
          <p:nvPr/>
        </p:nvGrpSpPr>
        <p:grpSpPr bwMode="auto">
          <a:xfrm>
            <a:off x="5264150" y="1506539"/>
            <a:ext cx="1371600" cy="1368425"/>
            <a:chOff x="-2247" y="454"/>
            <a:chExt cx="1801" cy="1797"/>
          </a:xfrm>
        </p:grpSpPr>
        <p:pic>
          <p:nvPicPr>
            <p:cNvPr id="20500" name="Picture 38"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501" name="Picture 39"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14" name="Group 40"/>
          <p:cNvGrpSpPr>
            <a:grpSpLocks noChangeAspect="1"/>
          </p:cNvGrpSpPr>
          <p:nvPr/>
        </p:nvGrpSpPr>
        <p:grpSpPr bwMode="auto">
          <a:xfrm>
            <a:off x="5195888" y="2155826"/>
            <a:ext cx="1371600" cy="1368425"/>
            <a:chOff x="-2247" y="454"/>
            <a:chExt cx="1801" cy="1797"/>
          </a:xfrm>
        </p:grpSpPr>
        <p:pic>
          <p:nvPicPr>
            <p:cNvPr id="20498" name="Picture 41"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499" name="Picture 42"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nvGrpSpPr>
          <p:cNvPr id="15" name="Group 43"/>
          <p:cNvGrpSpPr>
            <a:grpSpLocks/>
          </p:cNvGrpSpPr>
          <p:nvPr/>
        </p:nvGrpSpPr>
        <p:grpSpPr bwMode="auto">
          <a:xfrm>
            <a:off x="3603626" y="4683126"/>
            <a:ext cx="4800601" cy="2109788"/>
            <a:chOff x="1242" y="2950"/>
            <a:chExt cx="3024" cy="1329"/>
          </a:xfrm>
        </p:grpSpPr>
        <p:sp>
          <p:nvSpPr>
            <p:cNvPr id="20493" name="AutoShape 44"/>
            <p:cNvSpPr>
              <a:spLocks noChangeArrowheads="1"/>
            </p:cNvSpPr>
            <p:nvPr/>
          </p:nvSpPr>
          <p:spPr bwMode="auto">
            <a:xfrm rot="10800000">
              <a:off x="3187" y="2950"/>
              <a:ext cx="864" cy="72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5 w 21600"/>
                <a:gd name="T13" fmla="*/ 2910 h 21600"/>
                <a:gd name="T14" fmla="*/ 18225 w 21600"/>
                <a:gd name="T15" fmla="*/ 924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9900"/>
            </a:solidFill>
            <a:ln w="50800">
              <a:solidFill>
                <a:srgbClr val="010066"/>
              </a:solidFill>
              <a:miter lim="800000"/>
              <a:headEnd/>
              <a:tailEnd/>
            </a:ln>
          </p:spPr>
          <p:txBody>
            <a:bodyPr wrap="none" anchor="ctr"/>
            <a:lstStyle/>
            <a:p>
              <a:endParaRPr lang="en-US"/>
            </a:p>
          </p:txBody>
        </p:sp>
        <p:sp>
          <p:nvSpPr>
            <p:cNvPr id="20494" name="Rectangle 45"/>
            <p:cNvSpPr>
              <a:spLocks noChangeArrowheads="1"/>
            </p:cNvSpPr>
            <p:nvPr/>
          </p:nvSpPr>
          <p:spPr bwMode="auto">
            <a:xfrm>
              <a:off x="1242" y="3705"/>
              <a:ext cx="3024" cy="574"/>
            </a:xfrm>
            <a:prstGeom prst="rect">
              <a:avLst/>
            </a:prstGeom>
            <a:noFill/>
            <a:ln w="9525">
              <a:noFill/>
              <a:miter lim="800000"/>
              <a:headEnd/>
              <a:tailEnd/>
            </a:ln>
          </p:spPr>
          <p:txBody>
            <a:bodyPr wrap="none">
              <a:spAutoFit/>
            </a:bodyPr>
            <a:lstStyle/>
            <a:p>
              <a:pPr eaLnBrk="0" hangingPunct="0">
                <a:lnSpc>
                  <a:spcPct val="90000"/>
                </a:lnSpc>
              </a:pPr>
              <a:r>
                <a:rPr lang="en-GB" sz="2800" b="1" dirty="0">
                  <a:solidFill>
                    <a:srgbClr val="990099"/>
                  </a:solidFill>
                  <a:latin typeface="Arial" pitchFamily="34" charset="0"/>
                </a:rPr>
                <a:t>prey population decreases</a:t>
              </a:r>
            </a:p>
            <a:p>
              <a:pPr eaLnBrk="0" hangingPunct="0"/>
              <a:r>
                <a:rPr lang="en-GB" sz="2800" b="1" dirty="0">
                  <a:solidFill>
                    <a:srgbClr val="990099"/>
                  </a:solidFill>
                  <a:latin typeface="Arial" pitchFamily="34" charset="0"/>
                </a:rPr>
                <a:t>because of more predators</a:t>
              </a:r>
              <a:endParaRPr lang="en-US" sz="2800" b="1" dirty="0">
                <a:solidFill>
                  <a:srgbClr val="990099"/>
                </a:solidFill>
                <a:latin typeface="Arial" pitchFamily="34" charset="0"/>
              </a:endParaRPr>
            </a:p>
          </p:txBody>
        </p:sp>
        <p:grpSp>
          <p:nvGrpSpPr>
            <p:cNvPr id="16" name="Group 46"/>
            <p:cNvGrpSpPr>
              <a:grpSpLocks noChangeAspect="1"/>
            </p:cNvGrpSpPr>
            <p:nvPr/>
          </p:nvGrpSpPr>
          <p:grpSpPr bwMode="auto">
            <a:xfrm>
              <a:off x="2290" y="2990"/>
              <a:ext cx="864" cy="862"/>
              <a:chOff x="-2247" y="454"/>
              <a:chExt cx="1801" cy="1797"/>
            </a:xfrm>
          </p:grpSpPr>
          <p:pic>
            <p:nvPicPr>
              <p:cNvPr id="20496" name="Picture 47" descr="hare_OUTLINE"/>
              <p:cNvPicPr>
                <a:picLocks noChangeAspect="1" noChangeArrowheads="1"/>
              </p:cNvPicPr>
              <p:nvPr/>
            </p:nvPicPr>
            <p:blipFill>
              <a:blip r:embed="rId2" cstate="print"/>
              <a:srcRect t="16798" b="16798"/>
              <a:stretch>
                <a:fillRect/>
              </a:stretch>
            </p:blipFill>
            <p:spPr bwMode="auto">
              <a:xfrm>
                <a:off x="-2246" y="454"/>
                <a:ext cx="1800" cy="1793"/>
              </a:xfrm>
              <a:prstGeom prst="rect">
                <a:avLst/>
              </a:prstGeom>
              <a:noFill/>
              <a:ln w="9525">
                <a:noFill/>
                <a:miter lim="800000"/>
                <a:headEnd/>
                <a:tailEnd/>
              </a:ln>
            </p:spPr>
          </p:pic>
          <p:pic>
            <p:nvPicPr>
              <p:cNvPr id="20497" name="Picture 48" descr="hare"/>
              <p:cNvPicPr>
                <a:picLocks noChangeAspect="1" noChangeArrowheads="1"/>
              </p:cNvPicPr>
              <p:nvPr/>
            </p:nvPicPr>
            <p:blipFill>
              <a:blip r:embed="rId3" cstate="print"/>
              <a:srcRect t="16798" b="16798"/>
              <a:stretch>
                <a:fillRect/>
              </a:stretch>
            </p:blipFill>
            <p:spPr bwMode="auto">
              <a:xfrm>
                <a:off x="-2247" y="458"/>
                <a:ext cx="1800" cy="1793"/>
              </a:xfrm>
              <a:prstGeom prst="rect">
                <a:avLst/>
              </a:prstGeom>
              <a:noFill/>
              <a:ln w="9525">
                <a:noFill/>
                <a:miter lim="800000"/>
                <a:headEnd/>
                <a:tailEnd/>
              </a:ln>
            </p:spPr>
          </p:pic>
        </p:grpSp>
      </p:grpSp>
      <p:sp>
        <p:nvSpPr>
          <p:cNvPr id="20492" name="Rectangle 49"/>
          <p:cNvSpPr>
            <a:spLocks noChangeArrowheads="1"/>
          </p:cNvSpPr>
          <p:nvPr/>
        </p:nvSpPr>
        <p:spPr bwMode="auto">
          <a:xfrm>
            <a:off x="1666876" y="50800"/>
            <a:ext cx="8772525" cy="476250"/>
          </a:xfrm>
          <a:prstGeom prst="rect">
            <a:avLst/>
          </a:prstGeom>
          <a:noFill/>
          <a:ln w="9525">
            <a:noFill/>
            <a:miter lim="800000"/>
            <a:headEnd/>
            <a:tailEnd/>
          </a:ln>
        </p:spPr>
        <p:txBody>
          <a:bodyPr anchor="ctr"/>
          <a:lstStyle/>
          <a:p>
            <a:pPr algn="ctr"/>
            <a:r>
              <a:rPr lang="en-GB" sz="4800" dirty="0"/>
              <a:t>*Predator–prey cycle</a:t>
            </a:r>
          </a:p>
        </p:txBody>
      </p:sp>
    </p:spTree>
    <p:extLst>
      <p:ext uri="{BB962C8B-B14F-4D97-AF65-F5344CB8AC3E}">
        <p14:creationId xmlns:p14="http://schemas.microsoft.com/office/powerpoint/2010/main" val="361989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865</Words>
  <Application>Microsoft Office PowerPoint</Application>
  <PresentationFormat>Widescreen</PresentationFormat>
  <Paragraphs>108</Paragraphs>
  <Slides>20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Calibri</vt:lpstr>
      <vt:lpstr>Calibri Light</vt:lpstr>
      <vt:lpstr>Office Theme</vt:lpstr>
      <vt:lpstr>#81 Competition and population dynamics</vt:lpstr>
      <vt:lpstr>Warm-up </vt:lpstr>
      <vt:lpstr>Remember… </vt:lpstr>
      <vt:lpstr>PowerPoint Presentation</vt:lpstr>
      <vt:lpstr>*Every organism has its niche </vt:lpstr>
      <vt:lpstr>Example of a niche </vt:lpstr>
      <vt:lpstr>*Sometimes overlapping niches leads to:</vt:lpstr>
      <vt:lpstr>PowerPoint Presentation</vt:lpstr>
      <vt:lpstr>PowerPoint Presentation</vt:lpstr>
      <vt:lpstr>PowerPoint Presentation</vt:lpstr>
      <vt:lpstr>*Population limiting factors</vt:lpstr>
      <vt:lpstr>*Population Characteristics</vt:lpstr>
      <vt:lpstr>*Population Limiting Factors</vt:lpstr>
      <vt:lpstr>*Population Limiting Factors</vt:lpstr>
      <vt:lpstr>Symbiotic Relationships within ecosytems</vt:lpstr>
      <vt:lpstr>Parasitism</vt:lpstr>
      <vt:lpstr>PowerPoint Presentation</vt:lpstr>
      <vt:lpstr>Mutualism</vt:lpstr>
      <vt:lpstr>PowerPoint Presentation</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Smart, Brittany S.</dc:creator>
  <cp:lastModifiedBy>Smart, Brittany S.</cp:lastModifiedBy>
  <cp:revision>10</cp:revision>
  <dcterms:created xsi:type="dcterms:W3CDTF">2017-05-02T13:31:57Z</dcterms:created>
  <dcterms:modified xsi:type="dcterms:W3CDTF">2018-05-08T17:43:52Z</dcterms:modified>
</cp:coreProperties>
</file>