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0" r:id="rId3"/>
    <p:sldId id="262" r:id="rId4"/>
    <p:sldId id="261" r:id="rId5"/>
    <p:sldId id="257" r:id="rId6"/>
    <p:sldId id="273" r:id="rId7"/>
    <p:sldId id="265" r:id="rId8"/>
    <p:sldId id="276" r:id="rId9"/>
    <p:sldId id="279" r:id="rId10"/>
    <p:sldId id="264" r:id="rId11"/>
    <p:sldId id="277" r:id="rId12"/>
    <p:sldId id="278" r:id="rId13"/>
    <p:sldId id="272" r:id="rId14"/>
    <p:sldId id="281" r:id="rId15"/>
    <p:sldId id="280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F88"/>
    <a:srgbClr val="C93B5D"/>
    <a:srgbClr val="F0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0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37E6A7-12AE-4CFF-A804-5A5677D77BD3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B2DC24B-B77A-4A42-8F62-07FDB2D2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0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0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3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C5F6-F94B-47A9-8141-714DD63992DC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84D6F-9D59-4446-8E78-387CFB532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JZ0ySEKY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gJZ0ySEKY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MmMX83diwl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99" y="1122362"/>
            <a:ext cx="11373633" cy="52909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#7 Soap Float Lab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#8 Continental </a:t>
            </a:r>
            <a:r>
              <a:rPr lang="en-US" b="1" dirty="0"/>
              <a:t>Drift &amp; Plate Tectonics </a:t>
            </a:r>
            <a:r>
              <a:rPr lang="en-US" b="1" dirty="0" smtClean="0"/>
              <a:t>Notes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FF0000"/>
                </a:solidFill>
              </a:rPr>
              <a:t>***Please Note – I am checking G/L flashcards Thursday***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9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129164"/>
            <a:ext cx="11513126" cy="1325563"/>
          </a:xfrm>
        </p:spPr>
        <p:txBody>
          <a:bodyPr>
            <a:noAutofit/>
          </a:bodyPr>
          <a:lstStyle/>
          <a:p>
            <a:r>
              <a:rPr lang="en-US" u="sng" dirty="0" smtClean="0"/>
              <a:t>How </a:t>
            </a:r>
            <a:r>
              <a:rPr lang="en-US" u="sng" dirty="0"/>
              <a:t>did they prove how continents drift apart?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454727"/>
            <a:ext cx="11513126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4000" dirty="0"/>
              <a:t>An American scientist named Harry </a:t>
            </a:r>
            <a:r>
              <a:rPr lang="en-US" altLang="en-US" sz="4000" dirty="0" smtClean="0"/>
              <a:t>Hess drilled down in the sea floor and </a:t>
            </a:r>
            <a:r>
              <a:rPr lang="en-US" altLang="en-US" sz="4000" dirty="0"/>
              <a:t>proposed the seafloor spreading theory in </a:t>
            </a:r>
            <a:r>
              <a:rPr lang="en-US" altLang="en-US" sz="4000" dirty="0" smtClean="0"/>
              <a:t>1962.</a:t>
            </a:r>
            <a:endParaRPr lang="en-US" altLang="en-US" sz="4000" dirty="0"/>
          </a:p>
          <a:p>
            <a:pPr>
              <a:buFontTx/>
              <a:buChar char="•"/>
            </a:pPr>
            <a:endParaRPr lang="en-US" altLang="en-US" sz="4000" dirty="0"/>
          </a:p>
          <a:p>
            <a:pPr marL="0" indent="0">
              <a:buNone/>
            </a:pPr>
            <a:r>
              <a:rPr lang="en-US" altLang="en-US" sz="4000" dirty="0"/>
              <a:t>*The Sea floor spreading theory states that </a:t>
            </a:r>
            <a:r>
              <a:rPr lang="en-US" altLang="en-US" sz="4000" b="1" u="sng" dirty="0"/>
              <a:t>new crust is being created at mid-ocean ridges </a:t>
            </a:r>
            <a:r>
              <a:rPr lang="en-US" altLang="en-US" sz="4000" dirty="0"/>
              <a:t>(which are large </a:t>
            </a:r>
            <a:r>
              <a:rPr lang="en-US" altLang="en-US" sz="4000" dirty="0" smtClean="0"/>
              <a:t>underwater mountains) </a:t>
            </a:r>
            <a:r>
              <a:rPr lang="en-US" altLang="en-US" sz="4000" dirty="0"/>
              <a:t>and </a:t>
            </a:r>
            <a:r>
              <a:rPr lang="en-US" altLang="en-US" sz="4000" b="1" u="sng" dirty="0"/>
              <a:t>destroyed at </a:t>
            </a:r>
            <a:r>
              <a:rPr lang="en-US" altLang="en-US" sz="4000" b="1" u="sng" dirty="0" smtClean="0"/>
              <a:t>ocean </a:t>
            </a:r>
            <a:r>
              <a:rPr lang="en-US" altLang="en-US" sz="4000" b="1" u="sng" dirty="0"/>
              <a:t>trenches</a:t>
            </a:r>
            <a:r>
              <a:rPr lang="en-US" altLang="en-US" sz="4000" b="1" dirty="0"/>
              <a:t>.</a:t>
            </a:r>
          </a:p>
          <a:p>
            <a:pPr>
              <a:buFontTx/>
              <a:buChar char="•"/>
            </a:pPr>
            <a:endParaRPr lang="en-US" alt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smtClean="0"/>
              <a:t>This </a:t>
            </a:r>
            <a:r>
              <a:rPr lang="en-US" altLang="en-US" sz="4000" dirty="0" smtClean="0"/>
              <a:t>theory proved </a:t>
            </a:r>
            <a:r>
              <a:rPr lang="en-US" altLang="en-US" sz="4000" dirty="0"/>
              <a:t>that the plates are </a:t>
            </a:r>
            <a:r>
              <a:rPr lang="en-US" altLang="en-US" sz="4000" dirty="0" smtClean="0"/>
              <a:t>moving/drifting </a:t>
            </a:r>
            <a:r>
              <a:rPr lang="en-US" altLang="en-US" sz="4000" dirty="0"/>
              <a:t>along on a “conveyor belt” so </a:t>
            </a:r>
            <a:r>
              <a:rPr lang="en-US" altLang="en-US" sz="4000" dirty="0" smtClean="0"/>
              <a:t>Wegener’s </a:t>
            </a:r>
            <a:r>
              <a:rPr lang="en-US" altLang="en-US" sz="4000" dirty="0"/>
              <a:t>idea on </a:t>
            </a:r>
            <a:r>
              <a:rPr lang="en-US" altLang="en-US" sz="4000" dirty="0" smtClean="0"/>
              <a:t>continenta</a:t>
            </a:r>
            <a:r>
              <a:rPr lang="en-US" altLang="en-US" sz="4000" dirty="0"/>
              <a:t>l</a:t>
            </a:r>
            <a:r>
              <a:rPr lang="en-US" altLang="en-US" sz="4000" dirty="0" smtClean="0"/>
              <a:t> </a:t>
            </a:r>
            <a:r>
              <a:rPr lang="en-US" altLang="en-US" sz="4000" dirty="0"/>
              <a:t>drift was correct.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1722438" y="244475"/>
            <a:ext cx="835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u="sng"/>
              <a:t>PROOF THAT THE SEA FLOOR IS SPREADING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63399" y="896712"/>
            <a:ext cx="1147467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indent="0" eaLnBrk="1" hangingPunct="1"/>
            <a:r>
              <a:rPr lang="en-US" altLang="en-US" sz="3600" dirty="0"/>
              <a:t>The oldest ocean floor rocks ever found are </a:t>
            </a:r>
            <a:r>
              <a:rPr lang="en-US" altLang="en-US" sz="3600" b="1" u="sng" dirty="0"/>
              <a:t>180 million years</a:t>
            </a:r>
            <a:r>
              <a:rPr lang="en-US" altLang="en-US" sz="3600" dirty="0"/>
              <a:t> old. Remember the Earth is 4.6 billion years old.  This proves that ocean floor is being destroyed therefore all ocean floor rocks are young compared to the age of Earth.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83924" y="4289033"/>
            <a:ext cx="120080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 The rocks closest to the ocean ridge were </a:t>
            </a:r>
            <a:r>
              <a:rPr lang="en-US" altLang="en-US" sz="3600" b="1" u="sng" dirty="0"/>
              <a:t>younger</a:t>
            </a:r>
            <a:r>
              <a:rPr lang="en-US" altLang="en-US" sz="3600" b="1" dirty="0"/>
              <a:t> </a:t>
            </a:r>
            <a:r>
              <a:rPr lang="en-US" altLang="en-US" sz="3600" dirty="0"/>
              <a:t>than the rocks found further from the ridge.  This means that new rocks are formed at the ridges and push the </a:t>
            </a:r>
            <a:r>
              <a:rPr lang="en-US" altLang="en-US" sz="3600" b="1" u="sng" dirty="0"/>
              <a:t>older rocks away from the ridge</a:t>
            </a:r>
            <a:r>
              <a:rPr lang="en-US" alt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88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lid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333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343" y="0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How is crust being destroyed?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136196"/>
            <a:ext cx="11702142" cy="249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*A process called </a:t>
            </a:r>
            <a:r>
              <a:rPr lang="en-US" sz="4400" b="1" u="sng" dirty="0" err="1"/>
              <a:t>s</a:t>
            </a:r>
            <a:r>
              <a:rPr lang="en-US" sz="4400" b="1" u="sng" dirty="0" err="1" smtClean="0"/>
              <a:t>ubduction</a:t>
            </a:r>
            <a:r>
              <a:rPr lang="en-US" sz="4400" dirty="0" smtClean="0"/>
              <a:t> takes place at </a:t>
            </a:r>
            <a:r>
              <a:rPr lang="en-US" sz="4400" dirty="0"/>
              <a:t>the ocean </a:t>
            </a:r>
            <a:r>
              <a:rPr lang="en-US" sz="4400" dirty="0" smtClean="0"/>
              <a:t>trenches. Here,  oceanic </a:t>
            </a:r>
            <a:r>
              <a:rPr lang="en-US" sz="4400" dirty="0"/>
              <a:t>crust </a:t>
            </a:r>
            <a:r>
              <a:rPr lang="en-US" sz="4400" dirty="0" smtClean="0"/>
              <a:t>gets pushed </a:t>
            </a:r>
            <a:r>
              <a:rPr lang="en-US" sz="4400" dirty="0"/>
              <a:t>beneath continental crust </a:t>
            </a:r>
            <a:r>
              <a:rPr lang="en-US" sz="4400" dirty="0" smtClean="0"/>
              <a:t>towards the mantle and melts. This process destroys oceanic crust.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1169" t="5985" r="-1169" b="21186"/>
          <a:stretch/>
        </p:blipFill>
        <p:spPr>
          <a:xfrm>
            <a:off x="332510" y="3541687"/>
            <a:ext cx="11859490" cy="33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Wegener first published his theory on continental drift, several scientists rejected </a:t>
            </a:r>
            <a:r>
              <a:rPr lang="en-US" sz="4000" dirty="0" smtClean="0"/>
              <a:t>his theory. Explain why? 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Years later they </a:t>
            </a:r>
            <a:r>
              <a:rPr lang="en-US" sz="4000" dirty="0" smtClean="0"/>
              <a:t>accepted it because of a process called ____________.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32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7" y="1825625"/>
            <a:ext cx="11373633" cy="4351338"/>
          </a:xfrm>
        </p:spPr>
        <p:txBody>
          <a:bodyPr/>
          <a:lstStyle/>
          <a:p>
            <a:r>
              <a:rPr lang="en-US" sz="4800" dirty="0"/>
              <a:t>Tell me in your own words Wegener’s theory.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https://www.youtube.com/watch?v=rDKiNwTwaNw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/>
              <a:t>*What is Continental Drift?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Alfred Wegener hypothesized in 1912 that the Earths continents were once joined in a single landmass and they gradually </a:t>
            </a:r>
            <a:r>
              <a:rPr lang="en-US" sz="4400" dirty="0" smtClean="0"/>
              <a:t>moved </a:t>
            </a:r>
            <a:r>
              <a:rPr lang="en-US" sz="4400" dirty="0"/>
              <a:t>apart. </a:t>
            </a:r>
          </a:p>
          <a:p>
            <a:endParaRPr lang="en-US" sz="4400" dirty="0"/>
          </a:p>
          <a:p>
            <a:r>
              <a:rPr lang="en-US" sz="4400" dirty="0"/>
              <a:t>The giant landmass was called </a:t>
            </a:r>
            <a:r>
              <a:rPr lang="en-US" sz="4400" u="sng" dirty="0"/>
              <a:t>Pangea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19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*What was his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1825625"/>
            <a:ext cx="1158657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400" b="1" u="sng" dirty="0">
                <a:solidFill>
                  <a:schemeClr val="tx1"/>
                </a:solidFill>
              </a:rPr>
              <a:t>Fossils</a:t>
            </a:r>
            <a:r>
              <a:rPr lang="en-US" sz="4400" dirty="0">
                <a:solidFill>
                  <a:schemeClr val="tx1"/>
                </a:solidFill>
              </a:rPr>
              <a:t> – Similar </a:t>
            </a:r>
            <a:r>
              <a:rPr lang="en-US" sz="4400" dirty="0" smtClean="0">
                <a:solidFill>
                  <a:schemeClr val="tx1"/>
                </a:solidFill>
              </a:rPr>
              <a:t>fossils of organisms </a:t>
            </a:r>
            <a:r>
              <a:rPr lang="en-US" sz="4400" dirty="0">
                <a:solidFill>
                  <a:schemeClr val="tx1"/>
                </a:solidFill>
              </a:rPr>
              <a:t>found on different </a:t>
            </a:r>
            <a:r>
              <a:rPr lang="en-US" sz="4400" dirty="0" smtClean="0">
                <a:solidFill>
                  <a:schemeClr val="tx1"/>
                </a:solidFill>
              </a:rPr>
              <a:t>continents that are not connected to one another.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u="sng" dirty="0">
                <a:solidFill>
                  <a:schemeClr val="tx1"/>
                </a:solidFill>
              </a:rPr>
              <a:t>Climate</a:t>
            </a:r>
            <a:r>
              <a:rPr lang="en-US" sz="4400" dirty="0">
                <a:solidFill>
                  <a:schemeClr val="tx1"/>
                </a:solidFill>
              </a:rPr>
              <a:t> – Climate change shows tropical plants in </a:t>
            </a:r>
            <a:r>
              <a:rPr lang="en-US" sz="4400" dirty="0" smtClean="0">
                <a:solidFill>
                  <a:schemeClr val="tx1"/>
                </a:solidFill>
              </a:rPr>
              <a:t>cold and icy places like Greenland </a:t>
            </a:r>
            <a:r>
              <a:rPr lang="en-US" sz="4400" dirty="0">
                <a:solidFill>
                  <a:schemeClr val="tx1"/>
                </a:solidFill>
              </a:rPr>
              <a:t>and glacial </a:t>
            </a:r>
            <a:r>
              <a:rPr lang="en-US" sz="4400" dirty="0" smtClean="0">
                <a:solidFill>
                  <a:schemeClr val="tx1"/>
                </a:solidFill>
              </a:rPr>
              <a:t>streaks on rock layers </a:t>
            </a:r>
            <a:r>
              <a:rPr lang="en-US" sz="4400" dirty="0">
                <a:solidFill>
                  <a:schemeClr val="tx1"/>
                </a:solidFill>
              </a:rPr>
              <a:t>in </a:t>
            </a:r>
            <a:r>
              <a:rPr lang="en-US" sz="4400" dirty="0" smtClean="0">
                <a:solidFill>
                  <a:schemeClr val="tx1"/>
                </a:solidFill>
              </a:rPr>
              <a:t>South Africa which has a warmer climate.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b="1" u="sng" dirty="0">
                <a:solidFill>
                  <a:schemeClr val="tx1"/>
                </a:solidFill>
              </a:rPr>
              <a:t>Rocks</a:t>
            </a:r>
            <a:r>
              <a:rPr lang="en-US" sz="4400" dirty="0">
                <a:solidFill>
                  <a:schemeClr val="tx1"/>
                </a:solidFill>
              </a:rPr>
              <a:t> – Similar rocks </a:t>
            </a:r>
            <a:r>
              <a:rPr lang="en-US" sz="4400" dirty="0" smtClean="0">
                <a:solidFill>
                  <a:schemeClr val="tx1"/>
                </a:solidFill>
              </a:rPr>
              <a:t>layer formations </a:t>
            </a:r>
            <a:r>
              <a:rPr lang="en-US" sz="4400" dirty="0">
                <a:solidFill>
                  <a:schemeClr val="tx1"/>
                </a:solidFill>
              </a:rPr>
              <a:t>on different </a:t>
            </a:r>
            <a:r>
              <a:rPr lang="en-US" sz="4400" dirty="0" smtClean="0">
                <a:solidFill>
                  <a:schemeClr val="tx1"/>
                </a:solidFill>
              </a:rPr>
              <a:t>continents. </a:t>
            </a:r>
            <a:endParaRPr lang="en-US" sz="4400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Alfred Wegener and Continental Drift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chemeClr val="bg1"/>
              </a:solidFill>
              <a:hlinkClick r:id="rId2"/>
            </a:endParaRPr>
          </a:p>
          <a:p>
            <a:r>
              <a:rPr lang="en-US" sz="3600" dirty="0">
                <a:solidFill>
                  <a:schemeClr val="bg1"/>
                </a:solidFill>
                <a:hlinkClick r:id="rId2"/>
              </a:rPr>
              <a:t>https://www.youtube.com/watch?v=RgJZ0ySEKYg</a:t>
            </a:r>
            <a:endParaRPr lang="en-US" sz="3600" dirty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/>
              <a:t>7:36 animation clip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5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129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/>
              <a:t>*Tectonic Plates 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454727"/>
            <a:ext cx="11513126" cy="50915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Scientists </a:t>
            </a:r>
            <a:r>
              <a:rPr lang="en-US" sz="4000" dirty="0"/>
              <a:t>found in the mid 1900s that the lithosphere was broken into several large and small slabs of rock called </a:t>
            </a:r>
            <a:r>
              <a:rPr lang="en-US" sz="4000" u="sng" dirty="0"/>
              <a:t>tectonic plates</a:t>
            </a:r>
            <a:r>
              <a:rPr lang="en-US" sz="4000" dirty="0"/>
              <a:t>.</a:t>
            </a:r>
          </a:p>
          <a:p>
            <a:endParaRPr lang="en-US" sz="4000" dirty="0"/>
          </a:p>
          <a:p>
            <a:r>
              <a:rPr lang="en-US" sz="4000" u="sng" dirty="0" smtClean="0"/>
              <a:t>Convection in the asthenosphere </a:t>
            </a:r>
            <a:r>
              <a:rPr lang="en-US" sz="4000" dirty="0" smtClean="0"/>
              <a:t>is responsible for moving the </a:t>
            </a:r>
            <a:r>
              <a:rPr lang="en-US" sz="4000" u="sng" dirty="0" smtClean="0"/>
              <a:t>tectonic plates in the lithosphere.</a:t>
            </a:r>
            <a:endParaRPr lang="en-US" sz="4000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Draw and label this </a:t>
            </a:r>
            <a:r>
              <a:rPr lang="en-US" dirty="0" smtClean="0"/>
              <a:t>diagram on the bottom of you paper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9" t="5985" r="-1169" b="21186"/>
          <a:stretch/>
        </p:blipFill>
        <p:spPr>
          <a:xfrm>
            <a:off x="0" y="1690688"/>
            <a:ext cx="12333100" cy="4603712"/>
          </a:xfrm>
        </p:spPr>
      </p:pic>
    </p:spTree>
    <p:extLst>
      <p:ext uri="{BB962C8B-B14F-4D97-AF65-F5344CB8AC3E}">
        <p14:creationId xmlns:p14="http://schemas.microsoft.com/office/powerpoint/2010/main" val="32665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365125"/>
            <a:ext cx="1182485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*So </a:t>
            </a:r>
            <a:r>
              <a:rPr lang="en-US" sz="4000" u="sng" dirty="0"/>
              <a:t>how did the continents get to their current position?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11939155" cy="4351338"/>
          </a:xfrm>
        </p:spPr>
        <p:txBody>
          <a:bodyPr>
            <a:normAutofit lnSpcReduction="10000"/>
          </a:bodyPr>
          <a:lstStyle/>
          <a:p>
            <a:r>
              <a:rPr lang="en-US" altLang="en-US" sz="4000" dirty="0" smtClean="0"/>
              <a:t>The </a:t>
            </a:r>
            <a:r>
              <a:rPr lang="en-US" altLang="en-US" sz="4000" dirty="0"/>
              <a:t>force responsible for </a:t>
            </a:r>
            <a:r>
              <a:rPr lang="en-US" altLang="en-US" sz="4000" dirty="0" smtClean="0"/>
              <a:t>moving tectonic </a:t>
            </a:r>
            <a:r>
              <a:rPr lang="en-US" altLang="en-US" sz="4000" dirty="0"/>
              <a:t>plates </a:t>
            </a:r>
            <a:r>
              <a:rPr lang="en-US" altLang="en-US" sz="4000" dirty="0" smtClean="0"/>
              <a:t>in the asthenosphere are </a:t>
            </a:r>
            <a:r>
              <a:rPr lang="en-US" altLang="en-US" sz="4000" u="sng" dirty="0" smtClean="0"/>
              <a:t>convection </a:t>
            </a:r>
            <a:r>
              <a:rPr lang="en-US" altLang="en-US" sz="4000" u="sng" dirty="0"/>
              <a:t>currents</a:t>
            </a:r>
            <a:r>
              <a:rPr lang="en-US" altLang="en-US" sz="4000" dirty="0"/>
              <a:t>.</a:t>
            </a:r>
          </a:p>
          <a:p>
            <a:endParaRPr lang="en-US" altLang="en-US" sz="4000" dirty="0"/>
          </a:p>
          <a:p>
            <a:r>
              <a:rPr lang="en-US" altLang="en-US" sz="4000" dirty="0" smtClean="0"/>
              <a:t>Convection </a:t>
            </a:r>
            <a:r>
              <a:rPr lang="en-US" altLang="en-US" sz="4000" dirty="0"/>
              <a:t>Currents occur within the asthenosphere when </a:t>
            </a:r>
            <a:r>
              <a:rPr lang="en-US" altLang="en-US" sz="4000" b="1" u="sng" dirty="0"/>
              <a:t>hot magma rises</a:t>
            </a:r>
            <a:r>
              <a:rPr lang="en-US" altLang="en-US" sz="4000" dirty="0"/>
              <a:t> to the crust and pushes plates in separate directions. As the </a:t>
            </a:r>
            <a:r>
              <a:rPr lang="en-US" altLang="en-US" sz="4000" b="1" u="sng" dirty="0"/>
              <a:t>magma cools, it sinks </a:t>
            </a:r>
            <a:r>
              <a:rPr lang="en-US" altLang="en-US" sz="4000" dirty="0"/>
              <a:t>back to the core to be heated up once again, continuing the cycle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29060" y="2270039"/>
            <a:ext cx="5104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www.youtube.com/watch?v=MmMX83diwl0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8019" y="8393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Convection Explained </a:t>
            </a:r>
            <a:endParaRPr lang="en-US" dirty="0"/>
          </a:p>
        </p:txBody>
      </p:sp>
      <p:pic>
        <p:nvPicPr>
          <p:cNvPr id="5" name="Picture 4" descr="scan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36" y="1326781"/>
            <a:ext cx="5810002" cy="51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492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#7 Soap Float Lab  #8 Continental Drift &amp; Plate Tectonics Notes  ***Please Note – I am checking G/L flashcards Thursday***  </vt:lpstr>
      <vt:lpstr>Warm-up</vt:lpstr>
      <vt:lpstr>*What is Continental Drift?</vt:lpstr>
      <vt:lpstr>*What was his evidence</vt:lpstr>
      <vt:lpstr>Alfred Wegener and Continental Drift </vt:lpstr>
      <vt:lpstr>*Tectonic Plates </vt:lpstr>
      <vt:lpstr>Draw and label this diagram on the bottom of you paper</vt:lpstr>
      <vt:lpstr>*So how did the continents get to their current position?</vt:lpstr>
      <vt:lpstr>Convection Explained </vt:lpstr>
      <vt:lpstr>How did they prove how continents drift apart?</vt:lpstr>
      <vt:lpstr>PowerPoint Presentation</vt:lpstr>
      <vt:lpstr>PowerPoint Presentation</vt:lpstr>
      <vt:lpstr>How is crust being destroyed?</vt:lpstr>
      <vt:lpstr>PowerPoint Presentation</vt:lpstr>
      <vt:lpstr>Warm-up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58</cp:revision>
  <cp:lastPrinted>2018-09-18T17:05:06Z</cp:lastPrinted>
  <dcterms:created xsi:type="dcterms:W3CDTF">2016-09-13T19:58:11Z</dcterms:created>
  <dcterms:modified xsi:type="dcterms:W3CDTF">2018-09-18T20:33:17Z</dcterms:modified>
</cp:coreProperties>
</file>