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74" r:id="rId2"/>
    <p:sldId id="275" r:id="rId3"/>
    <p:sldId id="256" r:id="rId4"/>
    <p:sldId id="268" r:id="rId5"/>
    <p:sldId id="269" r:id="rId6"/>
    <p:sldId id="270" r:id="rId7"/>
    <p:sldId id="257" r:id="rId8"/>
    <p:sldId id="259" r:id="rId9"/>
    <p:sldId id="261" r:id="rId10"/>
    <p:sldId id="272" r:id="rId11"/>
    <p:sldId id="273" r:id="rId12"/>
    <p:sldId id="260" r:id="rId13"/>
    <p:sldId id="276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92DCD"/>
    <a:srgbClr val="FFFF00"/>
    <a:srgbClr val="FF80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1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E5780-D417-48CA-9FE7-1F5CC176E4B3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CD3CD-6AD6-4209-A5EC-B1777AA4EB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88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5F746-C82B-E54B-B5E6-E46D1A3F8A88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228C9-E64D-A141-BE87-563CD58B64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20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228C9-E64D-A141-BE87-563CD58B64F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228C9-E64D-A141-BE87-563CD58B64F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35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228C9-E64D-A141-BE87-563CD58B64F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36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228C9-E64D-A141-BE87-563CD58B64F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31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228C9-E64D-A141-BE87-563CD58B64F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51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4979086-2136-6345-8E4C-CEEA87D9B9CA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9683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Diagram on next slide 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 in blanks with the following words:</a:t>
            </a:r>
          </a:p>
          <a:p>
            <a:pPr marL="0" indent="0" algn="ctr">
              <a:buNone/>
            </a:pP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Matter</a:t>
            </a: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</a:t>
            </a: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Homogeneous </a:t>
            </a: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Mixture</a:t>
            </a: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Substance</a:t>
            </a: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Compound</a:t>
            </a: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Heterogeneous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1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</a:t>
            </a:r>
            <a:r>
              <a:rPr lang="en-US" dirty="0" smtClean="0"/>
              <a:t>counting atoms remember…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The subscript behind the element</a:t>
            </a:r>
          </a:p>
          <a:p>
            <a:pPr marL="868680" lvl="1" indent="-457200">
              <a:buNone/>
            </a:pPr>
            <a:r>
              <a:rPr lang="en-US" dirty="0" smtClean="0"/>
              <a:t>				</a:t>
            </a:r>
            <a:r>
              <a:rPr lang="en-US" sz="2400" dirty="0" smtClean="0">
                <a:solidFill>
                  <a:srgbClr val="0070C0"/>
                </a:solidFill>
              </a:rPr>
              <a:t>o</a:t>
            </a:r>
            <a:r>
              <a:rPr lang="en-US" sz="1050" dirty="0" smtClean="0">
                <a:solidFill>
                  <a:srgbClr val="0070C0"/>
                </a:solidFill>
              </a:rPr>
              <a:t>2  </a:t>
            </a:r>
            <a:r>
              <a:rPr lang="en-US" sz="1800" dirty="0" smtClean="0">
                <a:solidFill>
                  <a:srgbClr val="0070C0"/>
                </a:solidFill>
              </a:rPr>
              <a:t>= 2 Oxygen atoms</a:t>
            </a:r>
            <a:r>
              <a:rPr lang="en-US" sz="1800" dirty="0" smtClean="0"/>
              <a:t>		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The coefficients distribute to every element its in front of (like in math 3(x +2)</a:t>
            </a:r>
          </a:p>
          <a:p>
            <a:pPr marL="1143000" lvl="2" indent="-457200">
              <a:buNone/>
            </a:pPr>
            <a:r>
              <a:rPr lang="en-US" dirty="0" smtClean="0"/>
              <a:t>			 </a:t>
            </a:r>
            <a:r>
              <a:rPr lang="en-US" dirty="0" smtClean="0">
                <a:solidFill>
                  <a:srgbClr val="0070C0"/>
                </a:solidFill>
              </a:rPr>
              <a:t>4 H</a:t>
            </a:r>
            <a:r>
              <a:rPr lang="en-US" sz="1100" dirty="0" smtClean="0">
                <a:solidFill>
                  <a:srgbClr val="0070C0"/>
                </a:solidFill>
              </a:rPr>
              <a:t>2</a:t>
            </a:r>
            <a:r>
              <a:rPr lang="en-US" sz="1900" dirty="0" smtClean="0">
                <a:solidFill>
                  <a:srgbClr val="0070C0"/>
                </a:solidFill>
              </a:rPr>
              <a:t>O</a:t>
            </a:r>
            <a:r>
              <a:rPr lang="en-US" sz="1100" dirty="0" smtClean="0">
                <a:solidFill>
                  <a:srgbClr val="0070C0"/>
                </a:solidFill>
              </a:rPr>
              <a:t>  </a:t>
            </a:r>
            <a:r>
              <a:rPr lang="en-US" dirty="0" smtClean="0">
                <a:solidFill>
                  <a:srgbClr val="0070C0"/>
                </a:solidFill>
              </a:rPr>
              <a:t>= 8 Hydrogen atoms and 4 Oxygen atoms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Parenthesis… multiply subscript inside the parenthesis by subscript outside the parenthesis then times that number by the coefficient if any</a:t>
            </a:r>
          </a:p>
          <a:p>
            <a:pPr marL="571500" indent="-457200">
              <a:buNone/>
            </a:pPr>
            <a:r>
              <a:rPr lang="en-US" dirty="0" smtClean="0"/>
              <a:t>				</a:t>
            </a:r>
            <a:r>
              <a:rPr lang="en-US" dirty="0" smtClean="0">
                <a:solidFill>
                  <a:srgbClr val="0070C0"/>
                </a:solidFill>
              </a:rPr>
              <a:t>4 (NH</a:t>
            </a:r>
            <a:r>
              <a:rPr lang="en-US" sz="1700" dirty="0" smtClean="0">
                <a:solidFill>
                  <a:srgbClr val="0070C0"/>
                </a:solidFill>
              </a:rPr>
              <a:t>3 </a:t>
            </a:r>
            <a:r>
              <a:rPr lang="en-US" sz="2600" dirty="0" smtClean="0">
                <a:solidFill>
                  <a:srgbClr val="0070C0"/>
                </a:solidFill>
              </a:rPr>
              <a:t>)</a:t>
            </a:r>
            <a:r>
              <a:rPr lang="en-US" sz="1700" dirty="0" smtClean="0">
                <a:solidFill>
                  <a:srgbClr val="0070C0"/>
                </a:solidFill>
              </a:rPr>
              <a:t>2  </a:t>
            </a:r>
            <a:endParaRPr lang="en-US" dirty="0" smtClean="0">
              <a:solidFill>
                <a:srgbClr val="0070C0"/>
              </a:solidFill>
            </a:endParaRPr>
          </a:p>
          <a:p>
            <a:pPr marL="571500" indent="-457200">
              <a:buFont typeface="+mj-lt"/>
              <a:buAutoNum type="arabicPeriod"/>
            </a:pP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If there is no subscript or coefficient, then it is an UNDERSTOOD 1 (like in math x has an imaginary 1)</a:t>
            </a:r>
          </a:p>
          <a:p>
            <a:pPr marL="1783080" lvl="4" indent="-457200"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70C0"/>
                </a:solidFill>
              </a:rPr>
              <a:t>	</a:t>
            </a:r>
            <a:r>
              <a:rPr lang="en-US" sz="2200" dirty="0" smtClean="0">
                <a:solidFill>
                  <a:srgbClr val="0070C0"/>
                </a:solidFill>
              </a:rPr>
              <a:t>OH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practice…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3 H</a:t>
            </a:r>
            <a:r>
              <a:rPr lang="en-US" baseline="-25000" dirty="0" smtClean="0"/>
              <a:t>2</a:t>
            </a:r>
            <a:r>
              <a:rPr lang="en-US" dirty="0" smtClean="0"/>
              <a:t>O				 4 </a:t>
            </a:r>
            <a:r>
              <a:rPr lang="en-US" dirty="0" smtClean="0"/>
              <a:t>Al(OH)</a:t>
            </a:r>
            <a:r>
              <a:rPr lang="en-US" baseline="-25000" dirty="0" smtClean="0"/>
              <a:t>3</a:t>
            </a:r>
          </a:p>
          <a:p>
            <a:pPr>
              <a:buNone/>
            </a:pPr>
            <a:endParaRPr lang="en-US" baseline="-25000" dirty="0"/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r>
              <a:rPr lang="en-US" dirty="0" smtClean="0"/>
              <a:t>H=			 		Al =</a:t>
            </a:r>
          </a:p>
          <a:p>
            <a:pPr>
              <a:buNone/>
            </a:pPr>
            <a:r>
              <a:rPr lang="en-US" dirty="0" smtClean="0"/>
              <a:t>O=					O=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	H=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Total atoms= 			total atoms=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You try! 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sz="2200" dirty="0" smtClean="0"/>
              <a:t>Write down the different elements and count the # of atoms 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18862"/>
              </p:ext>
            </p:extLst>
          </p:nvPr>
        </p:nvGraphicFramePr>
        <p:xfrm>
          <a:off x="426127" y="1778001"/>
          <a:ext cx="8474568" cy="462547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824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4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48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41824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NaOH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 HNO</a:t>
                      </a:r>
                      <a:r>
                        <a:rPr lang="en-US" b="1" baseline="-25000" dirty="0" smtClean="0"/>
                        <a:t>3</a:t>
                      </a:r>
                      <a:endParaRPr lang="en-US" b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r>
                        <a:rPr lang="en-US" b="1" baseline="0" dirty="0" smtClean="0"/>
                        <a:t> Mg(OH)</a:t>
                      </a:r>
                      <a:r>
                        <a:rPr lang="en-US" b="1" baseline="-25000" dirty="0" smtClean="0"/>
                        <a:t>2</a:t>
                      </a:r>
                      <a:endParaRPr lang="en-US" b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182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MgCl</a:t>
                      </a:r>
                      <a:r>
                        <a:rPr lang="en-US" b="1" baseline="-25000" dirty="0" smtClean="0"/>
                        <a:t>2</a:t>
                      </a:r>
                      <a:endParaRPr lang="en-US" b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 Li</a:t>
                      </a:r>
                      <a:r>
                        <a:rPr lang="en-US" b="1" baseline="-25000" dirty="0" smtClean="0"/>
                        <a:t>2</a:t>
                      </a:r>
                      <a:r>
                        <a:rPr lang="en-US" b="1" dirty="0" smtClean="0"/>
                        <a:t>O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2 CaCO</a:t>
                      </a:r>
                      <a:r>
                        <a:rPr lang="en-US" b="1" baseline="-25000" dirty="0" smtClean="0"/>
                        <a:t>3</a:t>
                      </a:r>
                      <a:endParaRPr lang="en-US" b="1" baseline="-2500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182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Li</a:t>
                      </a:r>
                      <a:r>
                        <a:rPr lang="en-US" b="1" baseline="-25000" dirty="0" smtClean="0"/>
                        <a:t>2</a:t>
                      </a:r>
                      <a:r>
                        <a:rPr lang="en-US" b="1" dirty="0" smtClean="0"/>
                        <a:t>SO</a:t>
                      </a:r>
                      <a:r>
                        <a:rPr lang="en-US" b="1" baseline="-25000" dirty="0" smtClean="0"/>
                        <a:t>4</a:t>
                      </a:r>
                      <a:endParaRPr lang="en-US" b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r>
                        <a:rPr lang="en-US" b="1" baseline="0" dirty="0" smtClean="0"/>
                        <a:t> (NH</a:t>
                      </a:r>
                      <a:r>
                        <a:rPr lang="en-US" b="1" baseline="-25000" dirty="0" smtClean="0"/>
                        <a:t>4</a:t>
                      </a:r>
                      <a:r>
                        <a:rPr lang="en-US" b="1" baseline="0" dirty="0" smtClean="0"/>
                        <a:t>)</a:t>
                      </a:r>
                      <a:r>
                        <a:rPr lang="en-US" b="1" baseline="-25000" dirty="0" smtClean="0"/>
                        <a:t>3</a:t>
                      </a:r>
                      <a:r>
                        <a:rPr lang="en-US" b="1" baseline="0" dirty="0" smtClean="0"/>
                        <a:t>PO</a:t>
                      </a:r>
                      <a:r>
                        <a:rPr lang="en-US" b="1" baseline="-25000" dirty="0" smtClean="0"/>
                        <a:t>4</a:t>
                      </a:r>
                      <a:endParaRPr lang="en-US" b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 Al</a:t>
                      </a:r>
                      <a:r>
                        <a:rPr lang="en-US" b="1" baseline="-25000" dirty="0" smtClean="0"/>
                        <a:t>2</a:t>
                      </a:r>
                      <a:r>
                        <a:rPr lang="en-US" b="1" dirty="0" smtClean="0"/>
                        <a:t>(SO</a:t>
                      </a:r>
                      <a:r>
                        <a:rPr lang="en-US" b="1" baseline="-25000" dirty="0" smtClean="0"/>
                        <a:t>3</a:t>
                      </a:r>
                      <a:r>
                        <a:rPr lang="en-US" b="1" dirty="0" smtClean="0"/>
                        <a:t>)</a:t>
                      </a:r>
                      <a:r>
                        <a:rPr lang="en-US" b="1" baseline="-25000" dirty="0" smtClean="0"/>
                        <a:t>3</a:t>
                      </a:r>
                      <a:endParaRPr lang="en-US" b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78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/>
              <a:t>Warm-up: count the atoms </a:t>
            </a:r>
            <a:endParaRPr lang="en-US" sz="40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4400" dirty="0" smtClean="0"/>
              <a:t>2 Sr</a:t>
            </a:r>
            <a:r>
              <a:rPr lang="en-US" sz="3200" dirty="0" smtClean="0"/>
              <a:t>3</a:t>
            </a:r>
            <a:r>
              <a:rPr lang="en-US" sz="4400" dirty="0" smtClean="0"/>
              <a:t>(PO</a:t>
            </a:r>
            <a:r>
              <a:rPr lang="en-US" sz="3200" dirty="0" smtClean="0"/>
              <a:t>4</a:t>
            </a:r>
            <a:r>
              <a:rPr lang="en-US" sz="4400" dirty="0" smtClean="0"/>
              <a:t>)</a:t>
            </a:r>
            <a:r>
              <a:rPr lang="en-US" sz="3200" dirty="0" smtClean="0"/>
              <a:t>3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4800" dirty="0" smtClean="0"/>
              <a:t>2 CH</a:t>
            </a:r>
            <a:r>
              <a:rPr lang="en-US" sz="3600" dirty="0" smtClean="0"/>
              <a:t>3</a:t>
            </a:r>
            <a:r>
              <a:rPr lang="en-US" sz="4800" dirty="0" smtClean="0"/>
              <a:t>OH</a:t>
            </a:r>
            <a:endParaRPr lang="en-US" sz="4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56464" y="1643742"/>
            <a:ext cx="0" cy="52142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39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6686"/>
            <a:ext cx="8969828" cy="1198279"/>
          </a:xfrm>
        </p:spPr>
        <p:txBody>
          <a:bodyPr>
            <a:noAutofit/>
          </a:bodyPr>
          <a:lstStyle/>
          <a:p>
            <a:pPr algn="ctr"/>
            <a:r>
              <a:rPr lang="en-US" sz="2700" dirty="0">
                <a:solidFill>
                  <a:schemeClr val="tx1"/>
                </a:solidFill>
              </a:rPr>
              <a:t>Write the name of the element in the 2</a:t>
            </a:r>
            <a:r>
              <a:rPr lang="en-US" sz="2700" baseline="30000" dirty="0">
                <a:solidFill>
                  <a:schemeClr val="tx1"/>
                </a:solidFill>
              </a:rPr>
              <a:t>nd</a:t>
            </a:r>
            <a:r>
              <a:rPr lang="en-US" sz="2700" dirty="0">
                <a:solidFill>
                  <a:schemeClr val="tx1"/>
                </a:solidFill>
              </a:rPr>
              <a:t> column then using the octet rule </a:t>
            </a:r>
            <a:r>
              <a:rPr lang="en-US" sz="2700" b="1" u="sng" dirty="0">
                <a:solidFill>
                  <a:schemeClr val="tx1"/>
                </a:solidFill>
              </a:rPr>
              <a:t>list the amount of electrons each element would like to obtain to be full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522113"/>
              </p:ext>
            </p:extLst>
          </p:nvPr>
        </p:nvGraphicFramePr>
        <p:xfrm>
          <a:off x="815779" y="2233117"/>
          <a:ext cx="7523004" cy="4321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7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7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7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55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Atomic Symbol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Element Name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VE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Needed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954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C</a:t>
                      </a:r>
                      <a:endParaRPr lang="en-US" sz="2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954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H</a:t>
                      </a:r>
                      <a:endParaRPr lang="en-US" sz="2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954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Ne</a:t>
                      </a:r>
                      <a:endParaRPr lang="en-US" sz="2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954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S</a:t>
                      </a:r>
                      <a:endParaRPr lang="en-US" sz="2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954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Au</a:t>
                      </a:r>
                      <a:endParaRPr lang="en-US" sz="2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954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err="1" smtClean="0"/>
                        <a:t>Cl</a:t>
                      </a:r>
                      <a:endParaRPr lang="en-US" sz="2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5954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P</a:t>
                      </a:r>
                      <a:endParaRPr lang="en-US" sz="2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5954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Br</a:t>
                      </a:r>
                      <a:endParaRPr lang="en-US" sz="2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526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57600" y="3048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343400" y="42672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4600" y="33528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3528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19800" y="16002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43000" y="16002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010400" y="42672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endCxn id="9" idx="0"/>
          </p:cNvCxnSpPr>
          <p:nvPr/>
        </p:nvCxnSpPr>
        <p:spPr>
          <a:xfrm rot="5400000">
            <a:off x="762000" y="2590800"/>
            <a:ext cx="1066800" cy="4572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8" idx="0"/>
          </p:cNvCxnSpPr>
          <p:nvPr/>
        </p:nvCxnSpPr>
        <p:spPr>
          <a:xfrm rot="16200000" flipH="1">
            <a:off x="2743200" y="2514600"/>
            <a:ext cx="1066800" cy="6096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5181600" y="2667000"/>
            <a:ext cx="1981200" cy="12192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4" idx="0"/>
          </p:cNvCxnSpPr>
          <p:nvPr/>
        </p:nvCxnSpPr>
        <p:spPr>
          <a:xfrm rot="16200000" flipH="1">
            <a:off x="6705600" y="2895600"/>
            <a:ext cx="1981200" cy="7620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2057400" y="609600"/>
            <a:ext cx="1600200" cy="9144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3"/>
          </p:cNvCxnSpPr>
          <p:nvPr/>
        </p:nvCxnSpPr>
        <p:spPr>
          <a:xfrm>
            <a:off x="5791200" y="647700"/>
            <a:ext cx="1524000" cy="9525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0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805" y="2917751"/>
            <a:ext cx="6629400" cy="1219201"/>
          </a:xfrm>
        </p:spPr>
        <p:txBody>
          <a:bodyPr/>
          <a:lstStyle/>
          <a:p>
            <a:r>
              <a:rPr lang="en-US" dirty="0" smtClean="0"/>
              <a:t>#50 Classification of matter quizzes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#51 </a:t>
            </a:r>
            <a:r>
              <a:rPr lang="en-US" dirty="0" smtClean="0"/>
              <a:t>Counting Atoms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85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Chemical Bond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*A </a:t>
            </a:r>
            <a:r>
              <a:rPr lang="en-US" sz="3200" b="1" u="sng" dirty="0" smtClean="0">
                <a:solidFill>
                  <a:schemeClr val="tx1"/>
                </a:solidFill>
              </a:rPr>
              <a:t>chemical bond </a:t>
            </a:r>
            <a:r>
              <a:rPr lang="en-US" sz="3200" dirty="0" smtClean="0">
                <a:solidFill>
                  <a:schemeClr val="tx1"/>
                </a:solidFill>
              </a:rPr>
              <a:t>is an </a:t>
            </a:r>
            <a:r>
              <a:rPr lang="en-US" sz="3200" dirty="0">
                <a:solidFill>
                  <a:schemeClr val="tx1"/>
                </a:solidFill>
              </a:rPr>
              <a:t>interaction (joining together) that holds two or more atoms </a:t>
            </a:r>
            <a:r>
              <a:rPr lang="en-US" sz="3200" dirty="0" smtClean="0">
                <a:solidFill>
                  <a:schemeClr val="tx1"/>
                </a:solidFill>
              </a:rPr>
              <a:t>together </a:t>
            </a:r>
            <a:r>
              <a:rPr lang="en-US" sz="3200" dirty="0">
                <a:solidFill>
                  <a:schemeClr val="tx1"/>
                </a:solidFill>
              </a:rPr>
              <a:t>to form new substances with different properties 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The goal of atoms bonding is to get a complete or full outermost shell. This is called an </a:t>
            </a:r>
            <a:r>
              <a:rPr lang="en-US" sz="3200" b="1" u="sng" dirty="0">
                <a:solidFill>
                  <a:schemeClr val="tx1"/>
                </a:solidFill>
              </a:rPr>
              <a:t>Octet</a:t>
            </a:r>
          </a:p>
        </p:txBody>
      </p:sp>
    </p:spTree>
    <p:extLst>
      <p:ext uri="{BB962C8B-B14F-4D97-AF65-F5344CB8AC3E}">
        <p14:creationId xmlns:p14="http://schemas.microsoft.com/office/powerpoint/2010/main" val="350405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*Stable or Unstable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Stable </a:t>
            </a:r>
            <a:r>
              <a:rPr lang="en-US" sz="4000" dirty="0">
                <a:solidFill>
                  <a:schemeClr val="tx1"/>
                </a:solidFill>
              </a:rPr>
              <a:t>– non reactive (does not want to bond) Full outer shell</a:t>
            </a:r>
          </a:p>
          <a:p>
            <a:endParaRPr lang="en-US" sz="4000" dirty="0">
              <a:solidFill>
                <a:schemeClr val="tx1"/>
              </a:solidFill>
            </a:endParaRPr>
          </a:p>
          <a:p>
            <a:r>
              <a:rPr lang="en-US" sz="4000" dirty="0" smtClean="0">
                <a:solidFill>
                  <a:schemeClr val="tx1"/>
                </a:solidFill>
              </a:rPr>
              <a:t>Unstable </a:t>
            </a:r>
            <a:r>
              <a:rPr lang="en-US" sz="4000" dirty="0">
                <a:solidFill>
                  <a:schemeClr val="tx1"/>
                </a:solidFill>
              </a:rPr>
              <a:t>– Reactive (wants to bond) (outer most shell not full)</a:t>
            </a:r>
          </a:p>
        </p:txBody>
      </p:sp>
    </p:spTree>
    <p:extLst>
      <p:ext uri="{BB962C8B-B14F-4D97-AF65-F5344CB8AC3E}">
        <p14:creationId xmlns:p14="http://schemas.microsoft.com/office/powerpoint/2010/main" val="217794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How atoms bond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Atoms will either:</a:t>
            </a:r>
          </a:p>
          <a:p>
            <a:r>
              <a:rPr lang="en-US" sz="3600" dirty="0">
                <a:solidFill>
                  <a:schemeClr val="tx1"/>
                </a:solidFill>
              </a:rPr>
              <a:t>Share electrons to have a FULL outermost shell/energy level</a:t>
            </a:r>
          </a:p>
          <a:p>
            <a:endParaRPr lang="en-US" sz="3600" dirty="0">
              <a:solidFill>
                <a:schemeClr val="tx1"/>
              </a:solidFill>
            </a:endParaRPr>
          </a:p>
          <a:p>
            <a:r>
              <a:rPr lang="en-US" sz="3600" dirty="0">
                <a:solidFill>
                  <a:schemeClr val="tx1"/>
                </a:solidFill>
              </a:rPr>
              <a:t>Transfer (gain or lose) electrons to have a FULL outermost shell/energy level </a:t>
            </a:r>
          </a:p>
        </p:txBody>
      </p:sp>
    </p:spTree>
    <p:extLst>
      <p:ext uri="{BB962C8B-B14F-4D97-AF65-F5344CB8AC3E}">
        <p14:creationId xmlns:p14="http://schemas.microsoft.com/office/powerpoint/2010/main" val="303481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*Chemical Equation Vocab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634" y="1303317"/>
            <a:ext cx="8823366" cy="5130140"/>
          </a:xfrm>
          <a:ln>
            <a:solidFill>
              <a:srgbClr val="CCFFCC"/>
            </a:solidFill>
          </a:ln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pPr marL="114300" indent="0"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2</a:t>
            </a:r>
            <a:r>
              <a:rPr lang="en-US" sz="4400" dirty="0" smtClean="0">
                <a:solidFill>
                  <a:srgbClr val="000000"/>
                </a:solidFill>
              </a:rPr>
              <a:t>H</a:t>
            </a:r>
            <a:r>
              <a:rPr lang="en-US" sz="4400" baseline="-25000" dirty="0" smtClean="0">
                <a:solidFill>
                  <a:srgbClr val="0070C0"/>
                </a:solidFill>
              </a:rPr>
              <a:t>2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smtClean="0">
                <a:solidFill>
                  <a:srgbClr val="000000"/>
                </a:solidFill>
              </a:rPr>
              <a:t>    +     O</a:t>
            </a:r>
            <a:r>
              <a:rPr lang="en-US" sz="4400" baseline="-25000" dirty="0" smtClean="0">
                <a:solidFill>
                  <a:srgbClr val="0070C0"/>
                </a:solidFill>
              </a:rPr>
              <a:t>2</a:t>
            </a:r>
            <a:r>
              <a:rPr lang="en-US" sz="4400" dirty="0" smtClean="0">
                <a:solidFill>
                  <a:srgbClr val="000000"/>
                </a:solidFill>
              </a:rPr>
              <a:t>     </a:t>
            </a:r>
            <a:r>
              <a:rPr lang="en-US" sz="4400" dirty="0" smtClean="0">
                <a:solidFill>
                  <a:srgbClr val="000000"/>
                </a:solidFill>
                <a:sym typeface="Wingdings"/>
              </a:rPr>
              <a:t>     </a:t>
            </a:r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2</a:t>
            </a:r>
            <a:r>
              <a:rPr lang="en-US" sz="4400" dirty="0" smtClean="0">
                <a:solidFill>
                  <a:srgbClr val="000000"/>
                </a:solidFill>
                <a:sym typeface="Wingdings"/>
              </a:rPr>
              <a:t>H</a:t>
            </a:r>
            <a:r>
              <a:rPr lang="en-US" sz="4400" baseline="-25000" dirty="0" smtClean="0">
                <a:solidFill>
                  <a:srgbClr val="0070C0"/>
                </a:solidFill>
                <a:sym typeface="Wingdings"/>
              </a:rPr>
              <a:t>2</a:t>
            </a:r>
            <a:r>
              <a:rPr lang="en-US" sz="4400" dirty="0" smtClean="0">
                <a:solidFill>
                  <a:srgbClr val="000000"/>
                </a:solidFill>
                <a:sym typeface="Wingdings"/>
              </a:rPr>
              <a:t>O</a:t>
            </a:r>
          </a:p>
          <a:p>
            <a:endParaRPr lang="en-US" sz="2800" dirty="0" smtClean="0">
              <a:sym typeface="Wingdings"/>
            </a:endParaRPr>
          </a:p>
          <a:p>
            <a:endParaRPr lang="en-US" sz="2800" dirty="0">
              <a:sym typeface="Wingdings"/>
            </a:endParaRPr>
          </a:p>
          <a:p>
            <a:r>
              <a:rPr lang="en-US" sz="3100" b="1" u="sng" dirty="0" smtClean="0">
                <a:solidFill>
                  <a:srgbClr val="FF0000"/>
                </a:solidFill>
                <a:sym typeface="Wingdings"/>
              </a:rPr>
              <a:t>*Coefficient</a:t>
            </a:r>
            <a:r>
              <a:rPr lang="en-US" sz="3100" b="1" u="sng" dirty="0" smtClean="0">
                <a:sym typeface="Wingdings"/>
              </a:rPr>
              <a:t> </a:t>
            </a:r>
            <a:r>
              <a:rPr lang="en-US" sz="3100" dirty="0" smtClean="0">
                <a:sym typeface="Wingdings"/>
              </a:rPr>
              <a:t>– a # that is in front of the element or </a:t>
            </a:r>
            <a:r>
              <a:rPr lang="en-US" sz="3100" dirty="0" smtClean="0">
                <a:sym typeface="Wingdings"/>
              </a:rPr>
              <a:t>molecule </a:t>
            </a:r>
            <a:r>
              <a:rPr lang="en-US" sz="3100" dirty="0" smtClean="0">
                <a:sym typeface="Wingdings"/>
              </a:rPr>
              <a:t>and distributed to ALL associated elements or compounds</a:t>
            </a:r>
          </a:p>
          <a:p>
            <a:r>
              <a:rPr lang="en-US" sz="3100" b="1" u="sng" dirty="0" smtClean="0">
                <a:solidFill>
                  <a:srgbClr val="3366FF"/>
                </a:solidFill>
                <a:sym typeface="Wingdings"/>
              </a:rPr>
              <a:t>*Subscript</a:t>
            </a:r>
            <a:r>
              <a:rPr lang="en-US" sz="3100" b="1" u="sng" dirty="0" smtClean="0">
                <a:sym typeface="Wingdings"/>
              </a:rPr>
              <a:t> </a:t>
            </a:r>
            <a:r>
              <a:rPr lang="en-US" sz="3100" dirty="0" smtClean="0">
                <a:sym typeface="Wingdings"/>
              </a:rPr>
              <a:t>– identifies the amount of atoms in an element</a:t>
            </a:r>
          </a:p>
          <a:p>
            <a:r>
              <a:rPr lang="en-US" sz="3100" b="1" u="sng" dirty="0" smtClean="0">
                <a:solidFill>
                  <a:srgbClr val="C92DCD"/>
                </a:solidFill>
                <a:sym typeface="Wingdings"/>
              </a:rPr>
              <a:t>*Reactant(s) </a:t>
            </a:r>
            <a:r>
              <a:rPr lang="en-US" sz="3100" dirty="0" smtClean="0">
                <a:sym typeface="Wingdings"/>
              </a:rPr>
              <a:t>– the starting material in a chemical reaction (on the left)</a:t>
            </a:r>
          </a:p>
          <a:p>
            <a:r>
              <a:rPr lang="en-US" sz="3100" b="1" u="sng" dirty="0" smtClean="0">
                <a:solidFill>
                  <a:srgbClr val="FF8000"/>
                </a:solidFill>
                <a:sym typeface="Wingdings"/>
              </a:rPr>
              <a:t>*Product(s) </a:t>
            </a:r>
            <a:r>
              <a:rPr lang="en-US" sz="3100" dirty="0" smtClean="0">
                <a:sym typeface="Wingdings"/>
              </a:rPr>
              <a:t>– the substance formed from the chemical reactants ( on the right)</a:t>
            </a:r>
          </a:p>
          <a:p>
            <a:r>
              <a:rPr lang="en-US" sz="3100" b="1" u="sng" dirty="0" smtClean="0">
                <a:ln w="3175" cmpd="sng">
                  <a:noFill/>
                </a:ln>
                <a:solidFill>
                  <a:srgbClr val="000000"/>
                </a:solidFill>
                <a:sym typeface="Wingdings"/>
              </a:rPr>
              <a:t>*Yield</a:t>
            </a:r>
            <a:r>
              <a:rPr lang="en-US" sz="3100" b="1" u="sng" dirty="0" smtClean="0">
                <a:sym typeface="Wingdings"/>
              </a:rPr>
              <a:t> </a:t>
            </a:r>
            <a:r>
              <a:rPr lang="en-US" sz="3100" dirty="0" smtClean="0">
                <a:sym typeface="Wingdings"/>
              </a:rPr>
              <a:t>–shows the direction of reactions and  </a:t>
            </a:r>
            <a:r>
              <a:rPr lang="en-US" sz="3100" dirty="0" smtClean="0">
                <a:sym typeface="Wingdings"/>
              </a:rPr>
              <a:t>separates the products from the </a:t>
            </a:r>
            <a:r>
              <a:rPr lang="en-US" sz="3100" dirty="0" smtClean="0">
                <a:sym typeface="Wingdings"/>
              </a:rPr>
              <a:t>reactants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402391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*Counting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counting atoms you must always remember the subscripts behind each element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 		There are 2 H and 1 O atoms in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endParaRPr lang="en-US" dirty="0"/>
          </a:p>
          <a:p>
            <a:r>
              <a:rPr lang="en-US" dirty="0" smtClean="0"/>
              <a:t>Also, you must multiply the subscript by the coefficient in order to calculate the total number of atoms present in an equation </a:t>
            </a:r>
          </a:p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4 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	4 x 2 = 8 therefore there are 8 H and 4 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9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*Counting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</a:t>
            </a:r>
            <a:r>
              <a:rPr lang="en-US" dirty="0" smtClean="0"/>
              <a:t>molecule </a:t>
            </a:r>
            <a:r>
              <a:rPr lang="en-US" dirty="0" smtClean="0"/>
              <a:t>is written inside a parenthesis, you must calculate the number of atoms inside the parenthesis  before multiplying the subscripts outside those brackets.</a:t>
            </a:r>
          </a:p>
          <a:p>
            <a:endParaRPr lang="en-US" dirty="0"/>
          </a:p>
          <a:p>
            <a:r>
              <a:rPr lang="en-US" dirty="0" smtClean="0"/>
              <a:t>  </a:t>
            </a:r>
            <a:r>
              <a:rPr lang="en-US" dirty="0" smtClean="0"/>
              <a:t>Al(NO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66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10442</TotalTime>
  <Words>361</Words>
  <Application>Microsoft Office PowerPoint</Application>
  <PresentationFormat>On-screen Show (4:3)</PresentationFormat>
  <Paragraphs>95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Book Antiqua</vt:lpstr>
      <vt:lpstr>Calibri</vt:lpstr>
      <vt:lpstr>Century Gothic</vt:lpstr>
      <vt:lpstr>Wingdings</vt:lpstr>
      <vt:lpstr>Apothecary</vt:lpstr>
      <vt:lpstr>Diagram on next slide </vt:lpstr>
      <vt:lpstr>PowerPoint Presentation</vt:lpstr>
      <vt:lpstr>#50 Classification of matter quizzes  #51 Counting Atoms </vt:lpstr>
      <vt:lpstr>Chemical Bond</vt:lpstr>
      <vt:lpstr>*Stable or Unstable </vt:lpstr>
      <vt:lpstr>How atoms bond</vt:lpstr>
      <vt:lpstr>*Chemical Equation Vocab</vt:lpstr>
      <vt:lpstr>*Counting atoms</vt:lpstr>
      <vt:lpstr>*Counting atoms</vt:lpstr>
      <vt:lpstr>When counting atoms remember…</vt:lpstr>
      <vt:lpstr>Lets practice…</vt:lpstr>
      <vt:lpstr>You try!  Write down the different elements and count the # of atoms </vt:lpstr>
      <vt:lpstr>Warm-up: count the atoms </vt:lpstr>
      <vt:lpstr>Write the name of the element in the 2nd column then using the octet rule list the amount of electrons each element would like to obtain to be full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S</dc:creator>
  <cp:lastModifiedBy>Smart, Brittany S.</cp:lastModifiedBy>
  <cp:revision>267</cp:revision>
  <dcterms:created xsi:type="dcterms:W3CDTF">2012-12-10T03:25:07Z</dcterms:created>
  <dcterms:modified xsi:type="dcterms:W3CDTF">2019-01-11T21:24:32Z</dcterms:modified>
</cp:coreProperties>
</file>