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278" r:id="rId4"/>
    <p:sldId id="268" r:id="rId5"/>
    <p:sldId id="269" r:id="rId6"/>
    <p:sldId id="270" r:id="rId7"/>
    <p:sldId id="257" r:id="rId8"/>
    <p:sldId id="259" r:id="rId9"/>
    <p:sldId id="277" r:id="rId10"/>
    <p:sldId id="261" r:id="rId11"/>
    <p:sldId id="272" r:id="rId12"/>
    <p:sldId id="273" r:id="rId13"/>
    <p:sldId id="279" r:id="rId14"/>
    <p:sldId id="260" r:id="rId15"/>
    <p:sldId id="280" r:id="rId16"/>
    <p:sldId id="276" r:id="rId17"/>
    <p:sldId id="271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C92DCD"/>
    <a:srgbClr val="000000"/>
    <a:srgbClr val="FFFF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8" y="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E5780-D417-48CA-9FE7-1F5CC176E4B3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CD3CD-6AD6-4209-A5EC-B1777AA4EB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8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5F746-C82B-E54B-B5E6-E46D1A3F8A8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228C9-E64D-A141-BE87-563CD58B6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2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3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36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47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31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5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979086-2136-6345-8E4C-CEEA87D9B9CA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matterandchemistry/chemicalbonds/" TargetMode="External"/><Relationship Id="rId2" Type="http://schemas.openxmlformats.org/officeDocument/2006/relationships/hyperlink" Target="http://www.chem4kids.com/files/atom_bond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1" y="542924"/>
            <a:ext cx="8820150" cy="5419725"/>
          </a:xfrm>
        </p:spPr>
        <p:txBody>
          <a:bodyPr>
            <a:normAutofit fontScale="90000"/>
          </a:bodyPr>
          <a:lstStyle/>
          <a:p>
            <a:r>
              <a:rPr lang="en-US" sz="4900" b="1" u="sng" dirty="0" smtClean="0">
                <a:solidFill>
                  <a:schemeClr val="tx1"/>
                </a:solidFill>
              </a:rPr>
              <a:t>UPDATE TOC</a:t>
            </a:r>
            <a:r>
              <a:rPr lang="en-US" sz="4900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#46 Physical properties and changes</a:t>
            </a:r>
            <a:b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#47 chemical properties and changes (section 3 review)</a:t>
            </a:r>
            <a:b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#48 classifying </a:t>
            </a:r>
            <a:r>
              <a:rPr lang="en-US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properties and changes  </a:t>
            </a:r>
            <a:r>
              <a:rPr lang="en-US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#49 </a:t>
            </a:r>
            <a:r>
              <a:rPr lang="en-US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Counting Atoms </a:t>
            </a:r>
            <a:r>
              <a:rPr lang="en-US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</a:t>
            </a:r>
            <a:endParaRPr lang="en-US" sz="3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*rules for Counting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molecule is written inside a parenthesis, you must multiply the subscripts inside the parenthesis  times the subscript number outside the parenthesis times the coefficient </a:t>
            </a:r>
          </a:p>
          <a:p>
            <a:endParaRPr lang="en-US" dirty="0"/>
          </a:p>
          <a:p>
            <a:r>
              <a:rPr lang="en-US" dirty="0">
                <a:latin typeface="Bahnschrift SemiLight" panose="020B0502040204020203" pitchFamily="34" charset="0"/>
              </a:rPr>
              <a:t>  2  Al(NO</a:t>
            </a:r>
            <a:r>
              <a:rPr lang="en-US" baseline="-25000" dirty="0">
                <a:latin typeface="Bahnschrift SemiLight" panose="020B0502040204020203" pitchFamily="34" charset="0"/>
              </a:rPr>
              <a:t>3</a:t>
            </a:r>
            <a:r>
              <a:rPr lang="en-US" dirty="0">
                <a:latin typeface="Bahnschrift SemiLight" panose="020B0502040204020203" pitchFamily="34" charset="0"/>
              </a:rPr>
              <a:t>)</a:t>
            </a:r>
            <a:r>
              <a:rPr lang="en-US" baseline="-25000" dirty="0">
                <a:latin typeface="Bahnschrift SemiLight" panose="020B0502040204020203" pitchFamily="34" charset="0"/>
              </a:rPr>
              <a:t>3</a:t>
            </a:r>
            <a:r>
              <a:rPr lang="en-US" dirty="0">
                <a:latin typeface="Bahnschrift SemiLight" panose="020B0502040204020203" pitchFamily="34" charset="0"/>
              </a:rPr>
              <a:t>  </a:t>
            </a:r>
          </a:p>
        </p:txBody>
      </p:sp>
      <p:pic>
        <p:nvPicPr>
          <p:cNvPr id="3074" name="Picture 2" descr="Image result for aluminium nitrate molecu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4351337"/>
            <a:ext cx="16859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aluminium nitrate molecu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4351337"/>
            <a:ext cx="16859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661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counting atoms remember…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/>
              <a:t>The subscript behind the element</a:t>
            </a:r>
          </a:p>
          <a:p>
            <a:pPr marL="868680" lvl="1" indent="-457200">
              <a:buNone/>
            </a:pPr>
            <a:r>
              <a:rPr lang="en-US" dirty="0"/>
              <a:t>				</a:t>
            </a:r>
            <a:r>
              <a:rPr lang="en-US" sz="2400" dirty="0">
                <a:solidFill>
                  <a:srgbClr val="0070C0"/>
                </a:solidFill>
              </a:rPr>
              <a:t>o</a:t>
            </a:r>
            <a:r>
              <a:rPr lang="en-US" sz="1050" dirty="0">
                <a:solidFill>
                  <a:srgbClr val="0070C0"/>
                </a:solidFill>
              </a:rPr>
              <a:t>2  </a:t>
            </a:r>
            <a:r>
              <a:rPr lang="en-US" sz="1800" dirty="0">
                <a:solidFill>
                  <a:srgbClr val="0070C0"/>
                </a:solidFill>
              </a:rPr>
              <a:t>= 2 Oxygen atoms</a:t>
            </a:r>
            <a:r>
              <a:rPr lang="en-US" sz="1800" dirty="0"/>
              <a:t>		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The coefficients distribute to every element its in front of (like in math 3(x +2)</a:t>
            </a:r>
          </a:p>
          <a:p>
            <a:pPr marL="1143000" lvl="2" indent="-457200">
              <a:buNone/>
            </a:pPr>
            <a:r>
              <a:rPr lang="en-US" dirty="0"/>
              <a:t>			 </a:t>
            </a:r>
            <a:r>
              <a:rPr lang="en-US" dirty="0">
                <a:solidFill>
                  <a:srgbClr val="0070C0"/>
                </a:solidFill>
              </a:rPr>
              <a:t>4 H</a:t>
            </a:r>
            <a:r>
              <a:rPr lang="en-US" sz="1100" dirty="0">
                <a:solidFill>
                  <a:srgbClr val="0070C0"/>
                </a:solidFill>
              </a:rPr>
              <a:t>2</a:t>
            </a:r>
            <a:r>
              <a:rPr lang="en-US" sz="1900" dirty="0">
                <a:solidFill>
                  <a:srgbClr val="0070C0"/>
                </a:solidFill>
              </a:rPr>
              <a:t>O</a:t>
            </a:r>
            <a:r>
              <a:rPr lang="en-US" sz="1100" dirty="0">
                <a:solidFill>
                  <a:srgbClr val="0070C0"/>
                </a:solidFill>
              </a:rPr>
              <a:t>  </a:t>
            </a:r>
            <a:r>
              <a:rPr lang="en-US" dirty="0">
                <a:solidFill>
                  <a:srgbClr val="0070C0"/>
                </a:solidFill>
              </a:rPr>
              <a:t>= 8 Hydrogen atoms and 4 Oxygen atoms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Parenthesis… multiply subscript inside the parenthesis by subscript outside the parenthesis then times that number by the coefficient if any</a:t>
            </a:r>
          </a:p>
          <a:p>
            <a:pPr marL="571500" indent="-457200">
              <a:buNone/>
            </a:pPr>
            <a:r>
              <a:rPr lang="en-US" dirty="0"/>
              <a:t>				</a:t>
            </a:r>
            <a:r>
              <a:rPr lang="en-US" dirty="0">
                <a:solidFill>
                  <a:srgbClr val="0070C0"/>
                </a:solidFill>
              </a:rPr>
              <a:t>4 (NH</a:t>
            </a:r>
            <a:r>
              <a:rPr lang="en-US" sz="1700" dirty="0">
                <a:solidFill>
                  <a:srgbClr val="0070C0"/>
                </a:solidFill>
              </a:rPr>
              <a:t>3 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  <a:r>
              <a:rPr lang="en-US" sz="1700" dirty="0">
                <a:solidFill>
                  <a:srgbClr val="0070C0"/>
                </a:solidFill>
              </a:rPr>
              <a:t>2  </a:t>
            </a:r>
            <a:endParaRPr lang="en-US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4. If there is no subscript or coefficient, then it is an UNDERSTOOD 1 (like in math x has an imaginary 1)</a:t>
            </a:r>
          </a:p>
          <a:p>
            <a:pPr marL="1783080" lvl="4" indent="-45720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sz="2200" dirty="0">
                <a:solidFill>
                  <a:srgbClr val="0070C0"/>
                </a:solidFill>
              </a:rPr>
              <a:t>OH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practice…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 CO</a:t>
            </a:r>
            <a:r>
              <a:rPr lang="en-US" baseline="-25000" dirty="0"/>
              <a:t>2</a:t>
            </a:r>
            <a:r>
              <a:rPr lang="en-US" dirty="0"/>
              <a:t>				 2  NH</a:t>
            </a:r>
            <a:r>
              <a:rPr lang="en-US" baseline="-25000" dirty="0"/>
              <a:t>3</a:t>
            </a:r>
          </a:p>
          <a:p>
            <a:pPr>
              <a:buNone/>
            </a:pPr>
            <a:endParaRPr lang="en-US" baseline="-25000" dirty="0"/>
          </a:p>
          <a:p>
            <a:pPr>
              <a:buNone/>
            </a:pPr>
            <a:endParaRPr lang="en-US" baseline="-25000" dirty="0"/>
          </a:p>
          <a:p>
            <a:pPr>
              <a:buNone/>
            </a:pPr>
            <a:r>
              <a:rPr lang="en-US" dirty="0"/>
              <a:t>C=			 		N=</a:t>
            </a:r>
          </a:p>
          <a:p>
            <a:pPr>
              <a:buNone/>
            </a:pPr>
            <a:r>
              <a:rPr lang="en-US" dirty="0"/>
              <a:t>O=					H=</a:t>
            </a:r>
          </a:p>
          <a:p>
            <a:pPr>
              <a:buNone/>
            </a:pPr>
            <a:r>
              <a:rPr lang="en-US" dirty="0"/>
              <a:t>					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Total atoms= 			total atoms=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practice…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3 H</a:t>
            </a:r>
            <a:r>
              <a:rPr lang="en-US" baseline="-25000" dirty="0"/>
              <a:t>2</a:t>
            </a:r>
            <a:r>
              <a:rPr lang="en-US" dirty="0"/>
              <a:t>O				 4 Al(OH)</a:t>
            </a:r>
            <a:r>
              <a:rPr lang="en-US" baseline="-25000" dirty="0"/>
              <a:t>3</a:t>
            </a:r>
          </a:p>
          <a:p>
            <a:pPr>
              <a:buNone/>
            </a:pPr>
            <a:endParaRPr lang="en-US" baseline="-25000" dirty="0"/>
          </a:p>
          <a:p>
            <a:pPr>
              <a:buNone/>
            </a:pPr>
            <a:endParaRPr lang="en-US" baseline="-25000" dirty="0"/>
          </a:p>
          <a:p>
            <a:pPr>
              <a:buNone/>
            </a:pPr>
            <a:r>
              <a:rPr lang="en-US" dirty="0"/>
              <a:t>H=			 		Al =</a:t>
            </a:r>
          </a:p>
          <a:p>
            <a:pPr>
              <a:buNone/>
            </a:pPr>
            <a:r>
              <a:rPr lang="en-US" dirty="0"/>
              <a:t>O=					O=</a:t>
            </a:r>
          </a:p>
          <a:p>
            <a:pPr>
              <a:buNone/>
            </a:pPr>
            <a:r>
              <a:rPr lang="en-US" dirty="0"/>
              <a:t>						H=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Total atoms= 			total atoms= </a:t>
            </a:r>
          </a:p>
        </p:txBody>
      </p:sp>
    </p:spTree>
    <p:extLst>
      <p:ext uri="{BB962C8B-B14F-4D97-AF65-F5344CB8AC3E}">
        <p14:creationId xmlns:p14="http://schemas.microsoft.com/office/powerpoint/2010/main" val="3956214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You try!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200" dirty="0"/>
              <a:t>Write down the molecules and count the # of atoms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18862"/>
              </p:ext>
            </p:extLst>
          </p:nvPr>
        </p:nvGraphicFramePr>
        <p:xfrm>
          <a:off x="426127" y="1778001"/>
          <a:ext cx="8474568" cy="46254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2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4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4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1824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NaOH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 HNO</a:t>
                      </a:r>
                      <a:r>
                        <a:rPr lang="en-US" b="1" baseline="-25000" dirty="0"/>
                        <a:t>3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  <a:r>
                        <a:rPr lang="en-US" b="1" baseline="0" dirty="0"/>
                        <a:t> Mg(OH)</a:t>
                      </a:r>
                      <a:r>
                        <a:rPr lang="en-US" b="1" baseline="-25000" dirty="0"/>
                        <a:t>2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82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MgCl</a:t>
                      </a:r>
                      <a:r>
                        <a:rPr lang="en-US" b="1" baseline="-25000" dirty="0"/>
                        <a:t>2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 Li</a:t>
                      </a:r>
                      <a:r>
                        <a:rPr lang="en-US" b="1" baseline="-25000" dirty="0"/>
                        <a:t>2</a:t>
                      </a:r>
                      <a:r>
                        <a:rPr lang="en-US" b="1" dirty="0"/>
                        <a:t>O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2 CaCO</a:t>
                      </a:r>
                      <a:r>
                        <a:rPr lang="en-US" b="1" baseline="-25000" dirty="0"/>
                        <a:t>3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182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Li</a:t>
                      </a:r>
                      <a:r>
                        <a:rPr lang="en-US" b="1" baseline="-25000" dirty="0"/>
                        <a:t>2</a:t>
                      </a:r>
                      <a:r>
                        <a:rPr lang="en-US" b="1" dirty="0"/>
                        <a:t>SO</a:t>
                      </a:r>
                      <a:r>
                        <a:rPr lang="en-US" b="1" baseline="-25000" dirty="0"/>
                        <a:t>4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  <a:r>
                        <a:rPr lang="en-US" b="1" baseline="0" dirty="0"/>
                        <a:t> (NH</a:t>
                      </a:r>
                      <a:r>
                        <a:rPr lang="en-US" b="1" baseline="-25000" dirty="0"/>
                        <a:t>4</a:t>
                      </a:r>
                      <a:r>
                        <a:rPr lang="en-US" b="1" baseline="0" dirty="0"/>
                        <a:t>)</a:t>
                      </a:r>
                      <a:r>
                        <a:rPr lang="en-US" b="1" baseline="-25000" dirty="0"/>
                        <a:t>3</a:t>
                      </a:r>
                      <a:r>
                        <a:rPr lang="en-US" b="1" baseline="0" dirty="0"/>
                        <a:t>PO</a:t>
                      </a:r>
                      <a:r>
                        <a:rPr lang="en-US" b="1" baseline="-25000" dirty="0"/>
                        <a:t>4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 Al</a:t>
                      </a:r>
                      <a:r>
                        <a:rPr lang="en-US" b="1" baseline="-25000" dirty="0"/>
                        <a:t>2</a:t>
                      </a:r>
                      <a:r>
                        <a:rPr lang="en-US" b="1" dirty="0"/>
                        <a:t>(SO</a:t>
                      </a:r>
                      <a:r>
                        <a:rPr lang="en-US" b="1" baseline="-25000" dirty="0"/>
                        <a:t>3</a:t>
                      </a:r>
                      <a:r>
                        <a:rPr lang="en-US" b="1" dirty="0"/>
                        <a:t>)</a:t>
                      </a:r>
                      <a:r>
                        <a:rPr lang="en-US" b="1" baseline="-25000" dirty="0"/>
                        <a:t>3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788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E4E-D996-6B4D-9DA1-06677267F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EAC8E-AA3C-6440-A06E-4A3CCA240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38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Warm-up: count the atoms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316" y="1862955"/>
            <a:ext cx="4038600" cy="440740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sz="4400" dirty="0"/>
              <a:t>2 Sr</a:t>
            </a:r>
            <a:r>
              <a:rPr lang="en-US" sz="2400" dirty="0"/>
              <a:t>3</a:t>
            </a:r>
            <a:r>
              <a:rPr lang="en-US" sz="4400" dirty="0"/>
              <a:t>(PO</a:t>
            </a:r>
            <a:r>
              <a:rPr lang="en-US" sz="2400" dirty="0"/>
              <a:t>4</a:t>
            </a:r>
            <a:r>
              <a:rPr lang="en-US" sz="4400" dirty="0"/>
              <a:t>)</a:t>
            </a:r>
            <a:r>
              <a:rPr lang="en-US" sz="2400" dirty="0"/>
              <a:t>3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600" dirty="0" err="1"/>
              <a:t>Sr</a:t>
            </a:r>
            <a:r>
              <a:rPr lang="en-US" sz="3600" dirty="0"/>
              <a:t> = </a:t>
            </a:r>
          </a:p>
          <a:p>
            <a:pPr marL="114300" indent="0">
              <a:buNone/>
            </a:pPr>
            <a:r>
              <a:rPr lang="en-US" sz="3600" dirty="0"/>
              <a:t>P = </a:t>
            </a:r>
          </a:p>
          <a:p>
            <a:pPr marL="114300" indent="0">
              <a:buNone/>
            </a:pPr>
            <a:r>
              <a:rPr lang="en-US" sz="3600" dirty="0"/>
              <a:t>O = 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/>
              <a:t>Total atoms =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69517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sz="4800" dirty="0"/>
              <a:t>2 CH</a:t>
            </a:r>
            <a:r>
              <a:rPr lang="en-US" dirty="0"/>
              <a:t>3</a:t>
            </a:r>
            <a:r>
              <a:rPr lang="en-US" sz="4800" dirty="0"/>
              <a:t>OH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endParaRPr lang="en-US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56464" y="1643742"/>
            <a:ext cx="0" cy="5214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397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6686"/>
            <a:ext cx="8969828" cy="1198279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Write the name of the element in the 2</a:t>
            </a:r>
            <a:r>
              <a:rPr lang="en-US" sz="2700" baseline="30000" dirty="0">
                <a:solidFill>
                  <a:schemeClr val="tx1"/>
                </a:solidFill>
              </a:rPr>
              <a:t>nd</a:t>
            </a:r>
            <a:r>
              <a:rPr lang="en-US" sz="2700" dirty="0">
                <a:solidFill>
                  <a:schemeClr val="tx1"/>
                </a:solidFill>
              </a:rPr>
              <a:t> column then using the octet rule </a:t>
            </a:r>
            <a:r>
              <a:rPr lang="en-US" sz="2700" b="1" u="sng" dirty="0">
                <a:solidFill>
                  <a:schemeClr val="tx1"/>
                </a:solidFill>
              </a:rPr>
              <a:t>list the amount of electrons each element would like to obtain to be full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522113"/>
              </p:ext>
            </p:extLst>
          </p:nvPr>
        </p:nvGraphicFramePr>
        <p:xfrm>
          <a:off x="815779" y="2233117"/>
          <a:ext cx="7523004" cy="4321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5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Atomic Symbol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Element Name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VE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 Needed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Au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/>
                        <a:t>Cl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Br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261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683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Diagram on next slide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blanks with the following words:</a:t>
            </a: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Homogeneous 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Mixture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Substance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Heterogeneous </a:t>
            </a:r>
          </a:p>
        </p:txBody>
      </p:sp>
    </p:spTree>
    <p:extLst>
      <p:ext uri="{BB962C8B-B14F-4D97-AF65-F5344CB8AC3E}">
        <p14:creationId xmlns:p14="http://schemas.microsoft.com/office/powerpoint/2010/main" val="256914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30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3400" y="4267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4600" y="3352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352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9800" y="1600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3000" y="1600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10400" y="4267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endCxn id="9" idx="0"/>
          </p:cNvCxnSpPr>
          <p:nvPr/>
        </p:nvCxnSpPr>
        <p:spPr>
          <a:xfrm rot="5400000">
            <a:off x="762000" y="2590800"/>
            <a:ext cx="1066800" cy="4572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0"/>
          </p:cNvCxnSpPr>
          <p:nvPr/>
        </p:nvCxnSpPr>
        <p:spPr>
          <a:xfrm rot="16200000" flipH="1">
            <a:off x="2743200" y="2514600"/>
            <a:ext cx="1066800" cy="609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181600" y="2667000"/>
            <a:ext cx="1981200" cy="12192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4" idx="0"/>
          </p:cNvCxnSpPr>
          <p:nvPr/>
        </p:nvCxnSpPr>
        <p:spPr>
          <a:xfrm rot="16200000" flipH="1">
            <a:off x="6705600" y="2895600"/>
            <a:ext cx="1981200" cy="7620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2057400" y="609600"/>
            <a:ext cx="1600200" cy="9144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3"/>
          </p:cNvCxnSpPr>
          <p:nvPr/>
        </p:nvCxnSpPr>
        <p:spPr>
          <a:xfrm>
            <a:off x="5791200" y="647700"/>
            <a:ext cx="1524000" cy="9525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0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recall from last week…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We mentioned that… 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Chemical changes occurs when one or more  substances are combined and change entirely to form new substances with new properties.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Today we are going to see how these changes are written, and learn how to count the number of atoms within each chemical bond.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6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FDC89-A29E-614C-B6E2-3112A7FF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elements form chemical bonds?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A9A6D-8535-5D4C-A539-0C350A977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ever wondered why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water written as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? Or why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tablesalt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is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NaCl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?  What makes these atoms attracted to each other and why?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www.chem4kids.com/files/atom_bonds.html</a:t>
            </a:r>
            <a:endParaRPr lang="en-US" dirty="0" smtClean="0"/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Brainpop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Chemical Bonds 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https://www.brainpop.com/science/matterandchemistry/chemicalbonds/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Chemical Bond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*A </a:t>
            </a:r>
            <a:r>
              <a:rPr lang="en-US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bond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an interaction (joining together) that holds two or more atoms together to form new substances with different properties </a:t>
            </a:r>
          </a:p>
          <a:p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goal of atoms bonding is to get a complete or full outermost shell. This is called an </a:t>
            </a:r>
            <a:r>
              <a:rPr lang="en-US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Octet</a:t>
            </a:r>
          </a:p>
          <a:p>
            <a:pPr marL="114300" indent="0">
              <a:buNone/>
            </a:pPr>
            <a:endParaRPr lang="en-US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05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*Stable or Unstable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atoms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are non-reactive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want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bond with other atoms because they have a </a:t>
            </a:r>
            <a:r>
              <a:rPr lang="en-US" sz="4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outermost shell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Unstable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atoms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r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eactive (they want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bond with other atoms because their </a:t>
            </a:r>
            <a:r>
              <a:rPr lang="en-US" sz="4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outermost </a:t>
            </a:r>
            <a:r>
              <a:rPr lang="en-US" sz="4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shell </a:t>
            </a:r>
            <a:r>
              <a:rPr lang="en-US" sz="4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not </a:t>
            </a:r>
            <a:r>
              <a:rPr lang="en-US" sz="4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7794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How atoms bond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Atoms will either:</a:t>
            </a:r>
          </a:p>
          <a:p>
            <a:r>
              <a:rPr lang="en-US" sz="3600" dirty="0">
                <a:solidFill>
                  <a:schemeClr val="tx1"/>
                </a:solidFill>
              </a:rPr>
              <a:t>Share electrons to have a FULL outermost shell/energy level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Transfer (gain or lose) electrons to have a FULL outermost shell/energy level </a:t>
            </a:r>
          </a:p>
        </p:txBody>
      </p:sp>
    </p:spTree>
    <p:extLst>
      <p:ext uri="{BB962C8B-B14F-4D97-AF65-F5344CB8AC3E}">
        <p14:creationId xmlns:p14="http://schemas.microsoft.com/office/powerpoint/2010/main" val="303481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64" y="240030"/>
            <a:ext cx="8260672" cy="75056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*Chemical Equation Vocab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17" y="766106"/>
            <a:ext cx="8823366" cy="5851863"/>
          </a:xfrm>
          <a:ln>
            <a:solidFill>
              <a:srgbClr val="CCFFCC"/>
            </a:solidFill>
          </a:ln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11430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2</a:t>
            </a:r>
            <a:r>
              <a:rPr lang="en-US" sz="4400" dirty="0">
                <a:solidFill>
                  <a:srgbClr val="000000"/>
                </a:solidFill>
              </a:rPr>
              <a:t>H</a:t>
            </a:r>
            <a:r>
              <a:rPr lang="en-US" sz="4400" baseline="-25000" dirty="0">
                <a:solidFill>
                  <a:srgbClr val="0070C0"/>
                </a:solidFill>
              </a:rPr>
              <a:t>2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>
                <a:solidFill>
                  <a:srgbClr val="000000"/>
                </a:solidFill>
              </a:rPr>
              <a:t>    +     O</a:t>
            </a:r>
            <a:r>
              <a:rPr lang="en-US" sz="4400" baseline="-25000" dirty="0">
                <a:solidFill>
                  <a:srgbClr val="0070C0"/>
                </a:solidFill>
              </a:rPr>
              <a:t>2</a:t>
            </a:r>
            <a:r>
              <a:rPr lang="en-US" sz="4400" dirty="0">
                <a:solidFill>
                  <a:srgbClr val="000000"/>
                </a:solidFill>
              </a:rPr>
              <a:t>     </a:t>
            </a:r>
            <a:r>
              <a:rPr lang="en-US" sz="4400" dirty="0">
                <a:solidFill>
                  <a:srgbClr val="000000"/>
                </a:solidFill>
                <a:sym typeface="Wingdings"/>
              </a:rPr>
              <a:t>       </a:t>
            </a:r>
            <a:r>
              <a:rPr lang="en-US" sz="4400" dirty="0">
                <a:solidFill>
                  <a:srgbClr val="FF0000"/>
                </a:solidFill>
                <a:sym typeface="Wingdings"/>
              </a:rPr>
              <a:t>2</a:t>
            </a:r>
            <a:r>
              <a:rPr lang="en-US" sz="4400" dirty="0">
                <a:solidFill>
                  <a:srgbClr val="000000"/>
                </a:solidFill>
                <a:sym typeface="Wingdings"/>
              </a:rPr>
              <a:t>H</a:t>
            </a:r>
            <a:r>
              <a:rPr lang="en-US" sz="4400" baseline="-25000" dirty="0">
                <a:solidFill>
                  <a:srgbClr val="0070C0"/>
                </a:solidFill>
                <a:sym typeface="Wingdings"/>
              </a:rPr>
              <a:t>2</a:t>
            </a:r>
            <a:r>
              <a:rPr lang="en-US" sz="4400" dirty="0">
                <a:solidFill>
                  <a:srgbClr val="000000"/>
                </a:solidFill>
                <a:sym typeface="Wingdings"/>
              </a:rPr>
              <a:t>O</a:t>
            </a:r>
          </a:p>
          <a:p>
            <a:endParaRPr lang="en-US" sz="2800" dirty="0">
              <a:sym typeface="Wingdings"/>
            </a:endParaRPr>
          </a:p>
          <a:p>
            <a:endParaRPr lang="en-US" sz="2800" dirty="0">
              <a:sym typeface="Wingdings"/>
            </a:endParaRPr>
          </a:p>
          <a:p>
            <a:endParaRPr lang="en-US" sz="2800" dirty="0">
              <a:sym typeface="Wingdings"/>
            </a:endParaRPr>
          </a:p>
          <a:p>
            <a:r>
              <a:rPr lang="en-US" sz="3100" b="1" u="sng" dirty="0">
                <a:solidFill>
                  <a:srgbClr val="FF0000"/>
                </a:solidFill>
                <a:sym typeface="Wingdings"/>
              </a:rPr>
              <a:t>*Coefficient</a:t>
            </a:r>
            <a:r>
              <a:rPr lang="en-US" sz="3100" b="1" u="sng" dirty="0">
                <a:sym typeface="Wingdings"/>
              </a:rPr>
              <a:t> </a:t>
            </a:r>
            <a:r>
              <a:rPr lang="en-US" sz="3100" dirty="0">
                <a:sym typeface="Wingdings"/>
              </a:rPr>
              <a:t>– the # that is in front of the element or molecule and gets distributed to ALL associated elements </a:t>
            </a:r>
            <a:r>
              <a:rPr lang="en-US" sz="3100">
                <a:sym typeface="Wingdings"/>
              </a:rPr>
              <a:t>or </a:t>
            </a:r>
            <a:r>
              <a:rPr lang="en-US" sz="3100" smtClean="0">
                <a:sym typeface="Wingdings"/>
              </a:rPr>
              <a:t>molecules </a:t>
            </a:r>
            <a:r>
              <a:rPr lang="en-US" sz="3100" i="1" dirty="0">
                <a:sym typeface="Wingdings"/>
              </a:rPr>
              <a:t>(plus sign separates coefficients)</a:t>
            </a:r>
          </a:p>
          <a:p>
            <a:r>
              <a:rPr lang="en-US" sz="3100" b="1" u="sng" dirty="0">
                <a:solidFill>
                  <a:srgbClr val="3366FF"/>
                </a:solidFill>
                <a:sym typeface="Wingdings"/>
              </a:rPr>
              <a:t>*Subscript</a:t>
            </a:r>
            <a:r>
              <a:rPr lang="en-US" sz="3100" b="1" u="sng" dirty="0">
                <a:sym typeface="Wingdings"/>
              </a:rPr>
              <a:t> </a:t>
            </a:r>
            <a:r>
              <a:rPr lang="en-US" sz="3100" dirty="0">
                <a:sym typeface="Wingdings"/>
              </a:rPr>
              <a:t>– identifies the amount of atoms in an element </a:t>
            </a:r>
            <a:r>
              <a:rPr lang="en-US" sz="3100" i="1" dirty="0">
                <a:sym typeface="Wingdings"/>
              </a:rPr>
              <a:t>(only applies to element it is behind)</a:t>
            </a:r>
          </a:p>
          <a:p>
            <a:r>
              <a:rPr lang="en-US" sz="3100" b="1" u="sng" dirty="0">
                <a:solidFill>
                  <a:srgbClr val="C92DCD"/>
                </a:solidFill>
                <a:sym typeface="Wingdings"/>
              </a:rPr>
              <a:t>*Reactant(s) </a:t>
            </a:r>
            <a:r>
              <a:rPr lang="en-US" sz="3100" dirty="0">
                <a:sym typeface="Wingdings"/>
              </a:rPr>
              <a:t>– the starting material in a chemical reaction (on the left of chemical reaction)</a:t>
            </a:r>
          </a:p>
          <a:p>
            <a:r>
              <a:rPr lang="en-US" sz="3100" b="1" u="sng" dirty="0">
                <a:solidFill>
                  <a:srgbClr val="FF8000"/>
                </a:solidFill>
                <a:sym typeface="Wingdings"/>
              </a:rPr>
              <a:t>*Product(s) </a:t>
            </a:r>
            <a:r>
              <a:rPr lang="en-US" sz="3100" dirty="0">
                <a:sym typeface="Wingdings"/>
              </a:rPr>
              <a:t>– the substance formed from the chemical reactants ( on the right side of chemical reaction)</a:t>
            </a:r>
          </a:p>
          <a:p>
            <a:r>
              <a:rPr lang="en-US" sz="3100" b="1" u="sng" dirty="0">
                <a:ln w="3175" cmpd="sng">
                  <a:noFill/>
                </a:ln>
                <a:solidFill>
                  <a:srgbClr val="000000"/>
                </a:solidFill>
                <a:sym typeface="Wingdings"/>
              </a:rPr>
              <a:t>*Yield</a:t>
            </a:r>
            <a:r>
              <a:rPr lang="en-US" sz="3100" b="1" u="sng" dirty="0">
                <a:sym typeface="Wingdings"/>
              </a:rPr>
              <a:t> </a:t>
            </a:r>
            <a:r>
              <a:rPr lang="en-US" sz="3100" dirty="0">
                <a:sym typeface="Wingdings"/>
              </a:rPr>
              <a:t>–shows the direction of reactions and  separates the products from the reactants</a:t>
            </a:r>
            <a:endParaRPr lang="en-US" sz="3100" dirty="0"/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BF927FCF-AFF5-9740-8CC4-7D0E411FCAC2}"/>
              </a:ext>
            </a:extLst>
          </p:cNvPr>
          <p:cNvSpPr/>
          <p:nvPr/>
        </p:nvSpPr>
        <p:spPr>
          <a:xfrm rot="5400000">
            <a:off x="3187439" y="668663"/>
            <a:ext cx="265951" cy="2503170"/>
          </a:xfrm>
          <a:prstGeom prst="rightBracket">
            <a:avLst/>
          </a:prstGeom>
          <a:noFill/>
          <a:ln w="57150">
            <a:solidFill>
              <a:srgbClr val="C92D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ket 4">
            <a:extLst>
              <a:ext uri="{FF2B5EF4-FFF2-40B4-BE49-F238E27FC236}">
                <a16:creationId xmlns:a16="http://schemas.microsoft.com/office/drawing/2014/main" id="{CF9B0969-9E7E-6249-8538-DD1A9AAD76EB}"/>
              </a:ext>
            </a:extLst>
          </p:cNvPr>
          <p:cNvSpPr/>
          <p:nvPr/>
        </p:nvSpPr>
        <p:spPr>
          <a:xfrm rot="5400000">
            <a:off x="6796388" y="1145791"/>
            <a:ext cx="265953" cy="1548913"/>
          </a:xfrm>
          <a:prstGeom prst="rightBracket">
            <a:avLst/>
          </a:prstGeom>
          <a:noFill/>
          <a:ln w="57150">
            <a:solidFill>
              <a:srgbClr val="FF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81B2BE-1E29-774D-9C11-705567D2BFDB}"/>
              </a:ext>
            </a:extLst>
          </p:cNvPr>
          <p:cNvSpPr txBox="1"/>
          <p:nvPr/>
        </p:nvSpPr>
        <p:spPr>
          <a:xfrm>
            <a:off x="2603109" y="2053224"/>
            <a:ext cx="1548913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92DCD"/>
                </a:solidFill>
              </a:rPr>
              <a:t>Reactants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396E74-1185-4A41-B3F6-9E4725BB9B5A}"/>
              </a:ext>
            </a:extLst>
          </p:cNvPr>
          <p:cNvSpPr txBox="1"/>
          <p:nvPr/>
        </p:nvSpPr>
        <p:spPr>
          <a:xfrm>
            <a:off x="6154908" y="2053224"/>
            <a:ext cx="1548913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8000"/>
                </a:solidFill>
              </a:rPr>
              <a:t>Products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B80778D-97C5-A44D-83C3-E364CD9B0EF4}"/>
              </a:ext>
            </a:extLst>
          </p:cNvPr>
          <p:cNvCxnSpPr>
            <a:cxnSpLocks/>
          </p:cNvCxnSpPr>
          <p:nvPr/>
        </p:nvCxnSpPr>
        <p:spPr>
          <a:xfrm>
            <a:off x="5154930" y="1291590"/>
            <a:ext cx="64008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91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*rules for Counting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09724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/>
              <a:t>When counting atoms you must </a:t>
            </a:r>
            <a:r>
              <a:rPr lang="en-US" b="1" u="sng" dirty="0"/>
              <a:t>always remember the subscripts</a:t>
            </a:r>
            <a:r>
              <a:rPr lang="en-US" dirty="0"/>
              <a:t> behind each element.</a:t>
            </a:r>
          </a:p>
          <a:p>
            <a:endParaRPr lang="en-US" dirty="0"/>
          </a:p>
          <a:p>
            <a:r>
              <a:rPr lang="en-US" dirty="0"/>
              <a:t>A subscript tells how many atoms are present for each element.</a:t>
            </a:r>
          </a:p>
          <a:p>
            <a:endParaRPr lang="en-US" dirty="0"/>
          </a:p>
          <a:p>
            <a:r>
              <a:rPr lang="en-US" dirty="0"/>
              <a:t>If no subscript is written, then it is a understood one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/>
              <a:t> 	There are 2 H and 1 O atoms in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h20 molecu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765" y="4559301"/>
            <a:ext cx="2344835" cy="222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9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*rules for Counting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819400"/>
          </a:xfrm>
        </p:spPr>
        <p:txBody>
          <a:bodyPr>
            <a:normAutofit/>
          </a:bodyPr>
          <a:lstStyle/>
          <a:p>
            <a:r>
              <a:rPr lang="en-US" dirty="0"/>
              <a:t>You must multiply the subscript by the coefficient in order to calculate the total number of atoms present in an equation 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</a:rPr>
              <a:t>4 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/>
              <a:t>	4 x 2 = 8 therefore there are 8 H and 4 O</a:t>
            </a:r>
          </a:p>
          <a:p>
            <a:endParaRPr lang="en-US" dirty="0"/>
          </a:p>
        </p:txBody>
      </p:sp>
      <p:pic>
        <p:nvPicPr>
          <p:cNvPr id="2050" name="Picture 2" descr="Image result for h20 molecu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39" y="4743450"/>
            <a:ext cx="1738962" cy="164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h20 molecu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094" y="4743450"/>
            <a:ext cx="1738962" cy="164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h20 molecu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449" y="4743450"/>
            <a:ext cx="1738962" cy="164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h20 molecu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4743450"/>
            <a:ext cx="1738962" cy="164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49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12371</TotalTime>
  <Words>571</Words>
  <Application>Microsoft Office PowerPoint</Application>
  <PresentationFormat>On-screen Show (4:3)</PresentationFormat>
  <Paragraphs>135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Bahnschrift SemiLight</vt:lpstr>
      <vt:lpstr>Book Antiqua</vt:lpstr>
      <vt:lpstr>Calibri</vt:lpstr>
      <vt:lpstr>Century Gothic</vt:lpstr>
      <vt:lpstr>Wingdings</vt:lpstr>
      <vt:lpstr>Apothecary</vt:lpstr>
      <vt:lpstr>UPDATE TOC:  #46 Physical properties and changes   #47 chemical properties and changes (section 3 review)  #48 classifying phy/chem properties and changes    #49 Counting Atoms Notes </vt:lpstr>
      <vt:lpstr>If you recall from last week…</vt:lpstr>
      <vt:lpstr>Why do elements form chemical bonds?</vt:lpstr>
      <vt:lpstr>Chemical Bond</vt:lpstr>
      <vt:lpstr>*Stable or Unstable </vt:lpstr>
      <vt:lpstr>How atoms bond</vt:lpstr>
      <vt:lpstr>*Chemical Equation Vocab</vt:lpstr>
      <vt:lpstr>*rules for Counting atoms</vt:lpstr>
      <vt:lpstr>*rules for Counting atoms</vt:lpstr>
      <vt:lpstr>*rules for Counting atoms</vt:lpstr>
      <vt:lpstr>When counting atoms remember…</vt:lpstr>
      <vt:lpstr>Lets practice…</vt:lpstr>
      <vt:lpstr>Lets practice…</vt:lpstr>
      <vt:lpstr>You try!  Write down the molecules and count the # of atoms </vt:lpstr>
      <vt:lpstr>PowerPoint Presentation</vt:lpstr>
      <vt:lpstr>Warm-up: count the atoms </vt:lpstr>
      <vt:lpstr>Write the name of the element in the 2nd column then using the octet rule list the amount of electrons each element would like to obtain to be full</vt:lpstr>
      <vt:lpstr>Diagram on next slide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</dc:creator>
  <cp:lastModifiedBy>Smart, Brittany S.</cp:lastModifiedBy>
  <cp:revision>291</cp:revision>
  <dcterms:created xsi:type="dcterms:W3CDTF">2012-12-10T03:25:07Z</dcterms:created>
  <dcterms:modified xsi:type="dcterms:W3CDTF">2020-01-13T21:36:18Z</dcterms:modified>
</cp:coreProperties>
</file>