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43"/>
  </p:notesMasterIdLst>
  <p:handoutMasterIdLst>
    <p:handoutMasterId r:id="rId44"/>
  </p:handoutMasterIdLst>
  <p:sldIdLst>
    <p:sldId id="300" r:id="rId2"/>
    <p:sldId id="256" r:id="rId3"/>
    <p:sldId id="271" r:id="rId4"/>
    <p:sldId id="308" r:id="rId5"/>
    <p:sldId id="288" r:id="rId6"/>
    <p:sldId id="273" r:id="rId7"/>
    <p:sldId id="294" r:id="rId8"/>
    <p:sldId id="274" r:id="rId9"/>
    <p:sldId id="275" r:id="rId10"/>
    <p:sldId id="259" r:id="rId11"/>
    <p:sldId id="258" r:id="rId12"/>
    <p:sldId id="260" r:id="rId13"/>
    <p:sldId id="261" r:id="rId14"/>
    <p:sldId id="276" r:id="rId15"/>
    <p:sldId id="295" r:id="rId16"/>
    <p:sldId id="279" r:id="rId17"/>
    <p:sldId id="269" r:id="rId18"/>
    <p:sldId id="270" r:id="rId19"/>
    <p:sldId id="302" r:id="rId20"/>
    <p:sldId id="303" r:id="rId21"/>
    <p:sldId id="307" r:id="rId22"/>
    <p:sldId id="266" r:id="rId23"/>
    <p:sldId id="301" r:id="rId24"/>
    <p:sldId id="262" r:id="rId25"/>
    <p:sldId id="296" r:id="rId26"/>
    <p:sldId id="290" r:id="rId27"/>
    <p:sldId id="298" r:id="rId28"/>
    <p:sldId id="297" r:id="rId29"/>
    <p:sldId id="299" r:id="rId30"/>
    <p:sldId id="282" r:id="rId31"/>
    <p:sldId id="283" r:id="rId32"/>
    <p:sldId id="287" r:id="rId33"/>
    <p:sldId id="280" r:id="rId34"/>
    <p:sldId id="281" r:id="rId35"/>
    <p:sldId id="265" r:id="rId36"/>
    <p:sldId id="284" r:id="rId37"/>
    <p:sldId id="285" r:id="rId38"/>
    <p:sldId id="268" r:id="rId39"/>
    <p:sldId id="267" r:id="rId40"/>
    <p:sldId id="292" r:id="rId41"/>
    <p:sldId id="293" r:id="rId4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6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4"/>
    <p:restoredTop sz="94668"/>
  </p:normalViewPr>
  <p:slideViewPr>
    <p:cSldViewPr>
      <p:cViewPr varScale="1">
        <p:scale>
          <a:sx n="98" d="100"/>
          <a:sy n="98" d="100"/>
        </p:scale>
        <p:origin x="78"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E30814DA-3FA1-4EBA-BEB7-EDBBA08DF130}" type="datetimeFigureOut">
              <a:rPr lang="en-US" smtClean="0"/>
              <a:pPr/>
              <a:t>9/3/2019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A7B267DB-547A-49FB-A40F-6F0460AE75DD}" type="slidenum">
              <a:rPr lang="en-US" smtClean="0"/>
              <a:pPr/>
              <a:t>‹#›</a:t>
            </a:fld>
            <a:endParaRPr lang="en-US"/>
          </a:p>
        </p:txBody>
      </p:sp>
    </p:spTree>
    <p:extLst>
      <p:ext uri="{BB962C8B-B14F-4D97-AF65-F5344CB8AC3E}">
        <p14:creationId xmlns:p14="http://schemas.microsoft.com/office/powerpoint/2010/main" val="3532557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20F928A-FB1F-1048-A59E-2B8DF297318E}" type="datetimeFigureOut">
              <a:rPr lang="en-US" smtClean="0"/>
              <a:pPr/>
              <a:t>9/3/2019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4CFE726-CB55-1A43-A181-24F2B51F6CD7}" type="slidenum">
              <a:rPr lang="en-US" smtClean="0"/>
              <a:pPr/>
              <a:t>‹#›</a:t>
            </a:fld>
            <a:endParaRPr lang="en-US"/>
          </a:p>
        </p:txBody>
      </p:sp>
    </p:spTree>
    <p:extLst>
      <p:ext uri="{BB962C8B-B14F-4D97-AF65-F5344CB8AC3E}">
        <p14:creationId xmlns:p14="http://schemas.microsoft.com/office/powerpoint/2010/main" val="41125334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your hand over what you are solving for in</a:t>
            </a:r>
            <a:r>
              <a:rPr lang="en-US" baseline="0" dirty="0"/>
              <a:t> order to find the equations.</a:t>
            </a:r>
          </a:p>
          <a:p>
            <a:r>
              <a:rPr lang="en-US" baseline="0" dirty="0"/>
              <a:t>D= m / V</a:t>
            </a:r>
          </a:p>
          <a:p>
            <a:r>
              <a:rPr lang="en-US" baseline="0" dirty="0"/>
              <a:t>V= m/ D</a:t>
            </a:r>
          </a:p>
          <a:p>
            <a:r>
              <a:rPr lang="en-US" baseline="0"/>
              <a:t>m= D * V</a:t>
            </a:r>
            <a:endParaRPr lang="en-US"/>
          </a:p>
        </p:txBody>
      </p:sp>
      <p:sp>
        <p:nvSpPr>
          <p:cNvPr id="4" name="Slide Number Placeholder 3"/>
          <p:cNvSpPr>
            <a:spLocks noGrp="1"/>
          </p:cNvSpPr>
          <p:nvPr>
            <p:ph type="sldNum" sz="quarter" idx="10"/>
          </p:nvPr>
        </p:nvSpPr>
        <p:spPr/>
        <p:txBody>
          <a:bodyPr/>
          <a:lstStyle/>
          <a:p>
            <a:fld id="{24CFE726-CB55-1A43-A181-24F2B51F6CD7}" type="slidenum">
              <a:rPr lang="en-US" smtClean="0"/>
              <a:pPr/>
              <a:t>15</a:t>
            </a:fld>
            <a:endParaRPr lang="en-US"/>
          </a:p>
        </p:txBody>
      </p:sp>
    </p:spTree>
    <p:extLst>
      <p:ext uri="{BB962C8B-B14F-4D97-AF65-F5344CB8AC3E}">
        <p14:creationId xmlns:p14="http://schemas.microsoft.com/office/powerpoint/2010/main" val="201319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7725FC-C8B1-4EC7-90AB-311CA92E2FD4}" type="slidenum">
              <a:rPr lang="en-US" altLang="en-US"/>
              <a:pPr eaLnBrk="1" hangingPunct="1"/>
              <a:t>20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49687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E5166A-55B9-442F-AD0C-2BF9B564882D}" type="slidenum">
              <a:rPr lang="en-US" altLang="en-US"/>
              <a:pPr eaLnBrk="1" hangingPunct="1"/>
              <a:t>21</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0577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a:t>
            </a:r>
            <a:r>
              <a:rPr lang="en-US" dirty="0" err="1"/>
              <a:t>I,</a:t>
            </a:r>
            <a:r>
              <a:rPr lang="en-US" err="1"/>
              <a:t>I</a:t>
            </a:r>
            <a:r>
              <a:rPr lang="en-US"/>
              <a:t>,</a:t>
            </a:r>
            <a:r>
              <a:rPr lang="en-US" baseline="0"/>
              <a:t> D </a:t>
            </a:r>
            <a:endParaRPr lang="en-US"/>
          </a:p>
        </p:txBody>
      </p:sp>
      <p:sp>
        <p:nvSpPr>
          <p:cNvPr id="4" name="Slide Number Placeholder 3"/>
          <p:cNvSpPr>
            <a:spLocks noGrp="1"/>
          </p:cNvSpPr>
          <p:nvPr>
            <p:ph type="sldNum" sz="quarter" idx="10"/>
          </p:nvPr>
        </p:nvSpPr>
        <p:spPr/>
        <p:txBody>
          <a:bodyPr/>
          <a:lstStyle/>
          <a:p>
            <a:fld id="{24CFE726-CB55-1A43-A181-24F2B51F6CD7}" type="slidenum">
              <a:rPr lang="en-US" smtClean="0"/>
              <a:pPr/>
              <a:t>39</a:t>
            </a:fld>
            <a:endParaRPr lang="en-US"/>
          </a:p>
        </p:txBody>
      </p:sp>
    </p:spTree>
    <p:extLst>
      <p:ext uri="{BB962C8B-B14F-4D97-AF65-F5344CB8AC3E}">
        <p14:creationId xmlns:p14="http://schemas.microsoft.com/office/powerpoint/2010/main" val="1123087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cstate="print"/>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43D5293-DD82-4148-A9DA-AF8FCC3BAD3C}"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3D5293-DD82-4148-A9DA-AF8FCC3BAD3C}" type="datetimeFigureOut">
              <a:rPr lang="en-US" smtClean="0"/>
              <a:pPr/>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3D5293-DD82-4148-A9DA-AF8FCC3BAD3C}"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43D5293-DD82-4148-A9DA-AF8FCC3BAD3C}"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pic>
        <p:nvPicPr>
          <p:cNvPr id="10" name="Picture 9" descr="pictureCaptionBacking.png"/>
          <p:cNvPicPr>
            <a:picLocks noChangeAspect="1"/>
          </p:cNvPicPr>
          <p:nvPr/>
        </p:nvPicPr>
        <p:blipFill>
          <a:blip r:embed="rId2" cstate="print"/>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0AF0FCC-C553-4714-9B88-E14256CFB365}" type="slidenum">
              <a:rPr lang="en-US" altLang="en-US"/>
              <a:pPr/>
              <a:t>‹#›</a:t>
            </a:fld>
            <a:endParaRPr lang="en-US" altLang="en-US"/>
          </a:p>
        </p:txBody>
      </p:sp>
    </p:spTree>
    <p:extLst>
      <p:ext uri="{BB962C8B-B14F-4D97-AF65-F5344CB8AC3E}">
        <p14:creationId xmlns:p14="http://schemas.microsoft.com/office/powerpoint/2010/main" val="100076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cstate="print"/>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CBC09C7B-D6FF-49C8-AE8C-9D07340A8273}" type="slidenum">
              <a:rPr lang="en-US" smtClean="0"/>
              <a:pPr/>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743D5293-DD82-4148-A9DA-AF8FCC3BAD3C}" type="datetimeFigureOut">
              <a:rPr lang="en-US" smtClean="0"/>
              <a:pPr/>
              <a:t>9/3/2019</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CBC09C7B-D6FF-49C8-AE8C-9D07340A82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43D5293-DD82-4148-A9DA-AF8FCC3BAD3C}" type="datetimeFigureOut">
              <a:rPr lang="en-US" smtClean="0"/>
              <a:pPr/>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09C7B-D6FF-49C8-AE8C-9D07340A82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743D5293-DD82-4148-A9DA-AF8FCC3BAD3C}" type="datetimeFigureOut">
              <a:rPr lang="en-US" smtClean="0"/>
              <a:pPr/>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09C7B-D6FF-49C8-AE8C-9D07340A8273}" type="slidenum">
              <a:rPr lang="en-US" smtClean="0"/>
              <a:pPr/>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43D5293-DD82-4148-A9DA-AF8FCC3BAD3C}" type="datetimeFigureOut">
              <a:rPr lang="en-US" smtClean="0"/>
              <a:pPr/>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09C7B-D6FF-49C8-AE8C-9D07340A8273}" type="slidenum">
              <a:rPr lang="en-US" smtClean="0"/>
              <a:pPr/>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743D5293-DD82-4148-A9DA-AF8FCC3BAD3C}" type="datetimeFigureOut">
              <a:rPr lang="en-US" smtClean="0"/>
              <a:pPr/>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CBC09C7B-D6FF-49C8-AE8C-9D07340A827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Lst>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5.wmf"/></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rainpop.com/science/motionsforcesandtime/buoyancy/"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rainpop.com/science/matterandchemistry/measuringmatte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371600"/>
            <a:ext cx="6443831" cy="1846961"/>
          </a:xfrm>
        </p:spPr>
        <p:txBody>
          <a:bodyPr/>
          <a:lstStyle/>
          <a:p>
            <a:r>
              <a:rPr lang="en-US" dirty="0">
                <a:solidFill>
                  <a:schemeClr val="bg1"/>
                </a:solidFill>
              </a:rPr>
              <a:t>#5 Bubble Lab </a:t>
            </a:r>
            <a:br>
              <a:rPr lang="en-US" dirty="0">
                <a:solidFill>
                  <a:schemeClr val="bg1"/>
                </a:solidFill>
              </a:rPr>
            </a:br>
            <a:r>
              <a:rPr lang="en-US" dirty="0">
                <a:solidFill>
                  <a:schemeClr val="bg1"/>
                </a:solidFill>
              </a:rPr>
              <a:t>#6 Density Notes </a:t>
            </a:r>
          </a:p>
        </p:txBody>
      </p:sp>
    </p:spTree>
    <p:extLst>
      <p:ext uri="{BB962C8B-B14F-4D97-AF65-F5344CB8AC3E}">
        <p14:creationId xmlns:p14="http://schemas.microsoft.com/office/powerpoint/2010/main" val="26775945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Density can tell you:</a:t>
            </a:r>
          </a:p>
        </p:txBody>
      </p:sp>
      <p:sp>
        <p:nvSpPr>
          <p:cNvPr id="3" name="Content Placeholder 2"/>
          <p:cNvSpPr>
            <a:spLocks noGrp="1"/>
          </p:cNvSpPr>
          <p:nvPr>
            <p:ph idx="1"/>
          </p:nvPr>
        </p:nvSpPr>
        <p:spPr/>
        <p:txBody>
          <a:bodyPr/>
          <a:lstStyle/>
          <a:p>
            <a:pPr>
              <a:buFont typeface="Wingdings" charset="2"/>
              <a:buChar char="v"/>
            </a:pPr>
            <a:r>
              <a:rPr lang="en-US" sz="3200" dirty="0">
                <a:solidFill>
                  <a:srgbClr val="000000"/>
                </a:solidFill>
                <a:latin typeface="Arial"/>
                <a:cs typeface="Arial"/>
              </a:rPr>
              <a:t>How close the atoms or molecules are to each other</a:t>
            </a:r>
          </a:p>
          <a:p>
            <a:pPr>
              <a:buFont typeface="Wingdings" charset="2"/>
              <a:buChar char="v"/>
            </a:pPr>
            <a:r>
              <a:rPr lang="en-US" sz="3200" dirty="0">
                <a:solidFill>
                  <a:srgbClr val="000000"/>
                </a:solidFill>
                <a:latin typeface="Arial"/>
                <a:cs typeface="Arial"/>
              </a:rPr>
              <a:t>More than “heaviness”  - density includes how much space an object takes up!!</a:t>
            </a:r>
          </a:p>
          <a:p>
            <a:pPr>
              <a:buFont typeface="Wingdings" charset="2"/>
              <a:buChar char="v"/>
            </a:pPr>
            <a:r>
              <a:rPr lang="en-US" sz="3200" dirty="0">
                <a:solidFill>
                  <a:srgbClr val="000000"/>
                </a:solidFill>
                <a:latin typeface="Arial"/>
                <a:cs typeface="Arial"/>
              </a:rPr>
              <a:t>All substances have density including liquids, solids, and gases</a:t>
            </a:r>
          </a:p>
          <a:p>
            <a:endParaRPr lang="en-US" dirty="0"/>
          </a:p>
        </p:txBody>
      </p:sp>
    </p:spTree>
    <p:extLst>
      <p:ext uri="{BB962C8B-B14F-4D97-AF65-F5344CB8AC3E}">
        <p14:creationId xmlns:p14="http://schemas.microsoft.com/office/powerpoint/2010/main" val="401057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Which one has a greater </a:t>
            </a:r>
            <a:br>
              <a:rPr lang="en-US" dirty="0"/>
            </a:br>
            <a:r>
              <a:rPr lang="en-US" dirty="0" smtClean="0"/>
              <a:t>Mass? </a:t>
            </a:r>
            <a:r>
              <a:rPr lang="en-US" dirty="0"/>
              <a:t>Volume? density?</a:t>
            </a:r>
          </a:p>
        </p:txBody>
      </p:sp>
      <p:sp>
        <p:nvSpPr>
          <p:cNvPr id="6" name="Rectangle 5"/>
          <p:cNvSpPr/>
          <p:nvPr/>
        </p:nvSpPr>
        <p:spPr>
          <a:xfrm>
            <a:off x="838200" y="2438400"/>
            <a:ext cx="2971800" cy="3276600"/>
          </a:xfrm>
          <a:prstGeom prst="rect">
            <a:avLst/>
          </a:prstGeom>
          <a:solidFill>
            <a:srgbClr val="00B0F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2438400"/>
            <a:ext cx="2971800" cy="3276600"/>
          </a:xfrm>
          <a:prstGeom prst="rect">
            <a:avLst/>
          </a:prstGeom>
          <a:solidFill>
            <a:srgbClr val="00B0F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Connector 2"/>
          <p:cNvSpPr/>
          <p:nvPr/>
        </p:nvSpPr>
        <p:spPr>
          <a:xfrm>
            <a:off x="1295400" y="2895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333500" y="45720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095500" y="3581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048000" y="3962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3048000" y="3006436"/>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6096000" y="5257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7162800" y="5105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5666509" y="2968336"/>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906491" y="29337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2507673" y="4786745"/>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6258791" y="40767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4831773" y="51919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6532418" y="49633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6934200" y="4242955"/>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5708073" y="3733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p:nvPr/>
        </p:nvSpPr>
        <p:spPr>
          <a:xfrm>
            <a:off x="5638800" y="4734791"/>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p:cNvSpPr/>
          <p:nvPr/>
        </p:nvSpPr>
        <p:spPr>
          <a:xfrm>
            <a:off x="4838700" y="3962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p:cNvSpPr/>
          <p:nvPr/>
        </p:nvSpPr>
        <p:spPr>
          <a:xfrm>
            <a:off x="6397336" y="3352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p:cNvSpPr/>
          <p:nvPr/>
        </p:nvSpPr>
        <p:spPr>
          <a:xfrm>
            <a:off x="4953000" y="2895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ctr"/>
            <a:r>
              <a:rPr lang="en-US" dirty="0">
                <a:latin typeface="Arial"/>
                <a:cs typeface="Arial"/>
              </a:rPr>
              <a:t>Which one has a greater </a:t>
            </a:r>
            <a:br>
              <a:rPr lang="en-US" dirty="0">
                <a:latin typeface="Arial"/>
                <a:cs typeface="Arial"/>
              </a:rPr>
            </a:br>
            <a:r>
              <a:rPr lang="en-US" dirty="0" smtClean="0">
                <a:latin typeface="Arial"/>
                <a:cs typeface="Arial"/>
              </a:rPr>
              <a:t>Mass? </a:t>
            </a:r>
            <a:r>
              <a:rPr lang="en-US" dirty="0">
                <a:latin typeface="Arial"/>
                <a:cs typeface="Arial"/>
              </a:rPr>
              <a:t>Volume? density? </a:t>
            </a:r>
            <a:br>
              <a:rPr lang="en-US" dirty="0">
                <a:latin typeface="Arial"/>
                <a:cs typeface="Arial"/>
              </a:rPr>
            </a:br>
            <a:r>
              <a:rPr lang="en-US" dirty="0">
                <a:latin typeface="Arial"/>
                <a:cs typeface="Arial"/>
              </a:rPr>
              <a:t>How do you know</a:t>
            </a:r>
          </a:p>
        </p:txBody>
      </p:sp>
      <p:sp>
        <p:nvSpPr>
          <p:cNvPr id="4" name="Rectangle 3"/>
          <p:cNvSpPr/>
          <p:nvPr/>
        </p:nvSpPr>
        <p:spPr>
          <a:xfrm>
            <a:off x="762000" y="2743200"/>
            <a:ext cx="1752600" cy="1905000"/>
          </a:xfrm>
          <a:prstGeom prst="rect">
            <a:avLst/>
          </a:prstGeom>
          <a:ln>
            <a:solidFill>
              <a:srgbClr val="511818"/>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Rectangle 4"/>
          <p:cNvSpPr/>
          <p:nvPr/>
        </p:nvSpPr>
        <p:spPr>
          <a:xfrm>
            <a:off x="4267200" y="2667000"/>
            <a:ext cx="2667000" cy="3657600"/>
          </a:xfrm>
          <a:prstGeom prst="rect">
            <a:avLst/>
          </a:prstGeom>
          <a:ln>
            <a:solidFill>
              <a:srgbClr val="511818"/>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6" name="Flowchart: Connector 5"/>
          <p:cNvSpPr/>
          <p:nvPr/>
        </p:nvSpPr>
        <p:spPr>
          <a:xfrm>
            <a:off x="1066800" y="2971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1828800" y="3276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524000" y="34290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291936" y="39243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2133600" y="38862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715000" y="5105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6324600" y="32004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648200" y="4412673"/>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5462155" y="36576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4495800" y="2971800"/>
            <a:ext cx="228600" cy="228600"/>
          </a:xfrm>
          <a:prstGeom prst="flowChartConnector">
            <a:avLst/>
          </a:prstGeom>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21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*Density of pure water</a:t>
            </a:r>
          </a:p>
        </p:txBody>
      </p:sp>
      <p:sp>
        <p:nvSpPr>
          <p:cNvPr id="3" name="Content Placeholder 2"/>
          <p:cNvSpPr>
            <a:spLocks noGrp="1"/>
          </p:cNvSpPr>
          <p:nvPr>
            <p:ph idx="1"/>
          </p:nvPr>
        </p:nvSpPr>
        <p:spPr>
          <a:xfrm>
            <a:off x="304799" y="1586753"/>
            <a:ext cx="8610601" cy="4571999"/>
          </a:xfrm>
        </p:spPr>
        <p:txBody>
          <a:bodyPr>
            <a:normAutofit/>
          </a:bodyPr>
          <a:lstStyle/>
          <a:p>
            <a:pPr algn="ctr">
              <a:buNone/>
            </a:pPr>
            <a:r>
              <a:rPr lang="en-US" sz="3600" dirty="0">
                <a:solidFill>
                  <a:srgbClr val="000000"/>
                </a:solidFill>
                <a:latin typeface="Arial"/>
                <a:cs typeface="Arial"/>
              </a:rPr>
              <a:t>Density of pure water = </a:t>
            </a:r>
            <a:r>
              <a:rPr lang="en-US" sz="3600" dirty="0">
                <a:solidFill>
                  <a:srgbClr val="FF0000"/>
                </a:solidFill>
                <a:latin typeface="Arial"/>
                <a:cs typeface="Arial"/>
              </a:rPr>
              <a:t>1.0 g/cm</a:t>
            </a:r>
            <a:r>
              <a:rPr lang="en-US" sz="3600" baseline="30000" dirty="0">
                <a:solidFill>
                  <a:srgbClr val="FF0000"/>
                </a:solidFill>
                <a:latin typeface="Arial"/>
                <a:cs typeface="Arial"/>
              </a:rPr>
              <a:t>3</a:t>
            </a:r>
          </a:p>
          <a:p>
            <a:r>
              <a:rPr lang="en-US" sz="3600" dirty="0">
                <a:solidFill>
                  <a:srgbClr val="000000"/>
                </a:solidFill>
                <a:latin typeface="Arial"/>
                <a:cs typeface="Arial"/>
              </a:rPr>
              <a:t>If an object has a density greater the 1.0 g/cm</a:t>
            </a:r>
            <a:r>
              <a:rPr lang="en-US" sz="3600" baseline="30000" dirty="0">
                <a:solidFill>
                  <a:srgbClr val="000000"/>
                </a:solidFill>
                <a:latin typeface="Arial"/>
                <a:cs typeface="Arial"/>
              </a:rPr>
              <a:t>3</a:t>
            </a:r>
            <a:r>
              <a:rPr lang="en-US" sz="3600" dirty="0">
                <a:solidFill>
                  <a:srgbClr val="000000"/>
                </a:solidFill>
                <a:latin typeface="Arial"/>
                <a:cs typeface="Arial"/>
              </a:rPr>
              <a:t> it will </a:t>
            </a:r>
            <a:r>
              <a:rPr lang="en-US" sz="3600" b="1" u="sng" dirty="0">
                <a:solidFill>
                  <a:srgbClr val="FF0000"/>
                </a:solidFill>
                <a:latin typeface="Arial"/>
                <a:cs typeface="Arial"/>
              </a:rPr>
              <a:t>sink</a:t>
            </a:r>
            <a:r>
              <a:rPr lang="en-US" sz="3600" dirty="0">
                <a:solidFill>
                  <a:srgbClr val="000000"/>
                </a:solidFill>
                <a:latin typeface="Arial"/>
                <a:cs typeface="Arial"/>
              </a:rPr>
              <a:t> in water.</a:t>
            </a:r>
          </a:p>
          <a:p>
            <a:pPr marL="0" indent="0">
              <a:buNone/>
            </a:pPr>
            <a:endParaRPr lang="en-US" sz="3600" dirty="0">
              <a:solidFill>
                <a:srgbClr val="FF0000"/>
              </a:solidFill>
              <a:latin typeface="Arial"/>
              <a:cs typeface="Arial"/>
            </a:endParaRPr>
          </a:p>
          <a:p>
            <a:r>
              <a:rPr lang="en-US" sz="3600" dirty="0">
                <a:solidFill>
                  <a:srgbClr val="000000"/>
                </a:solidFill>
                <a:latin typeface="Arial"/>
                <a:cs typeface="Arial"/>
              </a:rPr>
              <a:t>If an object has a density less than 1.0 g/cm</a:t>
            </a:r>
            <a:r>
              <a:rPr lang="en-US" sz="3600" baseline="30000" dirty="0">
                <a:solidFill>
                  <a:srgbClr val="000000"/>
                </a:solidFill>
                <a:latin typeface="Arial"/>
                <a:cs typeface="Arial"/>
              </a:rPr>
              <a:t>3 </a:t>
            </a:r>
            <a:r>
              <a:rPr lang="en-US" sz="3600" dirty="0">
                <a:solidFill>
                  <a:srgbClr val="000000"/>
                </a:solidFill>
                <a:latin typeface="Arial"/>
                <a:cs typeface="Arial"/>
              </a:rPr>
              <a:t> it will </a:t>
            </a:r>
            <a:r>
              <a:rPr lang="en-US" sz="3600" b="1" u="sng" dirty="0">
                <a:solidFill>
                  <a:srgbClr val="FF0000"/>
                </a:solidFill>
                <a:latin typeface="Arial"/>
                <a:cs typeface="Arial"/>
              </a:rPr>
              <a:t>float</a:t>
            </a:r>
            <a:r>
              <a:rPr lang="en-US" sz="3600" dirty="0">
                <a:solidFill>
                  <a:srgbClr val="000000"/>
                </a:solidFill>
                <a:latin typeface="Arial"/>
                <a:cs typeface="Arial"/>
              </a:rPr>
              <a:t> in water.</a:t>
            </a:r>
          </a:p>
          <a:p>
            <a:endParaRPr lang="en-US" sz="2800" dirty="0">
              <a:solidFill>
                <a:srgbClr val="FF0000"/>
              </a:solidFill>
            </a:endParaRPr>
          </a:p>
          <a:p>
            <a:endParaRPr lang="en-US" dirty="0"/>
          </a:p>
        </p:txBody>
      </p:sp>
    </p:spTree>
    <p:extLst>
      <p:ext uri="{BB962C8B-B14F-4D97-AF65-F5344CB8AC3E}">
        <p14:creationId xmlns:p14="http://schemas.microsoft.com/office/powerpoint/2010/main" val="8024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Quick Question?</a:t>
            </a:r>
          </a:p>
        </p:txBody>
      </p:sp>
      <p:sp>
        <p:nvSpPr>
          <p:cNvPr id="3" name="Content Placeholder 2"/>
          <p:cNvSpPr>
            <a:spLocks noGrp="1"/>
          </p:cNvSpPr>
          <p:nvPr>
            <p:ph idx="1"/>
          </p:nvPr>
        </p:nvSpPr>
        <p:spPr>
          <a:xfrm>
            <a:off x="304800" y="1609416"/>
            <a:ext cx="7924800" cy="4846320"/>
          </a:xfrm>
        </p:spPr>
        <p:txBody>
          <a:bodyPr>
            <a:normAutofit/>
          </a:bodyPr>
          <a:lstStyle/>
          <a:p>
            <a:r>
              <a:rPr lang="en-US" sz="3200" dirty="0">
                <a:solidFill>
                  <a:schemeClr val="tx1"/>
                </a:solidFill>
                <a:latin typeface="Arial"/>
                <a:cs typeface="Arial"/>
              </a:rPr>
              <a:t>A object weighs 0.99 g/cm</a:t>
            </a:r>
            <a:r>
              <a:rPr lang="en-US" sz="3200" baseline="30000" dirty="0">
                <a:solidFill>
                  <a:schemeClr val="tx1"/>
                </a:solidFill>
                <a:latin typeface="Arial"/>
                <a:cs typeface="Arial"/>
              </a:rPr>
              <a:t>3</a:t>
            </a:r>
            <a:r>
              <a:rPr lang="en-US" sz="3200" dirty="0">
                <a:solidFill>
                  <a:schemeClr val="tx1"/>
                </a:solidFill>
                <a:latin typeface="Arial"/>
                <a:cs typeface="Arial"/>
              </a:rPr>
              <a:t> will this object sink or float? How do you know?</a:t>
            </a:r>
          </a:p>
          <a:p>
            <a:endParaRPr lang="en-US" sz="3200" dirty="0">
              <a:solidFill>
                <a:schemeClr val="tx1"/>
              </a:solidFill>
              <a:latin typeface="Arial"/>
              <a:cs typeface="Arial"/>
            </a:endParaRPr>
          </a:p>
          <a:p>
            <a:r>
              <a:rPr lang="en-US" sz="3200" dirty="0">
                <a:solidFill>
                  <a:schemeClr val="tx1"/>
                </a:solidFill>
                <a:latin typeface="Arial"/>
                <a:cs typeface="Arial"/>
              </a:rPr>
              <a:t>In order to calculate the density of an object we need to know the objects ______ and ________</a:t>
            </a:r>
          </a:p>
        </p:txBody>
      </p:sp>
    </p:spTree>
    <p:extLst>
      <p:ext uri="{BB962C8B-B14F-4D97-AF65-F5344CB8AC3E}">
        <p14:creationId xmlns:p14="http://schemas.microsoft.com/office/powerpoint/2010/main" val="2485069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to read a density triangle</a:t>
            </a:r>
          </a:p>
        </p:txBody>
      </p:sp>
      <p:sp>
        <p:nvSpPr>
          <p:cNvPr id="4" name="Isosceles Triangle 3"/>
          <p:cNvSpPr/>
          <p:nvPr/>
        </p:nvSpPr>
        <p:spPr>
          <a:xfrm>
            <a:off x="2075199" y="1457979"/>
            <a:ext cx="4782801" cy="4780661"/>
          </a:xfrm>
          <a:prstGeom prst="triangle">
            <a:avLst/>
          </a:prstGeom>
          <a:ln>
            <a:solidFill>
              <a:srgbClr val="51181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 name="Straight Connector 4"/>
          <p:cNvCxnSpPr/>
          <p:nvPr/>
        </p:nvCxnSpPr>
        <p:spPr>
          <a:xfrm>
            <a:off x="3124200" y="4152839"/>
            <a:ext cx="2686602" cy="25574"/>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4386317" y="4178414"/>
            <a:ext cx="1" cy="2020283"/>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78337" y="4485287"/>
            <a:ext cx="1185541" cy="1569660"/>
          </a:xfrm>
          <a:prstGeom prst="rect">
            <a:avLst/>
          </a:prstGeom>
          <a:noFill/>
        </p:spPr>
        <p:txBody>
          <a:bodyPr wrap="none" rtlCol="0">
            <a:spAutoFit/>
          </a:bodyPr>
          <a:lstStyle/>
          <a:p>
            <a:r>
              <a:rPr lang="en-US" sz="9600" dirty="0"/>
              <a:t>D</a:t>
            </a:r>
          </a:p>
        </p:txBody>
      </p:sp>
      <p:sp>
        <p:nvSpPr>
          <p:cNvPr id="8" name="TextBox 7"/>
          <p:cNvSpPr txBox="1"/>
          <p:nvPr/>
        </p:nvSpPr>
        <p:spPr>
          <a:xfrm>
            <a:off x="4766526" y="4494204"/>
            <a:ext cx="1044276" cy="1569660"/>
          </a:xfrm>
          <a:prstGeom prst="rect">
            <a:avLst/>
          </a:prstGeom>
          <a:noFill/>
        </p:spPr>
        <p:txBody>
          <a:bodyPr wrap="none" rtlCol="0">
            <a:spAutoFit/>
          </a:bodyPr>
          <a:lstStyle/>
          <a:p>
            <a:r>
              <a:rPr lang="en-US" sz="9600" dirty="0"/>
              <a:t>V</a:t>
            </a:r>
          </a:p>
        </p:txBody>
      </p:sp>
      <p:sp>
        <p:nvSpPr>
          <p:cNvPr id="9" name="TextBox 8"/>
          <p:cNvSpPr txBox="1"/>
          <p:nvPr/>
        </p:nvSpPr>
        <p:spPr>
          <a:xfrm>
            <a:off x="3817892" y="2435495"/>
            <a:ext cx="1136850" cy="1446550"/>
          </a:xfrm>
          <a:prstGeom prst="rect">
            <a:avLst/>
          </a:prstGeom>
          <a:noFill/>
        </p:spPr>
        <p:txBody>
          <a:bodyPr wrap="none" rtlCol="0">
            <a:spAutoFit/>
          </a:bodyPr>
          <a:lstStyle/>
          <a:p>
            <a:r>
              <a:rPr lang="en-US" sz="8800" dirty="0"/>
              <a:t>m</a:t>
            </a:r>
          </a:p>
        </p:txBody>
      </p:sp>
    </p:spTree>
    <p:extLst>
      <p:ext uri="{BB962C8B-B14F-4D97-AF65-F5344CB8AC3E}">
        <p14:creationId xmlns:p14="http://schemas.microsoft.com/office/powerpoint/2010/main" val="23565904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36" y="111851"/>
            <a:ext cx="7691719" cy="1143000"/>
          </a:xfrm>
        </p:spPr>
        <p:txBody>
          <a:bodyPr/>
          <a:lstStyle/>
          <a:p>
            <a:r>
              <a:rPr lang="en-US" dirty="0"/>
              <a:t>Example </a:t>
            </a:r>
          </a:p>
        </p:txBody>
      </p:sp>
      <p:sp>
        <p:nvSpPr>
          <p:cNvPr id="3" name="Content Placeholder 2"/>
          <p:cNvSpPr>
            <a:spLocks noGrp="1"/>
          </p:cNvSpPr>
          <p:nvPr>
            <p:ph idx="1"/>
          </p:nvPr>
        </p:nvSpPr>
        <p:spPr>
          <a:xfrm>
            <a:off x="381000" y="1076575"/>
            <a:ext cx="8610599" cy="4571999"/>
          </a:xfrm>
        </p:spPr>
        <p:txBody>
          <a:bodyPr>
            <a:normAutofit/>
          </a:bodyPr>
          <a:lstStyle/>
          <a:p>
            <a:r>
              <a:rPr lang="en-US" sz="4000" dirty="0">
                <a:solidFill>
                  <a:schemeClr val="tx1"/>
                </a:solidFill>
              </a:rPr>
              <a:t>If the mass of an object is 144 </a:t>
            </a:r>
            <a:r>
              <a:rPr lang="en-US" sz="4000" dirty="0" err="1">
                <a:solidFill>
                  <a:schemeClr val="tx1"/>
                </a:solidFill>
              </a:rPr>
              <a:t>g</a:t>
            </a:r>
            <a:r>
              <a:rPr lang="en-US" sz="4000" dirty="0">
                <a:solidFill>
                  <a:schemeClr val="tx1"/>
                </a:solidFill>
              </a:rPr>
              <a:t> and it’s volume is 4 </a:t>
            </a:r>
            <a:r>
              <a:rPr lang="en-US" sz="4000" dirty="0" err="1">
                <a:solidFill>
                  <a:schemeClr val="tx1"/>
                </a:solidFill>
              </a:rPr>
              <a:t>mL</a:t>
            </a:r>
            <a:r>
              <a:rPr lang="en-US" sz="4000" dirty="0">
                <a:solidFill>
                  <a:schemeClr val="tx1"/>
                </a:solidFill>
              </a:rPr>
              <a:t>, what is it’s DENSITY?</a:t>
            </a:r>
          </a:p>
        </p:txBody>
      </p:sp>
      <p:sp>
        <p:nvSpPr>
          <p:cNvPr id="4" name="Isosceles Triangle 3"/>
          <p:cNvSpPr/>
          <p:nvPr/>
        </p:nvSpPr>
        <p:spPr>
          <a:xfrm>
            <a:off x="2075199" y="2521148"/>
            <a:ext cx="4502315" cy="3717492"/>
          </a:xfrm>
          <a:prstGeom prst="triangle">
            <a:avLst/>
          </a:prstGeom>
          <a:ln>
            <a:solidFill>
              <a:srgbClr val="51181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5" name="Straight Connector 4"/>
          <p:cNvCxnSpPr>
            <a:stCxn id="4" idx="1"/>
            <a:endCxn id="4" idx="5"/>
          </p:cNvCxnSpPr>
          <p:nvPr/>
        </p:nvCxnSpPr>
        <p:spPr>
          <a:xfrm rot="10800000" flipH="1">
            <a:off x="3200777" y="4379894"/>
            <a:ext cx="2251157" cy="1588"/>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a:stCxn id="4" idx="3"/>
          </p:cNvCxnSpPr>
          <p:nvPr/>
        </p:nvCxnSpPr>
        <p:spPr>
          <a:xfrm rot="5400000" flipH="1">
            <a:off x="3397778" y="5310062"/>
            <a:ext cx="1857157" cy="1588"/>
          </a:xfrm>
          <a:prstGeom prst="line">
            <a:avLst/>
          </a:prstGeom>
          <a:ln>
            <a:solidFill>
              <a:srgbClr val="51181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200776" y="4382277"/>
            <a:ext cx="1185541" cy="1569660"/>
          </a:xfrm>
          <a:prstGeom prst="rect">
            <a:avLst/>
          </a:prstGeom>
          <a:noFill/>
        </p:spPr>
        <p:txBody>
          <a:bodyPr wrap="none" rtlCol="0">
            <a:spAutoFit/>
          </a:bodyPr>
          <a:lstStyle/>
          <a:p>
            <a:r>
              <a:rPr lang="en-US" sz="9600" dirty="0"/>
              <a:t>D</a:t>
            </a:r>
          </a:p>
        </p:txBody>
      </p:sp>
      <p:sp>
        <p:nvSpPr>
          <p:cNvPr id="8" name="TextBox 7"/>
          <p:cNvSpPr txBox="1"/>
          <p:nvPr/>
        </p:nvSpPr>
        <p:spPr>
          <a:xfrm>
            <a:off x="4538197" y="4382277"/>
            <a:ext cx="1044276" cy="1569660"/>
          </a:xfrm>
          <a:prstGeom prst="rect">
            <a:avLst/>
          </a:prstGeom>
          <a:noFill/>
        </p:spPr>
        <p:txBody>
          <a:bodyPr wrap="none" rtlCol="0">
            <a:spAutoFit/>
          </a:bodyPr>
          <a:lstStyle/>
          <a:p>
            <a:r>
              <a:rPr lang="en-US" sz="9600" dirty="0"/>
              <a:t>V</a:t>
            </a:r>
          </a:p>
        </p:txBody>
      </p:sp>
      <p:sp>
        <p:nvSpPr>
          <p:cNvPr id="9" name="TextBox 8"/>
          <p:cNvSpPr txBox="1"/>
          <p:nvPr/>
        </p:nvSpPr>
        <p:spPr>
          <a:xfrm>
            <a:off x="3728970" y="2812617"/>
            <a:ext cx="1136850" cy="1446550"/>
          </a:xfrm>
          <a:prstGeom prst="rect">
            <a:avLst/>
          </a:prstGeom>
          <a:noFill/>
        </p:spPr>
        <p:txBody>
          <a:bodyPr wrap="none" rtlCol="0">
            <a:spAutoFit/>
          </a:bodyPr>
          <a:lstStyle/>
          <a:p>
            <a:r>
              <a:rPr lang="en-US" sz="8800" dirty="0"/>
              <a:t>m</a:t>
            </a:r>
          </a:p>
        </p:txBody>
      </p:sp>
      <p:sp>
        <p:nvSpPr>
          <p:cNvPr id="10" name="Right Arrow 9"/>
          <p:cNvSpPr/>
          <p:nvPr/>
        </p:nvSpPr>
        <p:spPr>
          <a:xfrm>
            <a:off x="612648" y="2812617"/>
            <a:ext cx="3116322" cy="1569660"/>
          </a:xfrm>
          <a:prstGeom prst="rightArrow">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977462" y="3362575"/>
            <a:ext cx="1403131" cy="584775"/>
          </a:xfrm>
          <a:prstGeom prst="rect">
            <a:avLst/>
          </a:prstGeom>
          <a:noFill/>
        </p:spPr>
        <p:txBody>
          <a:bodyPr wrap="square" rtlCol="0">
            <a:spAutoFit/>
          </a:bodyPr>
          <a:lstStyle/>
          <a:p>
            <a:r>
              <a:rPr lang="en-US" sz="3200" b="1" dirty="0">
                <a:solidFill>
                  <a:srgbClr val="FFFF00"/>
                </a:solidFill>
              </a:rPr>
              <a:t>144 g</a:t>
            </a:r>
          </a:p>
        </p:txBody>
      </p:sp>
      <p:sp>
        <p:nvSpPr>
          <p:cNvPr id="12" name="Right Arrow 11"/>
          <p:cNvSpPr/>
          <p:nvPr/>
        </p:nvSpPr>
        <p:spPr>
          <a:xfrm rot="10800000">
            <a:off x="5896724" y="4162096"/>
            <a:ext cx="2869324" cy="2076543"/>
          </a:xfrm>
          <a:prstGeom prst="rightArrow">
            <a:avLst/>
          </a:prstGeom>
          <a:solidFill>
            <a:srgbClr val="40404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7173311" y="4840014"/>
            <a:ext cx="1592737" cy="584775"/>
          </a:xfrm>
          <a:prstGeom prst="rect">
            <a:avLst/>
          </a:prstGeom>
          <a:noFill/>
        </p:spPr>
        <p:txBody>
          <a:bodyPr wrap="square" rtlCol="0">
            <a:spAutoFit/>
          </a:bodyPr>
          <a:lstStyle/>
          <a:p>
            <a:r>
              <a:rPr lang="en-US" sz="3200" b="1" dirty="0">
                <a:solidFill>
                  <a:srgbClr val="FFFF00"/>
                </a:solidFill>
              </a:rPr>
              <a:t>4 </a:t>
            </a:r>
            <a:r>
              <a:rPr lang="en-US" sz="3200" b="1" dirty="0" err="1">
                <a:solidFill>
                  <a:srgbClr val="FFFF00"/>
                </a:solidFill>
              </a:rPr>
              <a:t>mL</a:t>
            </a:r>
            <a:endParaRPr lang="en-US" sz="3200" b="1" dirty="0">
              <a:solidFill>
                <a:srgbClr val="FFFF00"/>
              </a:solidFill>
            </a:endParaRPr>
          </a:p>
        </p:txBody>
      </p:sp>
      <p:sp>
        <p:nvSpPr>
          <p:cNvPr id="14" name="TextBox 13"/>
          <p:cNvSpPr txBox="1"/>
          <p:nvPr/>
        </p:nvSpPr>
        <p:spPr>
          <a:xfrm>
            <a:off x="5451934" y="3516575"/>
            <a:ext cx="3013421" cy="1323439"/>
          </a:xfrm>
          <a:prstGeom prst="rect">
            <a:avLst/>
          </a:prstGeom>
          <a:noFill/>
        </p:spPr>
        <p:txBody>
          <a:bodyPr wrap="square" rtlCol="0">
            <a:spAutoFit/>
          </a:bodyPr>
          <a:lstStyle/>
          <a:p>
            <a:r>
              <a:rPr lang="en-US" sz="8000" dirty="0"/>
              <a:t>÷</a:t>
            </a:r>
          </a:p>
        </p:txBody>
      </p:sp>
      <p:sp>
        <p:nvSpPr>
          <p:cNvPr id="15" name="TextBox 14"/>
          <p:cNvSpPr txBox="1"/>
          <p:nvPr/>
        </p:nvSpPr>
        <p:spPr>
          <a:xfrm>
            <a:off x="6471745" y="2521148"/>
            <a:ext cx="1403131" cy="584775"/>
          </a:xfrm>
          <a:prstGeom prst="rect">
            <a:avLst/>
          </a:prstGeom>
          <a:noFill/>
        </p:spPr>
        <p:txBody>
          <a:bodyPr wrap="square" rtlCol="0">
            <a:spAutoFit/>
          </a:bodyPr>
          <a:lstStyle/>
          <a:p>
            <a:r>
              <a:rPr lang="en-US" sz="3200" b="1" dirty="0"/>
              <a:t>144 g</a:t>
            </a:r>
          </a:p>
        </p:txBody>
      </p:sp>
      <p:sp>
        <p:nvSpPr>
          <p:cNvPr id="16" name="TextBox 15"/>
          <p:cNvSpPr txBox="1"/>
          <p:nvPr/>
        </p:nvSpPr>
        <p:spPr>
          <a:xfrm>
            <a:off x="6376942" y="3105923"/>
            <a:ext cx="1592737" cy="584775"/>
          </a:xfrm>
          <a:prstGeom prst="rect">
            <a:avLst/>
          </a:prstGeom>
          <a:noFill/>
        </p:spPr>
        <p:txBody>
          <a:bodyPr wrap="square" rtlCol="0">
            <a:spAutoFit/>
          </a:bodyPr>
          <a:lstStyle/>
          <a:p>
            <a:r>
              <a:rPr lang="en-US" sz="3200" b="1" dirty="0"/>
              <a:t>4 </a:t>
            </a:r>
            <a:r>
              <a:rPr lang="en-US" sz="3200" b="1" dirty="0" err="1"/>
              <a:t>mL</a:t>
            </a:r>
            <a:endParaRPr lang="en-US" sz="3200" b="1" dirty="0"/>
          </a:p>
        </p:txBody>
      </p:sp>
      <p:cxnSp>
        <p:nvCxnSpPr>
          <p:cNvPr id="18" name="Straight Connector 17"/>
          <p:cNvCxnSpPr/>
          <p:nvPr/>
        </p:nvCxnSpPr>
        <p:spPr>
          <a:xfrm>
            <a:off x="6136833" y="3105923"/>
            <a:ext cx="2072955"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02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691719" cy="1143000"/>
          </a:xfrm>
        </p:spPr>
        <p:txBody>
          <a:bodyPr/>
          <a:lstStyle/>
          <a:p>
            <a:r>
              <a:rPr lang="en-US" sz="4800" dirty="0"/>
              <a:t>Density Equation Practice </a:t>
            </a:r>
          </a:p>
        </p:txBody>
      </p:sp>
      <p:sp>
        <p:nvSpPr>
          <p:cNvPr id="3" name="Content Placeholder 2"/>
          <p:cNvSpPr>
            <a:spLocks noGrp="1"/>
          </p:cNvSpPr>
          <p:nvPr>
            <p:ph idx="1"/>
          </p:nvPr>
        </p:nvSpPr>
        <p:spPr/>
        <p:txBody>
          <a:bodyPr/>
          <a:lstStyle/>
          <a:p>
            <a:r>
              <a:rPr lang="en-US" sz="3600" dirty="0">
                <a:solidFill>
                  <a:schemeClr val="tx1"/>
                </a:solidFill>
                <a:latin typeface="Arial"/>
                <a:cs typeface="Arial"/>
              </a:rPr>
              <a:t>A piece of wood has a mass of </a:t>
            </a:r>
            <a:r>
              <a:rPr lang="en-US" sz="3600" dirty="0" smtClean="0">
                <a:solidFill>
                  <a:schemeClr val="tx1"/>
                </a:solidFill>
                <a:latin typeface="Arial"/>
                <a:cs typeface="Arial"/>
              </a:rPr>
              <a:t>20 </a:t>
            </a:r>
            <a:r>
              <a:rPr lang="en-US" sz="3600" dirty="0">
                <a:solidFill>
                  <a:schemeClr val="tx1"/>
                </a:solidFill>
                <a:latin typeface="Arial"/>
                <a:cs typeface="Arial"/>
              </a:rPr>
              <a:t>grams and a volume of 30 cm</a:t>
            </a:r>
            <a:r>
              <a:rPr lang="en-US" sz="3600" baseline="30000" dirty="0">
                <a:solidFill>
                  <a:schemeClr val="tx1"/>
                </a:solidFill>
                <a:latin typeface="Arial"/>
                <a:cs typeface="Arial"/>
              </a:rPr>
              <a:t>3</a:t>
            </a:r>
            <a:r>
              <a:rPr lang="en-US" sz="3600" dirty="0">
                <a:solidFill>
                  <a:schemeClr val="tx1"/>
                </a:solidFill>
                <a:latin typeface="Arial"/>
                <a:cs typeface="Arial"/>
              </a:rPr>
              <a:t>. What is the density of the wood? Will it float?</a:t>
            </a:r>
          </a:p>
          <a:p>
            <a:endParaRPr lang="en-US" dirty="0"/>
          </a:p>
          <a:p>
            <a:endParaRPr lang="en-US" dirty="0"/>
          </a:p>
        </p:txBody>
      </p:sp>
    </p:spTree>
    <p:extLst>
      <p:ext uri="{BB962C8B-B14F-4D97-AF65-F5344CB8AC3E}">
        <p14:creationId xmlns:p14="http://schemas.microsoft.com/office/powerpoint/2010/main" val="23269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91719" cy="1143000"/>
          </a:xfrm>
        </p:spPr>
        <p:txBody>
          <a:bodyPr/>
          <a:lstStyle/>
          <a:p>
            <a:r>
              <a:rPr lang="en-US" sz="4800" dirty="0"/>
              <a:t>Density Equation Practice </a:t>
            </a:r>
          </a:p>
        </p:txBody>
      </p:sp>
      <p:sp>
        <p:nvSpPr>
          <p:cNvPr id="3" name="Content Placeholder 2"/>
          <p:cNvSpPr>
            <a:spLocks noGrp="1"/>
          </p:cNvSpPr>
          <p:nvPr>
            <p:ph idx="1"/>
          </p:nvPr>
        </p:nvSpPr>
        <p:spPr/>
        <p:txBody>
          <a:bodyPr/>
          <a:lstStyle/>
          <a:p>
            <a:r>
              <a:rPr lang="en-US" sz="3600" dirty="0">
                <a:solidFill>
                  <a:schemeClr val="tx1"/>
                </a:solidFill>
                <a:latin typeface="Arial"/>
                <a:cs typeface="Arial"/>
              </a:rPr>
              <a:t>A small rock has a density of 1.4 g/ cm</a:t>
            </a:r>
            <a:r>
              <a:rPr lang="en-US" sz="3600" baseline="30000" dirty="0">
                <a:solidFill>
                  <a:schemeClr val="tx1"/>
                </a:solidFill>
                <a:latin typeface="Arial"/>
                <a:cs typeface="Arial"/>
              </a:rPr>
              <a:t>3</a:t>
            </a:r>
            <a:r>
              <a:rPr lang="en-US" sz="3600" dirty="0">
                <a:solidFill>
                  <a:schemeClr val="tx1"/>
                </a:solidFill>
                <a:latin typeface="Arial"/>
                <a:cs typeface="Arial"/>
              </a:rPr>
              <a:t> and a mass of 70 grams. What is its volume? Will it Float? What part of the equation tells if it will or won’t?</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volume of irregular objects </a:t>
            </a:r>
          </a:p>
        </p:txBody>
      </p:sp>
      <p:pic>
        <p:nvPicPr>
          <p:cNvPr id="4" name="Picture 3"/>
          <p:cNvPicPr>
            <a:picLocks noChangeAspect="1"/>
          </p:cNvPicPr>
          <p:nvPr/>
        </p:nvPicPr>
        <p:blipFill>
          <a:blip r:embed="rId2"/>
          <a:stretch>
            <a:fillRect/>
          </a:stretch>
        </p:blipFill>
        <p:spPr>
          <a:xfrm>
            <a:off x="2514600" y="2362200"/>
            <a:ext cx="3633210" cy="3415552"/>
          </a:xfrm>
          <a:prstGeom prst="rect">
            <a:avLst/>
          </a:prstGeom>
        </p:spPr>
      </p:pic>
      <p:sp>
        <p:nvSpPr>
          <p:cNvPr id="5" name="TextBox 4"/>
          <p:cNvSpPr txBox="1"/>
          <p:nvPr/>
        </p:nvSpPr>
        <p:spPr>
          <a:xfrm>
            <a:off x="3771900" y="2484926"/>
            <a:ext cx="1600200" cy="3170099"/>
          </a:xfrm>
          <a:prstGeom prst="rect">
            <a:avLst/>
          </a:prstGeom>
          <a:noFill/>
        </p:spPr>
        <p:txBody>
          <a:bodyPr wrap="square" rtlCol="0">
            <a:spAutoFit/>
          </a:bodyPr>
          <a:lstStyle/>
          <a:p>
            <a:r>
              <a:rPr lang="en-US" sz="20000" dirty="0"/>
              <a:t>?</a:t>
            </a:r>
          </a:p>
        </p:txBody>
      </p:sp>
    </p:spTree>
    <p:extLst>
      <p:ext uri="{BB962C8B-B14F-4D97-AF65-F5344CB8AC3E}">
        <p14:creationId xmlns:p14="http://schemas.microsoft.com/office/powerpoint/2010/main" val="325194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398" y="-55775"/>
            <a:ext cx="8162365" cy="914400"/>
          </a:xfrm>
        </p:spPr>
        <p:txBody>
          <a:bodyPr/>
          <a:lstStyle/>
          <a:p>
            <a:r>
              <a:rPr lang="en-US" dirty="0">
                <a:solidFill>
                  <a:schemeClr val="bg1"/>
                </a:solidFill>
              </a:rPr>
              <a:t>Warm-up </a:t>
            </a:r>
          </a:p>
        </p:txBody>
      </p:sp>
      <p:sp>
        <p:nvSpPr>
          <p:cNvPr id="3" name="Subtitle 2"/>
          <p:cNvSpPr>
            <a:spLocks noGrp="1"/>
          </p:cNvSpPr>
          <p:nvPr>
            <p:ph type="body" idx="1"/>
          </p:nvPr>
        </p:nvSpPr>
        <p:spPr>
          <a:xfrm>
            <a:off x="287989" y="880621"/>
            <a:ext cx="8653182" cy="5334000"/>
          </a:xfrm>
        </p:spPr>
        <p:txBody>
          <a:bodyPr>
            <a:normAutofit lnSpcReduction="10000"/>
          </a:bodyPr>
          <a:lstStyle/>
          <a:p>
            <a:r>
              <a:rPr lang="en-US" sz="3200" u="sng" dirty="0">
                <a:solidFill>
                  <a:srgbClr val="1566C9"/>
                </a:solidFill>
                <a:latin typeface="Arial" pitchFamily="34" charset="0"/>
                <a:cs typeface="Arial" pitchFamily="34" charset="0"/>
              </a:rPr>
              <a:t>COPY THIS DOWN TO HELP WITH WARM_UP</a:t>
            </a:r>
          </a:p>
          <a:p>
            <a:endParaRPr lang="en-US" sz="3200" u="sng" dirty="0">
              <a:solidFill>
                <a:srgbClr val="1566C9"/>
              </a:solidFill>
              <a:latin typeface="Arial" pitchFamily="34" charset="0"/>
              <a:cs typeface="Arial" pitchFamily="34" charset="0"/>
            </a:endParaRPr>
          </a:p>
          <a:p>
            <a:r>
              <a:rPr lang="en-US" sz="3200" u="sng" dirty="0">
                <a:solidFill>
                  <a:srgbClr val="FF0000"/>
                </a:solidFill>
                <a:latin typeface="Arial" pitchFamily="34" charset="0"/>
                <a:cs typeface="Arial" pitchFamily="34" charset="0"/>
              </a:rPr>
              <a:t>Observation</a:t>
            </a:r>
            <a:r>
              <a:rPr lang="en-US" sz="3200" dirty="0">
                <a:solidFill>
                  <a:schemeClr val="bg1"/>
                </a:solidFill>
                <a:latin typeface="Arial" pitchFamily="34" charset="0"/>
                <a:cs typeface="Arial" pitchFamily="34" charset="0"/>
              </a:rPr>
              <a:t> – the gathering of information by our 5 senses. (sight, smell, hearing, taste, and touch)</a:t>
            </a:r>
          </a:p>
          <a:p>
            <a:endParaRPr lang="en-US" sz="3200" dirty="0">
              <a:solidFill>
                <a:schemeClr val="bg1"/>
              </a:solidFill>
              <a:latin typeface="Arial" pitchFamily="34" charset="0"/>
              <a:cs typeface="Arial" pitchFamily="34" charset="0"/>
            </a:endParaRPr>
          </a:p>
          <a:p>
            <a:r>
              <a:rPr lang="en-US" sz="3200" u="sng" dirty="0">
                <a:solidFill>
                  <a:srgbClr val="FF0000"/>
                </a:solidFill>
                <a:latin typeface="Arial" pitchFamily="34" charset="0"/>
                <a:cs typeface="Arial" pitchFamily="34" charset="0"/>
              </a:rPr>
              <a:t>Inference</a:t>
            </a:r>
            <a:r>
              <a:rPr lang="en-US" sz="3200" dirty="0">
                <a:solidFill>
                  <a:schemeClr val="bg1"/>
                </a:solidFill>
                <a:latin typeface="Arial" pitchFamily="34" charset="0"/>
                <a:cs typeface="Arial" pitchFamily="34" charset="0"/>
              </a:rPr>
              <a:t> – explanations for an observation you have made. They are usually based off prior knowledge and often can change when new observations are made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fontAlgn="auto">
              <a:spcAft>
                <a:spcPts val="0"/>
              </a:spcAft>
              <a:defRPr/>
            </a:pPr>
            <a:r>
              <a:rPr lang="en-US" dirty="0"/>
              <a:t>*Using Water Displacement to Calculate Volume</a:t>
            </a:r>
          </a:p>
        </p:txBody>
      </p:sp>
      <p:sp>
        <p:nvSpPr>
          <p:cNvPr id="14339" name="Rectangle 3"/>
          <p:cNvSpPr>
            <a:spLocks noGrp="1" noChangeArrowheads="1"/>
          </p:cNvSpPr>
          <p:nvPr>
            <p:ph type="body" sz="half" idx="1"/>
          </p:nvPr>
        </p:nvSpPr>
        <p:spPr>
          <a:xfrm>
            <a:off x="234462" y="2209800"/>
            <a:ext cx="5251938" cy="4114800"/>
          </a:xfrm>
        </p:spPr>
        <p:txBody>
          <a:bodyPr/>
          <a:lstStyle/>
          <a:p>
            <a:pPr marL="533400" indent="-533400" fontAlgn="auto">
              <a:lnSpc>
                <a:spcPct val="90000"/>
              </a:lnSpc>
              <a:spcAft>
                <a:spcPts val="0"/>
              </a:spcAft>
              <a:buFontTx/>
              <a:buAutoNum type="arabicPeriod"/>
              <a:defRPr/>
            </a:pPr>
            <a:r>
              <a:rPr lang="en-US" sz="2800" dirty="0"/>
              <a:t>Measure the level of the water in a container. </a:t>
            </a:r>
          </a:p>
          <a:p>
            <a:pPr marL="533400" indent="-533400" fontAlgn="auto">
              <a:lnSpc>
                <a:spcPct val="90000"/>
              </a:lnSpc>
              <a:spcAft>
                <a:spcPts val="0"/>
              </a:spcAft>
              <a:buFontTx/>
              <a:buAutoNum type="arabicPeriod"/>
              <a:defRPr/>
            </a:pPr>
            <a:r>
              <a:rPr lang="en-US" sz="2800" dirty="0"/>
              <a:t>Insert an object in the water. Measure the level after the ball has displaced some of the water.</a:t>
            </a:r>
            <a:endParaRPr lang="en-US" altLang="en-US" sz="2800" dirty="0"/>
          </a:p>
        </p:txBody>
      </p:sp>
      <p:sp>
        <p:nvSpPr>
          <p:cNvPr id="14340" name="Rectangle 4"/>
          <p:cNvSpPr>
            <a:spLocks noChangeArrowheads="1"/>
          </p:cNvSpPr>
          <p:nvPr/>
        </p:nvSpPr>
        <p:spPr bwMode="auto">
          <a:xfrm>
            <a:off x="5562600" y="2209800"/>
            <a:ext cx="1828800" cy="4191000"/>
          </a:xfrm>
          <a:prstGeom prst="rect">
            <a:avLst/>
          </a:prstGeom>
          <a:solidFill>
            <a:srgbClr val="FFFF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Rectangle 5"/>
          <p:cNvSpPr>
            <a:spLocks noChangeArrowheads="1"/>
          </p:cNvSpPr>
          <p:nvPr/>
        </p:nvSpPr>
        <p:spPr bwMode="auto">
          <a:xfrm>
            <a:off x="5562600" y="4876800"/>
            <a:ext cx="1828800" cy="1524000"/>
          </a:xfrm>
          <a:prstGeom prst="rect">
            <a:avLst/>
          </a:prstGeom>
          <a:solidFill>
            <a:srgbClr val="CCFFFF"/>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6"/>
          <p:cNvSpPr>
            <a:spLocks noChangeArrowheads="1"/>
          </p:cNvSpPr>
          <p:nvPr/>
        </p:nvSpPr>
        <p:spPr bwMode="auto">
          <a:xfrm>
            <a:off x="5562600" y="2209800"/>
            <a:ext cx="1828800" cy="41910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Line 7"/>
          <p:cNvSpPr>
            <a:spLocks noChangeShapeType="1"/>
          </p:cNvSpPr>
          <p:nvPr/>
        </p:nvSpPr>
        <p:spPr bwMode="auto">
          <a:xfrm>
            <a:off x="7010400" y="2819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7010400" y="3327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7010400" y="383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a:off x="7010400" y="4343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7010400" y="4851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a:off x="7010400" y="5359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Line 13"/>
          <p:cNvSpPr>
            <a:spLocks noChangeShapeType="1"/>
          </p:cNvSpPr>
          <p:nvPr/>
        </p:nvSpPr>
        <p:spPr bwMode="auto">
          <a:xfrm>
            <a:off x="7010400" y="5867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0" name="Text Box 14"/>
          <p:cNvSpPr txBox="1">
            <a:spLocks noChangeArrowheads="1"/>
          </p:cNvSpPr>
          <p:nvPr/>
        </p:nvSpPr>
        <p:spPr bwMode="auto">
          <a:xfrm>
            <a:off x="15240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4351" name="Text Box 15"/>
          <p:cNvSpPr txBox="1">
            <a:spLocks noChangeArrowheads="1"/>
          </p:cNvSpPr>
          <p:nvPr/>
        </p:nvSpPr>
        <p:spPr bwMode="auto">
          <a:xfrm>
            <a:off x="6248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10 ml</a:t>
            </a:r>
          </a:p>
        </p:txBody>
      </p:sp>
      <p:sp>
        <p:nvSpPr>
          <p:cNvPr id="14352" name="Text Box 16"/>
          <p:cNvSpPr txBox="1">
            <a:spLocks noChangeArrowheads="1"/>
          </p:cNvSpPr>
          <p:nvPr/>
        </p:nvSpPr>
        <p:spPr bwMode="auto">
          <a:xfrm>
            <a:off x="6248400" y="5181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20 ml</a:t>
            </a:r>
          </a:p>
        </p:txBody>
      </p:sp>
      <p:sp>
        <p:nvSpPr>
          <p:cNvPr id="14353" name="Text Box 17"/>
          <p:cNvSpPr txBox="1">
            <a:spLocks noChangeArrowheads="1"/>
          </p:cNvSpPr>
          <p:nvPr/>
        </p:nvSpPr>
        <p:spPr bwMode="auto">
          <a:xfrm>
            <a:off x="6248400" y="4724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30 ml</a:t>
            </a:r>
          </a:p>
        </p:txBody>
      </p:sp>
      <p:sp>
        <p:nvSpPr>
          <p:cNvPr id="14354" name="Text Box 18"/>
          <p:cNvSpPr txBox="1">
            <a:spLocks noChangeArrowheads="1"/>
          </p:cNvSpPr>
          <p:nvPr/>
        </p:nvSpPr>
        <p:spPr bwMode="auto">
          <a:xfrm>
            <a:off x="6248400" y="4191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40 ml</a:t>
            </a:r>
          </a:p>
        </p:txBody>
      </p:sp>
      <p:sp>
        <p:nvSpPr>
          <p:cNvPr id="14355" name="Text Box 19"/>
          <p:cNvSpPr txBox="1">
            <a:spLocks noChangeArrowheads="1"/>
          </p:cNvSpPr>
          <p:nvPr/>
        </p:nvSpPr>
        <p:spPr bwMode="auto">
          <a:xfrm>
            <a:off x="6248400" y="3733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50 ml</a:t>
            </a:r>
          </a:p>
        </p:txBody>
      </p:sp>
      <p:sp>
        <p:nvSpPr>
          <p:cNvPr id="14356" name="Text Box 20"/>
          <p:cNvSpPr txBox="1">
            <a:spLocks noChangeArrowheads="1"/>
          </p:cNvSpPr>
          <p:nvPr/>
        </p:nvSpPr>
        <p:spPr bwMode="auto">
          <a:xfrm>
            <a:off x="62484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60 ml</a:t>
            </a:r>
          </a:p>
        </p:txBody>
      </p:sp>
      <p:sp>
        <p:nvSpPr>
          <p:cNvPr id="14357" name="Text Box 21"/>
          <p:cNvSpPr txBox="1">
            <a:spLocks noChangeArrowheads="1"/>
          </p:cNvSpPr>
          <p:nvPr/>
        </p:nvSpPr>
        <p:spPr bwMode="auto">
          <a:xfrm>
            <a:off x="6248400" y="26352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70 ml</a:t>
            </a:r>
          </a:p>
        </p:txBody>
      </p:sp>
      <p:sp>
        <p:nvSpPr>
          <p:cNvPr id="2" name="Cloud 1"/>
          <p:cNvSpPr/>
          <p:nvPr/>
        </p:nvSpPr>
        <p:spPr>
          <a:xfrm>
            <a:off x="3581400" y="4832350"/>
            <a:ext cx="1295400" cy="1219200"/>
          </a:xfrm>
          <a:prstGeom prst="cloud">
            <a:avLst/>
          </a:prstGeom>
          <a:solidFill>
            <a:srgbClr val="7030A0">
              <a:alpha val="3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543800" y="3104278"/>
            <a:ext cx="1600200" cy="1569660"/>
          </a:xfrm>
          <a:prstGeom prst="rect">
            <a:avLst/>
          </a:prstGeom>
          <a:noFill/>
        </p:spPr>
        <p:txBody>
          <a:bodyPr wrap="square" rtlCol="0">
            <a:spAutoFit/>
          </a:bodyPr>
          <a:lstStyle/>
          <a:p>
            <a:pPr algn="ctr"/>
            <a:r>
              <a:rPr lang="en-US" sz="3200" dirty="0">
                <a:solidFill>
                  <a:srgbClr val="FF0000"/>
                </a:solidFill>
              </a:rPr>
              <a:t>Initial water </a:t>
            </a:r>
          </a:p>
          <a:p>
            <a:pPr algn="ctr"/>
            <a:r>
              <a:rPr lang="en-US" sz="3200" dirty="0">
                <a:solidFill>
                  <a:srgbClr val="FF0000"/>
                </a:solidFill>
              </a:rPr>
              <a:t>30 mL</a:t>
            </a:r>
          </a:p>
        </p:txBody>
      </p:sp>
    </p:spTree>
    <p:extLst>
      <p:ext uri="{BB962C8B-B14F-4D97-AF65-F5344CB8AC3E}">
        <p14:creationId xmlns:p14="http://schemas.microsoft.com/office/powerpoint/2010/main" val="6595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fontAlgn="auto">
              <a:spcAft>
                <a:spcPts val="0"/>
              </a:spcAft>
              <a:defRPr/>
            </a:pPr>
            <a:r>
              <a:rPr lang="en-US" dirty="0"/>
              <a:t>*Using Water Displacement to Calculate Volume</a:t>
            </a:r>
          </a:p>
        </p:txBody>
      </p:sp>
      <p:sp>
        <p:nvSpPr>
          <p:cNvPr id="63491" name="Rectangle 3"/>
          <p:cNvSpPr>
            <a:spLocks noGrp="1" noChangeArrowheads="1"/>
          </p:cNvSpPr>
          <p:nvPr>
            <p:ph type="body" sz="half" idx="1"/>
          </p:nvPr>
        </p:nvSpPr>
        <p:spPr>
          <a:xfrm>
            <a:off x="247650" y="2089150"/>
            <a:ext cx="5143500" cy="4876800"/>
          </a:xfrm>
        </p:spPr>
        <p:txBody>
          <a:bodyPr rtlCol="0">
            <a:normAutofit/>
          </a:bodyPr>
          <a:lstStyle/>
          <a:p>
            <a:pPr marL="533400" indent="-533400" fontAlgn="auto">
              <a:lnSpc>
                <a:spcPct val="90000"/>
              </a:lnSpc>
              <a:spcAft>
                <a:spcPts val="0"/>
              </a:spcAft>
              <a:buFontTx/>
              <a:buAutoNum type="arabicPeriod"/>
              <a:defRPr/>
            </a:pPr>
            <a:r>
              <a:rPr lang="en-US" sz="2200" dirty="0"/>
              <a:t>Measure the level of the water in a container.  </a:t>
            </a:r>
            <a:r>
              <a:rPr lang="en-US" sz="2200" dirty="0">
                <a:solidFill>
                  <a:srgbClr val="FF0000"/>
                </a:solidFill>
              </a:rPr>
              <a:t>30 mL</a:t>
            </a:r>
          </a:p>
          <a:p>
            <a:pPr marL="533400" indent="-533400" fontAlgn="auto">
              <a:lnSpc>
                <a:spcPct val="90000"/>
              </a:lnSpc>
              <a:spcAft>
                <a:spcPts val="0"/>
              </a:spcAft>
              <a:buFontTx/>
              <a:buAutoNum type="arabicPeriod"/>
              <a:defRPr/>
            </a:pPr>
            <a:r>
              <a:rPr lang="en-US" sz="2200" dirty="0"/>
              <a:t>Insert an object in the water. Measure the level after the ball has displaced some of the water.              </a:t>
            </a:r>
            <a:r>
              <a:rPr lang="en-US" sz="2200" dirty="0">
                <a:solidFill>
                  <a:srgbClr val="FF0000"/>
                </a:solidFill>
              </a:rPr>
              <a:t>39 mL</a:t>
            </a:r>
          </a:p>
          <a:p>
            <a:pPr marL="533400" indent="-533400" fontAlgn="auto">
              <a:lnSpc>
                <a:spcPct val="90000"/>
              </a:lnSpc>
              <a:spcAft>
                <a:spcPts val="0"/>
              </a:spcAft>
              <a:buFontTx/>
              <a:buAutoNum type="arabicPeriod"/>
              <a:defRPr/>
            </a:pPr>
            <a:r>
              <a:rPr lang="en-US" sz="2200" dirty="0"/>
              <a:t>Subtract the difference between the raised water level from the initial  water level. </a:t>
            </a:r>
          </a:p>
          <a:p>
            <a:pPr marL="533400" indent="-533400" fontAlgn="auto">
              <a:lnSpc>
                <a:spcPct val="90000"/>
              </a:lnSpc>
              <a:spcAft>
                <a:spcPts val="0"/>
              </a:spcAft>
              <a:buFontTx/>
              <a:buNone/>
              <a:defRPr/>
            </a:pPr>
            <a:r>
              <a:rPr lang="en-US" sz="2200" dirty="0"/>
              <a:t>	</a:t>
            </a:r>
            <a:r>
              <a:rPr lang="en-US" sz="2800" dirty="0"/>
              <a:t>39 - 30 = 9 mL</a:t>
            </a:r>
          </a:p>
          <a:p>
            <a:pPr marL="533400" indent="-533400" fontAlgn="auto">
              <a:lnSpc>
                <a:spcPct val="90000"/>
              </a:lnSpc>
              <a:spcAft>
                <a:spcPts val="0"/>
              </a:spcAft>
              <a:buFontTx/>
              <a:buNone/>
              <a:defRPr/>
            </a:pPr>
            <a:endParaRPr lang="en-US" sz="2800" dirty="0"/>
          </a:p>
        </p:txBody>
      </p:sp>
      <p:sp>
        <p:nvSpPr>
          <p:cNvPr id="50180" name="Rectangle 4"/>
          <p:cNvSpPr>
            <a:spLocks noChangeArrowheads="1"/>
          </p:cNvSpPr>
          <p:nvPr/>
        </p:nvSpPr>
        <p:spPr bwMode="auto">
          <a:xfrm>
            <a:off x="5562600" y="2209800"/>
            <a:ext cx="1828800" cy="4191000"/>
          </a:xfrm>
          <a:prstGeom prst="rect">
            <a:avLst/>
          </a:prstGeom>
          <a:solidFill>
            <a:srgbClr val="FFFFFF"/>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1" name="Rectangle 5"/>
          <p:cNvSpPr>
            <a:spLocks noChangeArrowheads="1"/>
          </p:cNvSpPr>
          <p:nvPr/>
        </p:nvSpPr>
        <p:spPr bwMode="auto">
          <a:xfrm>
            <a:off x="5562600" y="4419600"/>
            <a:ext cx="1828800" cy="1981200"/>
          </a:xfrm>
          <a:prstGeom prst="rect">
            <a:avLst/>
          </a:prstGeom>
          <a:solidFill>
            <a:srgbClr val="CCFFFF"/>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2" name="Rectangle 6"/>
          <p:cNvSpPr>
            <a:spLocks noChangeArrowheads="1"/>
          </p:cNvSpPr>
          <p:nvPr/>
        </p:nvSpPr>
        <p:spPr bwMode="auto">
          <a:xfrm>
            <a:off x="5562600" y="2209800"/>
            <a:ext cx="1828800" cy="4191000"/>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183" name="Line 7"/>
          <p:cNvSpPr>
            <a:spLocks noChangeShapeType="1"/>
          </p:cNvSpPr>
          <p:nvPr/>
        </p:nvSpPr>
        <p:spPr bwMode="auto">
          <a:xfrm>
            <a:off x="7010400" y="2819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4" name="Line 8"/>
          <p:cNvSpPr>
            <a:spLocks noChangeShapeType="1"/>
          </p:cNvSpPr>
          <p:nvPr/>
        </p:nvSpPr>
        <p:spPr bwMode="auto">
          <a:xfrm>
            <a:off x="7010400" y="3327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Line 9"/>
          <p:cNvSpPr>
            <a:spLocks noChangeShapeType="1"/>
          </p:cNvSpPr>
          <p:nvPr/>
        </p:nvSpPr>
        <p:spPr bwMode="auto">
          <a:xfrm>
            <a:off x="7010400" y="3835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6" name="Line 10"/>
          <p:cNvSpPr>
            <a:spLocks noChangeShapeType="1"/>
          </p:cNvSpPr>
          <p:nvPr/>
        </p:nvSpPr>
        <p:spPr bwMode="auto">
          <a:xfrm>
            <a:off x="7010400" y="4343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7" name="Line 11"/>
          <p:cNvSpPr>
            <a:spLocks noChangeShapeType="1"/>
          </p:cNvSpPr>
          <p:nvPr/>
        </p:nvSpPr>
        <p:spPr bwMode="auto">
          <a:xfrm>
            <a:off x="7010400" y="4851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8" name="Line 12"/>
          <p:cNvSpPr>
            <a:spLocks noChangeShapeType="1"/>
          </p:cNvSpPr>
          <p:nvPr/>
        </p:nvSpPr>
        <p:spPr bwMode="auto">
          <a:xfrm>
            <a:off x="7010400" y="5359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9" name="Line 13"/>
          <p:cNvSpPr>
            <a:spLocks noChangeShapeType="1"/>
          </p:cNvSpPr>
          <p:nvPr/>
        </p:nvSpPr>
        <p:spPr bwMode="auto">
          <a:xfrm>
            <a:off x="7010400" y="5867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0" name="Text Box 14"/>
          <p:cNvSpPr txBox="1">
            <a:spLocks noChangeArrowheads="1"/>
          </p:cNvSpPr>
          <p:nvPr/>
        </p:nvSpPr>
        <p:spPr bwMode="auto">
          <a:xfrm>
            <a:off x="1524000" y="5105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50191" name="Text Box 15"/>
          <p:cNvSpPr txBox="1">
            <a:spLocks noChangeArrowheads="1"/>
          </p:cNvSpPr>
          <p:nvPr/>
        </p:nvSpPr>
        <p:spPr bwMode="auto">
          <a:xfrm>
            <a:off x="6248400" y="5715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10 ml</a:t>
            </a:r>
          </a:p>
        </p:txBody>
      </p:sp>
      <p:sp>
        <p:nvSpPr>
          <p:cNvPr id="50192" name="Text Box 16"/>
          <p:cNvSpPr txBox="1">
            <a:spLocks noChangeArrowheads="1"/>
          </p:cNvSpPr>
          <p:nvPr/>
        </p:nvSpPr>
        <p:spPr bwMode="auto">
          <a:xfrm>
            <a:off x="6248400" y="5181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20 ml</a:t>
            </a:r>
          </a:p>
        </p:txBody>
      </p:sp>
      <p:sp>
        <p:nvSpPr>
          <p:cNvPr id="50193" name="Text Box 17"/>
          <p:cNvSpPr txBox="1">
            <a:spLocks noChangeArrowheads="1"/>
          </p:cNvSpPr>
          <p:nvPr/>
        </p:nvSpPr>
        <p:spPr bwMode="auto">
          <a:xfrm>
            <a:off x="6248400" y="4724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30 ml</a:t>
            </a:r>
          </a:p>
        </p:txBody>
      </p:sp>
      <p:sp>
        <p:nvSpPr>
          <p:cNvPr id="50194" name="Text Box 18"/>
          <p:cNvSpPr txBox="1">
            <a:spLocks noChangeArrowheads="1"/>
          </p:cNvSpPr>
          <p:nvPr/>
        </p:nvSpPr>
        <p:spPr bwMode="auto">
          <a:xfrm>
            <a:off x="6248400" y="41910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40 ml</a:t>
            </a:r>
          </a:p>
        </p:txBody>
      </p:sp>
      <p:sp>
        <p:nvSpPr>
          <p:cNvPr id="50195" name="Text Box 19"/>
          <p:cNvSpPr txBox="1">
            <a:spLocks noChangeArrowheads="1"/>
          </p:cNvSpPr>
          <p:nvPr/>
        </p:nvSpPr>
        <p:spPr bwMode="auto">
          <a:xfrm>
            <a:off x="6248400" y="37338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50 ml</a:t>
            </a:r>
          </a:p>
        </p:txBody>
      </p:sp>
      <p:sp>
        <p:nvSpPr>
          <p:cNvPr id="50196" name="Text Box 20"/>
          <p:cNvSpPr txBox="1">
            <a:spLocks noChangeArrowheads="1"/>
          </p:cNvSpPr>
          <p:nvPr/>
        </p:nvSpPr>
        <p:spPr bwMode="auto">
          <a:xfrm>
            <a:off x="6248400" y="32004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60 ml</a:t>
            </a:r>
          </a:p>
        </p:txBody>
      </p:sp>
      <p:sp>
        <p:nvSpPr>
          <p:cNvPr id="50197" name="Text Box 21"/>
          <p:cNvSpPr txBox="1">
            <a:spLocks noChangeArrowheads="1"/>
          </p:cNvSpPr>
          <p:nvPr/>
        </p:nvSpPr>
        <p:spPr bwMode="auto">
          <a:xfrm>
            <a:off x="6248400" y="263525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70 ml</a:t>
            </a:r>
          </a:p>
        </p:txBody>
      </p:sp>
      <p:sp>
        <p:nvSpPr>
          <p:cNvPr id="23" name="Cloud 22"/>
          <p:cNvSpPr/>
          <p:nvPr/>
        </p:nvSpPr>
        <p:spPr>
          <a:xfrm>
            <a:off x="5905500" y="5124451"/>
            <a:ext cx="1295400" cy="1219200"/>
          </a:xfrm>
          <a:prstGeom prst="cloud">
            <a:avLst/>
          </a:prstGeom>
          <a:solidFill>
            <a:srgbClr val="7030A0">
              <a:alpha val="39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7531331" y="2565723"/>
            <a:ext cx="1600200" cy="2246769"/>
          </a:xfrm>
          <a:prstGeom prst="rect">
            <a:avLst/>
          </a:prstGeom>
          <a:noFill/>
        </p:spPr>
        <p:txBody>
          <a:bodyPr wrap="square" rtlCol="0">
            <a:spAutoFit/>
          </a:bodyPr>
          <a:lstStyle/>
          <a:p>
            <a:pPr algn="ctr"/>
            <a:r>
              <a:rPr lang="en-US" sz="2800" b="1" dirty="0">
                <a:solidFill>
                  <a:srgbClr val="FF0000"/>
                </a:solidFill>
              </a:rPr>
              <a:t>The volume of the glob is 9 mL</a:t>
            </a:r>
          </a:p>
        </p:txBody>
      </p:sp>
    </p:spTree>
    <p:extLst>
      <p:ext uri="{BB962C8B-B14F-4D97-AF65-F5344CB8AC3E}">
        <p14:creationId xmlns:p14="http://schemas.microsoft.com/office/powerpoint/2010/main" val="389642112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Let’s Practice…</a:t>
            </a:r>
          </a:p>
        </p:txBody>
      </p:sp>
      <p:sp>
        <p:nvSpPr>
          <p:cNvPr id="3" name="Content Placeholder 2"/>
          <p:cNvSpPr>
            <a:spLocks noGrp="1"/>
          </p:cNvSpPr>
          <p:nvPr>
            <p:ph idx="1"/>
          </p:nvPr>
        </p:nvSpPr>
        <p:spPr/>
        <p:txBody>
          <a:bodyPr/>
          <a:lstStyle/>
          <a:p>
            <a:pPr>
              <a:buFontTx/>
              <a:buNone/>
            </a:pPr>
            <a:r>
              <a:rPr lang="en-US" b="1" dirty="0">
                <a:solidFill>
                  <a:srgbClr val="000000"/>
                </a:solidFill>
                <a:latin typeface="Arial"/>
                <a:cs typeface="Arial"/>
              </a:rPr>
              <a:t>What is the density (g/mL) of 48 g of a metal if the metal raises the level of water in a graduated cylinder from 25 mL to 33 mL? </a:t>
            </a:r>
          </a:p>
          <a:p>
            <a:pPr>
              <a:buFontTx/>
              <a:buNone/>
            </a:pPr>
            <a:r>
              <a:rPr lang="en-US" sz="2800" b="1" dirty="0">
                <a:solidFill>
                  <a:schemeClr val="accent1"/>
                </a:solidFill>
              </a:rPr>
              <a:t>	</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 t="36047" r="10120"/>
          <a:stretch/>
        </p:blipFill>
        <p:spPr bwMode="auto">
          <a:xfrm>
            <a:off x="76200" y="3319748"/>
            <a:ext cx="5264727" cy="2802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19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Keely Probe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35342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Sample size of density</a:t>
            </a:r>
          </a:p>
        </p:txBody>
      </p:sp>
      <p:sp>
        <p:nvSpPr>
          <p:cNvPr id="3" name="Content Placeholder 2"/>
          <p:cNvSpPr>
            <a:spLocks noGrp="1"/>
          </p:cNvSpPr>
          <p:nvPr>
            <p:ph idx="1"/>
          </p:nvPr>
        </p:nvSpPr>
        <p:spPr/>
        <p:txBody>
          <a:bodyPr>
            <a:normAutofit/>
          </a:bodyPr>
          <a:lstStyle/>
          <a:p>
            <a:r>
              <a:rPr lang="en-US" sz="4400" dirty="0">
                <a:solidFill>
                  <a:srgbClr val="000000"/>
                </a:solidFill>
                <a:latin typeface="Arial"/>
                <a:cs typeface="Arial"/>
              </a:rPr>
              <a:t>If you break a piece off of an object. ..Will it have a different density than the whole piece?</a:t>
            </a:r>
          </a:p>
          <a:p>
            <a:endParaRPr lang="en-US" sz="2800" dirty="0"/>
          </a:p>
          <a:p>
            <a:endParaRPr lang="en-US" dirty="0"/>
          </a:p>
        </p:txBody>
      </p:sp>
    </p:spTree>
    <p:extLst>
      <p:ext uri="{BB962C8B-B14F-4D97-AF65-F5344CB8AC3E}">
        <p14:creationId xmlns:p14="http://schemas.microsoft.com/office/powerpoint/2010/main" val="3131062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a:cs typeface="Arial"/>
              </a:rPr>
              <a:t>Sample size of density</a:t>
            </a:r>
          </a:p>
        </p:txBody>
      </p:sp>
      <p:sp>
        <p:nvSpPr>
          <p:cNvPr id="3" name="Content Placeholder 2"/>
          <p:cNvSpPr>
            <a:spLocks noGrp="1"/>
          </p:cNvSpPr>
          <p:nvPr>
            <p:ph idx="1"/>
          </p:nvPr>
        </p:nvSpPr>
        <p:spPr/>
        <p:txBody>
          <a:bodyPr>
            <a:normAutofit/>
          </a:bodyPr>
          <a:lstStyle/>
          <a:p>
            <a:r>
              <a:rPr lang="en-US" sz="2800" dirty="0">
                <a:solidFill>
                  <a:srgbClr val="000000"/>
                </a:solidFill>
                <a:latin typeface="Arial"/>
                <a:cs typeface="Arial"/>
              </a:rPr>
              <a:t>If you break a piece off of an object. ..Will it have a different density than the whole piece?</a:t>
            </a:r>
          </a:p>
          <a:p>
            <a:pPr marL="0" indent="0">
              <a:buNone/>
            </a:pPr>
            <a:endParaRPr lang="en-US" sz="2800" dirty="0">
              <a:solidFill>
                <a:srgbClr val="000000"/>
              </a:solidFill>
              <a:latin typeface="Arial"/>
              <a:cs typeface="Arial"/>
            </a:endParaRPr>
          </a:p>
          <a:p>
            <a:r>
              <a:rPr lang="en-US" sz="2800" dirty="0">
                <a:solidFill>
                  <a:srgbClr val="000000"/>
                </a:solidFill>
                <a:latin typeface="Arial"/>
                <a:cs typeface="Arial"/>
              </a:rPr>
              <a:t>NOOOOOOO!!!    Density is based on total mass divided by total volume. When one changes, the other also changes, so the density stays the same!!</a:t>
            </a:r>
            <a:r>
              <a:rPr lang="en-US" sz="2800" dirty="0"/>
              <a:t>!</a:t>
            </a:r>
          </a:p>
          <a:p>
            <a:endParaRPr lang="en-US" sz="2800" dirty="0"/>
          </a:p>
          <a:p>
            <a:endParaRPr lang="en-US" dirty="0"/>
          </a:p>
        </p:txBody>
      </p:sp>
    </p:spTree>
    <p:extLst>
      <p:ext uri="{BB962C8B-B14F-4D97-AF65-F5344CB8AC3E}">
        <p14:creationId xmlns:p14="http://schemas.microsoft.com/office/powerpoint/2010/main" val="21346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lstStyle/>
          <a:p>
            <a:r>
              <a:rPr lang="en-US" dirty="0"/>
              <a:t>Create the chart and solve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9274333"/>
              </p:ext>
            </p:extLst>
          </p:nvPr>
        </p:nvGraphicFramePr>
        <p:xfrm>
          <a:off x="228600" y="1143000"/>
          <a:ext cx="8763000" cy="5410200"/>
        </p:xfrm>
        <a:graphic>
          <a:graphicData uri="http://schemas.openxmlformats.org/drawingml/2006/table">
            <a:tbl>
              <a:tblPr firstRow="1" bandRow="1">
                <a:tableStyleId>{D7AC3CCA-C797-4891-BE02-D94E43425B78}</a:tableStyleId>
              </a:tblPr>
              <a:tblGrid>
                <a:gridCol w="2921000">
                  <a:extLst>
                    <a:ext uri="{9D8B030D-6E8A-4147-A177-3AD203B41FA5}">
                      <a16:colId xmlns:a16="http://schemas.microsoft.com/office/drawing/2014/main" val="1129468320"/>
                    </a:ext>
                  </a:extLst>
                </a:gridCol>
                <a:gridCol w="2921000">
                  <a:extLst>
                    <a:ext uri="{9D8B030D-6E8A-4147-A177-3AD203B41FA5}">
                      <a16:colId xmlns:a16="http://schemas.microsoft.com/office/drawing/2014/main" val="1705195206"/>
                    </a:ext>
                  </a:extLst>
                </a:gridCol>
                <a:gridCol w="2921000">
                  <a:extLst>
                    <a:ext uri="{9D8B030D-6E8A-4147-A177-3AD203B41FA5}">
                      <a16:colId xmlns:a16="http://schemas.microsoft.com/office/drawing/2014/main" val="17518149"/>
                    </a:ext>
                  </a:extLst>
                </a:gridCol>
              </a:tblGrid>
              <a:tr h="1352550">
                <a:tc>
                  <a:txBody>
                    <a:bodyPr/>
                    <a:lstStyle/>
                    <a:p>
                      <a:pPr algn="ctr"/>
                      <a:r>
                        <a:rPr lang="en-US" b="1" dirty="0"/>
                        <a:t>Density = 2 g/mL</a:t>
                      </a:r>
                    </a:p>
                    <a:p>
                      <a:pPr algn="ctr"/>
                      <a:r>
                        <a:rPr lang="en-US" b="1" dirty="0"/>
                        <a:t>Volume = 25</a:t>
                      </a:r>
                      <a:r>
                        <a:rPr lang="en-US" b="1" baseline="0" dirty="0"/>
                        <a:t> mL</a:t>
                      </a:r>
                      <a:endParaRPr lang="en-US" b="1" dirty="0"/>
                    </a:p>
                  </a:txBody>
                  <a:tcPr/>
                </a:tc>
                <a:tc>
                  <a:txBody>
                    <a:bodyPr/>
                    <a:lstStyle/>
                    <a:p>
                      <a:pPr algn="ctr"/>
                      <a:r>
                        <a:rPr lang="en-US" b="1" dirty="0"/>
                        <a:t>Density  = 6 g/mL</a:t>
                      </a:r>
                    </a:p>
                    <a:p>
                      <a:pPr algn="ctr"/>
                      <a:r>
                        <a:rPr lang="en-US" b="1" dirty="0"/>
                        <a:t>Volume</a:t>
                      </a:r>
                      <a:r>
                        <a:rPr lang="en-US" b="1" baseline="0" dirty="0"/>
                        <a:t> = 42 mL</a:t>
                      </a:r>
                      <a:endParaRPr lang="en-US" b="1" dirty="0"/>
                    </a:p>
                  </a:txBody>
                  <a:tcPr/>
                </a:tc>
                <a:tc>
                  <a:txBody>
                    <a:bodyPr/>
                    <a:lstStyle/>
                    <a:p>
                      <a:pPr algn="ctr"/>
                      <a:r>
                        <a:rPr lang="en-US" b="1" dirty="0"/>
                        <a:t>Mass = 4 grams</a:t>
                      </a:r>
                    </a:p>
                    <a:p>
                      <a:pPr algn="ctr"/>
                      <a:r>
                        <a:rPr lang="en-US" b="1" dirty="0"/>
                        <a:t>Density = 2 g/m</a:t>
                      </a:r>
                      <a:r>
                        <a:rPr lang="en-US" b="1" baseline="0" dirty="0"/>
                        <a:t>L</a:t>
                      </a:r>
                      <a:endParaRPr lang="en-US" b="1" dirty="0"/>
                    </a:p>
                  </a:txBody>
                  <a:tcPr/>
                </a:tc>
                <a:extLst>
                  <a:ext uri="{0D108BD9-81ED-4DB2-BD59-A6C34878D82A}">
                    <a16:rowId xmlns:a16="http://schemas.microsoft.com/office/drawing/2014/main" val="1676611297"/>
                  </a:ext>
                </a:extLst>
              </a:tr>
              <a:tr h="1352550">
                <a:tc>
                  <a:txBody>
                    <a:bodyPr/>
                    <a:lstStyle/>
                    <a:p>
                      <a:pPr algn="ctr"/>
                      <a:r>
                        <a:rPr lang="en-US" b="1" dirty="0"/>
                        <a:t>Mass 18 g</a:t>
                      </a:r>
                    </a:p>
                    <a:p>
                      <a:pPr algn="ctr"/>
                      <a:r>
                        <a:rPr lang="en-US" b="1" dirty="0"/>
                        <a:t>Density = 12 g/ml</a:t>
                      </a:r>
                    </a:p>
                  </a:txBody>
                  <a:tcPr/>
                </a:tc>
                <a:tc>
                  <a:txBody>
                    <a:bodyPr/>
                    <a:lstStyle/>
                    <a:p>
                      <a:pPr algn="ctr"/>
                      <a:r>
                        <a:rPr lang="en-US" b="1" dirty="0"/>
                        <a:t>Density = 1.0 g/mL</a:t>
                      </a:r>
                    </a:p>
                    <a:p>
                      <a:pPr algn="ctr"/>
                      <a:r>
                        <a:rPr lang="en-US" b="1" baseline="0" dirty="0"/>
                        <a:t>Volume = 3 mL </a:t>
                      </a:r>
                      <a:endParaRPr lang="en-US" b="1" dirty="0"/>
                    </a:p>
                  </a:txBody>
                  <a:tcPr/>
                </a:tc>
                <a:tc>
                  <a:txBody>
                    <a:bodyPr/>
                    <a:lstStyle/>
                    <a:p>
                      <a:pPr algn="ctr"/>
                      <a:r>
                        <a:rPr lang="en-US" b="1" dirty="0"/>
                        <a:t>Density = 5 g/mL</a:t>
                      </a:r>
                    </a:p>
                    <a:p>
                      <a:pPr algn="ctr"/>
                      <a:r>
                        <a:rPr lang="en-US" b="1" dirty="0"/>
                        <a:t>Volume = 45 mL</a:t>
                      </a:r>
                    </a:p>
                  </a:txBody>
                  <a:tcPr/>
                </a:tc>
                <a:extLst>
                  <a:ext uri="{0D108BD9-81ED-4DB2-BD59-A6C34878D82A}">
                    <a16:rowId xmlns:a16="http://schemas.microsoft.com/office/drawing/2014/main" val="4192788396"/>
                  </a:ext>
                </a:extLst>
              </a:tr>
              <a:tr h="1352550">
                <a:tc>
                  <a:txBody>
                    <a:bodyPr/>
                    <a:lstStyle/>
                    <a:p>
                      <a:pPr algn="ctr"/>
                      <a:r>
                        <a:rPr lang="en-US" b="1" dirty="0"/>
                        <a:t>Mass</a:t>
                      </a:r>
                      <a:r>
                        <a:rPr lang="en-US" b="1" baseline="0" dirty="0"/>
                        <a:t> =</a:t>
                      </a:r>
                      <a:r>
                        <a:rPr lang="en-US" b="1" dirty="0"/>
                        <a:t> 12 g </a:t>
                      </a:r>
                    </a:p>
                    <a:p>
                      <a:pPr algn="ctr"/>
                      <a:r>
                        <a:rPr lang="en-US" b="1" dirty="0"/>
                        <a:t>Volume = 13 mL</a:t>
                      </a:r>
                    </a:p>
                  </a:txBody>
                  <a:tcPr/>
                </a:tc>
                <a:tc>
                  <a:txBody>
                    <a:bodyPr/>
                    <a:lstStyle/>
                    <a:p>
                      <a:pPr algn="ctr"/>
                      <a:r>
                        <a:rPr lang="en-US" b="1" dirty="0"/>
                        <a:t>Mass =12g</a:t>
                      </a:r>
                    </a:p>
                    <a:p>
                      <a:pPr algn="ctr"/>
                      <a:r>
                        <a:rPr lang="en-US" b="1" dirty="0"/>
                        <a:t>Volume = 16 mL</a:t>
                      </a:r>
                    </a:p>
                  </a:txBody>
                  <a:tcPr/>
                </a:tc>
                <a:tc>
                  <a:txBody>
                    <a:bodyPr/>
                    <a:lstStyle/>
                    <a:p>
                      <a:pPr algn="ctr"/>
                      <a:r>
                        <a:rPr lang="en-US" b="1" dirty="0"/>
                        <a:t>Mass = 12 g </a:t>
                      </a:r>
                    </a:p>
                    <a:p>
                      <a:pPr algn="ctr"/>
                      <a:r>
                        <a:rPr lang="en-US" b="1" dirty="0"/>
                        <a:t>Volume =17</a:t>
                      </a:r>
                      <a:r>
                        <a:rPr lang="en-US" b="1" baseline="0" dirty="0"/>
                        <a:t> mL</a:t>
                      </a:r>
                      <a:endParaRPr lang="en-US" b="1" dirty="0"/>
                    </a:p>
                  </a:txBody>
                  <a:tcPr/>
                </a:tc>
                <a:extLst>
                  <a:ext uri="{0D108BD9-81ED-4DB2-BD59-A6C34878D82A}">
                    <a16:rowId xmlns:a16="http://schemas.microsoft.com/office/drawing/2014/main" val="2166163741"/>
                  </a:ext>
                </a:extLst>
              </a:tr>
              <a:tr h="1352550">
                <a:tc>
                  <a:txBody>
                    <a:bodyPr/>
                    <a:lstStyle/>
                    <a:p>
                      <a:pPr algn="ctr"/>
                      <a:r>
                        <a:rPr lang="en-US" b="1" dirty="0"/>
                        <a:t>Mass = 24.1 g</a:t>
                      </a:r>
                    </a:p>
                    <a:p>
                      <a:pPr algn="ctr"/>
                      <a:r>
                        <a:rPr lang="en-US" b="1" dirty="0"/>
                        <a:t>Density 12.4 g/cm3</a:t>
                      </a:r>
                    </a:p>
                  </a:txBody>
                  <a:tcPr/>
                </a:tc>
                <a:tc>
                  <a:txBody>
                    <a:bodyPr/>
                    <a:lstStyle/>
                    <a:p>
                      <a:pPr algn="ctr"/>
                      <a:r>
                        <a:rPr lang="en-US" b="1" dirty="0"/>
                        <a:t>Mass = 24.5 g</a:t>
                      </a:r>
                    </a:p>
                    <a:p>
                      <a:pPr algn="ctr"/>
                      <a:r>
                        <a:rPr lang="en-US" b="1" dirty="0"/>
                        <a:t>Density = 22  g/cm3</a:t>
                      </a:r>
                    </a:p>
                  </a:txBody>
                  <a:tcPr/>
                </a:tc>
                <a:tc>
                  <a:txBody>
                    <a:bodyPr/>
                    <a:lstStyle/>
                    <a:p>
                      <a:pPr algn="ctr"/>
                      <a:r>
                        <a:rPr lang="en-US" b="1" dirty="0"/>
                        <a:t>Density = 6.2 g/mL</a:t>
                      </a:r>
                    </a:p>
                    <a:p>
                      <a:pPr algn="ctr"/>
                      <a:r>
                        <a:rPr lang="en-US" b="1" dirty="0"/>
                        <a:t>Volume = 12.4 mL</a:t>
                      </a:r>
                    </a:p>
                  </a:txBody>
                  <a:tcPr/>
                </a:tc>
                <a:extLst>
                  <a:ext uri="{0D108BD9-81ED-4DB2-BD59-A6C34878D82A}">
                    <a16:rowId xmlns:a16="http://schemas.microsoft.com/office/drawing/2014/main" val="2198814821"/>
                  </a:ext>
                </a:extLst>
              </a:tr>
            </a:tbl>
          </a:graphicData>
        </a:graphic>
      </p:graphicFrame>
    </p:spTree>
    <p:extLst>
      <p:ext uri="{BB962C8B-B14F-4D97-AF65-F5344CB8AC3E}">
        <p14:creationId xmlns:p14="http://schemas.microsoft.com/office/powerpoint/2010/main" val="287284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609056"/>
              </p:ext>
            </p:extLst>
          </p:nvPr>
        </p:nvGraphicFramePr>
        <p:xfrm>
          <a:off x="723525" y="2057400"/>
          <a:ext cx="7693024" cy="2070100"/>
        </p:xfrm>
        <a:graphic>
          <a:graphicData uri="http://schemas.openxmlformats.org/drawingml/2006/table">
            <a:tbl>
              <a:tblPr firstRow="1" bandRow="1">
                <a:tableStyleId>{BDBED569-4797-4DF1-A0F4-6AAB3CD982D8}</a:tableStyleId>
              </a:tblPr>
              <a:tblGrid>
                <a:gridCol w="1923256">
                  <a:extLst>
                    <a:ext uri="{9D8B030D-6E8A-4147-A177-3AD203B41FA5}">
                      <a16:colId xmlns:a16="http://schemas.microsoft.com/office/drawing/2014/main" val="1655724383"/>
                    </a:ext>
                  </a:extLst>
                </a:gridCol>
                <a:gridCol w="1923256">
                  <a:extLst>
                    <a:ext uri="{9D8B030D-6E8A-4147-A177-3AD203B41FA5}">
                      <a16:colId xmlns:a16="http://schemas.microsoft.com/office/drawing/2014/main" val="334190269"/>
                    </a:ext>
                  </a:extLst>
                </a:gridCol>
                <a:gridCol w="1923256">
                  <a:extLst>
                    <a:ext uri="{9D8B030D-6E8A-4147-A177-3AD203B41FA5}">
                      <a16:colId xmlns:a16="http://schemas.microsoft.com/office/drawing/2014/main" val="3423663953"/>
                    </a:ext>
                  </a:extLst>
                </a:gridCol>
                <a:gridCol w="1923256">
                  <a:extLst>
                    <a:ext uri="{9D8B030D-6E8A-4147-A177-3AD203B41FA5}">
                      <a16:colId xmlns:a16="http://schemas.microsoft.com/office/drawing/2014/main" val="1066634166"/>
                    </a:ext>
                  </a:extLst>
                </a:gridCol>
              </a:tblGrid>
              <a:tr h="1035050">
                <a:tc>
                  <a:txBody>
                    <a:bodyPr/>
                    <a:lstStyle/>
                    <a:p>
                      <a:pPr algn="ctr"/>
                      <a:endParaRPr lang="en-US" sz="2800" b="1" dirty="0">
                        <a:solidFill>
                          <a:schemeClr val="tx1"/>
                        </a:solidFill>
                      </a:endParaRPr>
                    </a:p>
                  </a:txBody>
                  <a:tcPr/>
                </a:tc>
                <a:tc>
                  <a:txBody>
                    <a:bodyPr/>
                    <a:lstStyle/>
                    <a:p>
                      <a:pPr algn="ctr"/>
                      <a:r>
                        <a:rPr lang="en-US" sz="2800" dirty="0"/>
                        <a:t>Trial</a:t>
                      </a:r>
                      <a:r>
                        <a:rPr lang="en-US" sz="2800" baseline="0" dirty="0"/>
                        <a:t> 1</a:t>
                      </a:r>
                      <a:endParaRPr lang="en-US" sz="2800" b="1" dirty="0">
                        <a:solidFill>
                          <a:schemeClr val="tx1"/>
                        </a:solidFill>
                      </a:endParaRPr>
                    </a:p>
                  </a:txBody>
                  <a:tcPr/>
                </a:tc>
                <a:tc>
                  <a:txBody>
                    <a:bodyPr/>
                    <a:lstStyle/>
                    <a:p>
                      <a:pPr algn="ctr"/>
                      <a:r>
                        <a:rPr lang="en-US" sz="2800" dirty="0"/>
                        <a:t>Trial 2</a:t>
                      </a:r>
                      <a:endParaRPr lang="en-US" sz="2800" b="1" dirty="0">
                        <a:solidFill>
                          <a:schemeClr val="tx1"/>
                        </a:solidFill>
                      </a:endParaRPr>
                    </a:p>
                  </a:txBody>
                  <a:tcPr/>
                </a:tc>
                <a:tc>
                  <a:txBody>
                    <a:bodyPr/>
                    <a:lstStyle/>
                    <a:p>
                      <a:pPr algn="ctr"/>
                      <a:r>
                        <a:rPr lang="en-US" sz="2800" dirty="0"/>
                        <a:t>Trial</a:t>
                      </a:r>
                      <a:r>
                        <a:rPr lang="en-US" sz="2800" baseline="0" dirty="0"/>
                        <a:t> 3</a:t>
                      </a:r>
                      <a:endParaRPr lang="en-US" sz="2800" b="1" dirty="0">
                        <a:solidFill>
                          <a:schemeClr val="tx1"/>
                        </a:solidFill>
                      </a:endParaRPr>
                    </a:p>
                  </a:txBody>
                  <a:tcPr/>
                </a:tc>
                <a:extLst>
                  <a:ext uri="{0D108BD9-81ED-4DB2-BD59-A6C34878D82A}">
                    <a16:rowId xmlns:a16="http://schemas.microsoft.com/office/drawing/2014/main" val="1799209590"/>
                  </a:ext>
                </a:extLst>
              </a:tr>
              <a:tr h="1035050">
                <a:tc>
                  <a:txBody>
                    <a:bodyPr/>
                    <a:lstStyle/>
                    <a:p>
                      <a:pPr algn="ctr"/>
                      <a:r>
                        <a:rPr lang="en-US" sz="2800" dirty="0"/>
                        <a:t># Pennies </a:t>
                      </a:r>
                      <a:endParaRPr lang="en-US" sz="2800" b="1" dirty="0">
                        <a:solidFill>
                          <a:schemeClr val="tx1"/>
                        </a:solidFill>
                      </a:endParaRPr>
                    </a:p>
                  </a:txBody>
                  <a:tcPr/>
                </a:tc>
                <a:tc>
                  <a:txBody>
                    <a:bodyPr/>
                    <a:lstStyle/>
                    <a:p>
                      <a:pPr algn="ctr"/>
                      <a:endParaRPr lang="en-US" sz="2800" b="1">
                        <a:solidFill>
                          <a:schemeClr val="tx1"/>
                        </a:solidFill>
                      </a:endParaRPr>
                    </a:p>
                  </a:txBody>
                  <a:tcPr/>
                </a:tc>
                <a:tc>
                  <a:txBody>
                    <a:bodyPr/>
                    <a:lstStyle/>
                    <a:p>
                      <a:pPr algn="ctr"/>
                      <a:endParaRPr lang="en-US" sz="2800" b="1">
                        <a:solidFill>
                          <a:schemeClr val="tx1"/>
                        </a:solidFill>
                      </a:endParaRPr>
                    </a:p>
                  </a:txBody>
                  <a:tcPr/>
                </a:tc>
                <a:tc>
                  <a:txBody>
                    <a:bodyPr/>
                    <a:lstStyle/>
                    <a:p>
                      <a:pPr algn="ctr"/>
                      <a:endParaRPr lang="en-US" sz="2800" b="1" dirty="0">
                        <a:solidFill>
                          <a:schemeClr val="tx1"/>
                        </a:solidFill>
                      </a:endParaRPr>
                    </a:p>
                  </a:txBody>
                  <a:tcPr/>
                </a:tc>
                <a:extLst>
                  <a:ext uri="{0D108BD9-81ED-4DB2-BD59-A6C34878D82A}">
                    <a16:rowId xmlns:a16="http://schemas.microsoft.com/office/drawing/2014/main" val="3856377963"/>
                  </a:ext>
                </a:extLst>
              </a:tr>
            </a:tbl>
          </a:graphicData>
        </a:graphic>
      </p:graphicFrame>
    </p:spTree>
    <p:extLst>
      <p:ext uri="{BB962C8B-B14F-4D97-AF65-F5344CB8AC3E}">
        <p14:creationId xmlns:p14="http://schemas.microsoft.com/office/powerpoint/2010/main" val="219210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Write these instructions on HW Sheet</a:t>
            </a:r>
          </a:p>
        </p:txBody>
      </p:sp>
      <p:sp>
        <p:nvSpPr>
          <p:cNvPr id="3" name="Content Placeholder 2"/>
          <p:cNvSpPr>
            <a:spLocks noGrp="1"/>
          </p:cNvSpPr>
          <p:nvPr>
            <p:ph idx="1"/>
          </p:nvPr>
        </p:nvSpPr>
        <p:spPr>
          <a:xfrm>
            <a:off x="190500" y="1905000"/>
            <a:ext cx="8763000" cy="3720352"/>
          </a:xfrm>
        </p:spPr>
        <p:txBody>
          <a:bodyPr>
            <a:normAutofit/>
          </a:bodyPr>
          <a:lstStyle/>
          <a:p>
            <a:endParaRPr lang="en-US" dirty="0"/>
          </a:p>
          <a:p>
            <a:pPr algn="ctr">
              <a:buFont typeface="Wingdings" panose="05000000000000000000" pitchFamily="2" charset="2"/>
              <a:buChar char="§"/>
            </a:pPr>
            <a:r>
              <a:rPr lang="en-US" sz="5400" dirty="0"/>
              <a:t>Solve each problem </a:t>
            </a:r>
            <a:r>
              <a:rPr lang="en-US" sz="5400" b="1" dirty="0"/>
              <a:t>AND </a:t>
            </a:r>
            <a:r>
              <a:rPr lang="en-US" sz="5400" dirty="0"/>
              <a:t>tell if it floats </a:t>
            </a:r>
          </a:p>
          <a:p>
            <a:pPr algn="ctr">
              <a:buFont typeface="Wingdings" panose="05000000000000000000" pitchFamily="2" charset="2"/>
              <a:buChar char="§"/>
            </a:pPr>
            <a:r>
              <a:rPr lang="en-US" sz="5400" dirty="0"/>
              <a:t>No work = no credit</a:t>
            </a:r>
          </a:p>
        </p:txBody>
      </p:sp>
    </p:spTree>
    <p:extLst>
      <p:ext uri="{BB962C8B-B14F-4D97-AF65-F5344CB8AC3E}">
        <p14:creationId xmlns:p14="http://schemas.microsoft.com/office/powerpoint/2010/main" val="97017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9250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600" dirty="0">
                <a:latin typeface="Arial" pitchFamily="34" charset="0"/>
                <a:cs typeface="Arial" pitchFamily="34" charset="0"/>
              </a:rPr>
              <a:t>Write down 3 observations, 2 inferences, and 1 way this picture relates to density</a:t>
            </a:r>
          </a:p>
        </p:txBody>
      </p:sp>
      <p:pic>
        <p:nvPicPr>
          <p:cNvPr id="27650" name="Picture 2" descr="http://www.planetfear.com/images/cmsblog/BOAT%20ICE1.jpg"/>
          <p:cNvPicPr>
            <a:picLocks noChangeAspect="1" noChangeArrowheads="1"/>
          </p:cNvPicPr>
          <p:nvPr/>
        </p:nvPicPr>
        <p:blipFill>
          <a:blip r:embed="rId2" cstate="print"/>
          <a:srcRect/>
          <a:stretch>
            <a:fillRect/>
          </a:stretch>
        </p:blipFill>
        <p:spPr bwMode="auto">
          <a:xfrm>
            <a:off x="0" y="1371600"/>
            <a:ext cx="9144000" cy="5486400"/>
          </a:xfrm>
          <a:prstGeom prst="rect">
            <a:avLst/>
          </a:prstGeom>
          <a:noFill/>
        </p:spPr>
      </p:pic>
    </p:spTree>
    <p:extLst>
      <p:ext uri="{BB962C8B-B14F-4D97-AF65-F5344CB8AC3E}">
        <p14:creationId xmlns:p14="http://schemas.microsoft.com/office/powerpoint/2010/main" val="2177688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83632"/>
            <a:ext cx="8763000" cy="6548968"/>
          </a:xfrm>
        </p:spPr>
        <p:txBody>
          <a:bodyPr>
            <a:normAutofit fontScale="92500" lnSpcReduction="10000"/>
          </a:bodyPr>
          <a:lstStyle/>
          <a:p>
            <a:pPr marL="0" indent="0">
              <a:buNone/>
            </a:pPr>
            <a:r>
              <a:rPr lang="en-US" dirty="0"/>
              <a:t>As the story goes, King Argo was given 3 pounds of gold. The king decided to use this gold to have a new crown made. He sent for his master </a:t>
            </a:r>
            <a:r>
              <a:rPr lang="en-US" dirty="0" err="1"/>
              <a:t>crownmaker</a:t>
            </a:r>
            <a:r>
              <a:rPr lang="en-US" dirty="0"/>
              <a:t> who took the gold and made a beautiful crown for the king. The king was very happy when he saw the crown, but when he put it on he was not sure if everything was right. He sent for his famous mathematician, Archimedes, and said, “Listen, Arch, I’ve got this problem. I gave the </a:t>
            </a:r>
            <a:r>
              <a:rPr lang="en-US" dirty="0" err="1"/>
              <a:t>crownmaker</a:t>
            </a:r>
            <a:r>
              <a:rPr lang="en-US" dirty="0"/>
              <a:t> 3 pounds of pure gold to make me a crown, but this thing feels a little strange. I also noticed that he just bought himself 200 new goats, and I’m a little suspicious that he may have stolen some of the gold. I want you to figure out if he did or not. If you can figure it out, I will give you however much gold is left out of the crown.” Archimedes was puzzled by this problem. The first thing he did upon returning home was to have a large bath drawn, because he loved to ponder problems in the bathtub. As he slipped into the bathtub he came up with a wonderful solution and yelled “EUREKA!!” as he ran to his laboratory to work out the problem. After an hour in the lab he had his answer ready for the king. He found out that although the crown weighed 3 pounds, it was not entirely made of gold. He realized that the crown was made of materials other than gold. Archimedes was able to do all of this without harming the crown. </a:t>
            </a:r>
          </a:p>
          <a:p>
            <a:endParaRPr lang="en-US" dirty="0"/>
          </a:p>
        </p:txBody>
      </p:sp>
    </p:spTree>
    <p:extLst>
      <p:ext uri="{BB962C8B-B14F-4D97-AF65-F5344CB8AC3E}">
        <p14:creationId xmlns:p14="http://schemas.microsoft.com/office/powerpoint/2010/main" val="142156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Warm-up Activity</a:t>
            </a:r>
          </a:p>
        </p:txBody>
      </p:sp>
      <p:sp>
        <p:nvSpPr>
          <p:cNvPr id="3" name="Content Placeholder 2"/>
          <p:cNvSpPr>
            <a:spLocks noGrp="1"/>
          </p:cNvSpPr>
          <p:nvPr>
            <p:ph idx="1"/>
          </p:nvPr>
        </p:nvSpPr>
        <p:spPr/>
        <p:txBody>
          <a:bodyPr>
            <a:normAutofit lnSpcReduction="10000"/>
          </a:bodyPr>
          <a:lstStyle/>
          <a:p>
            <a:r>
              <a:rPr lang="en-US" dirty="0"/>
              <a:t>In this activity, you will play the part of Archimedes and will figure out the solution to this problem. Using the available materials create a demonstration for the king that will illustrate how to tell the difference between a crown made of pure gold and a crown made with other materials. </a:t>
            </a:r>
          </a:p>
          <a:p>
            <a:r>
              <a:rPr lang="en-US" dirty="0"/>
              <a:t>Write your results in a memo for his brother, who recently had a similar problem with his </a:t>
            </a:r>
            <a:r>
              <a:rPr lang="en-US" dirty="0" err="1"/>
              <a:t>crownmaker</a:t>
            </a:r>
            <a:r>
              <a:rPr lang="en-US" dirty="0"/>
              <a:t>. In your memo, explain step-by-step on the back of your sheet how you can determine if his crown is pure gold or not. Use illustrations when possible. GOOD LUCK!!! </a:t>
            </a:r>
          </a:p>
          <a:p>
            <a:endParaRPr lang="en-US" dirty="0"/>
          </a:p>
        </p:txBody>
      </p:sp>
    </p:spTree>
    <p:extLst>
      <p:ext uri="{BB962C8B-B14F-4D97-AF65-F5344CB8AC3E}">
        <p14:creationId xmlns:p14="http://schemas.microsoft.com/office/powerpoint/2010/main" val="4051178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691719" cy="1143000"/>
          </a:xfrm>
        </p:spPr>
        <p:txBody>
          <a:bodyPr/>
          <a:lstStyle/>
          <a:p>
            <a:r>
              <a:rPr lang="en-US" dirty="0"/>
              <a:t>Materials </a:t>
            </a:r>
          </a:p>
        </p:txBody>
      </p:sp>
      <p:sp>
        <p:nvSpPr>
          <p:cNvPr id="4" name="Content Placeholder 3"/>
          <p:cNvSpPr>
            <a:spLocks noGrp="1"/>
          </p:cNvSpPr>
          <p:nvPr>
            <p:ph sz="half" idx="1"/>
          </p:nvPr>
        </p:nvSpPr>
        <p:spPr>
          <a:xfrm>
            <a:off x="304800" y="718903"/>
            <a:ext cx="4724400" cy="5638799"/>
          </a:xfrm>
        </p:spPr>
        <p:txBody>
          <a:bodyPr>
            <a:normAutofit lnSpcReduction="10000"/>
          </a:bodyPr>
          <a:lstStyle/>
          <a:p>
            <a:r>
              <a:rPr lang="en-US" dirty="0"/>
              <a:t>Water</a:t>
            </a:r>
          </a:p>
          <a:p>
            <a:r>
              <a:rPr lang="en-US" dirty="0"/>
              <a:t>Straws (pipes)</a:t>
            </a:r>
          </a:p>
          <a:p>
            <a:r>
              <a:rPr lang="en-US" dirty="0"/>
              <a:t>Popsicle sticks (wood)</a:t>
            </a:r>
          </a:p>
          <a:p>
            <a:r>
              <a:rPr lang="en-US" dirty="0"/>
              <a:t>2 spheres/cubes – crowns </a:t>
            </a:r>
          </a:p>
          <a:p>
            <a:r>
              <a:rPr lang="en-US" dirty="0"/>
              <a:t>Cups (sink or bathtub)</a:t>
            </a:r>
          </a:p>
          <a:p>
            <a:r>
              <a:rPr lang="en-US" dirty="0"/>
              <a:t>Twist tie (copper)</a:t>
            </a:r>
          </a:p>
          <a:p>
            <a:r>
              <a:rPr lang="en-US" dirty="0"/>
              <a:t>Glass mirror</a:t>
            </a:r>
          </a:p>
          <a:p>
            <a:r>
              <a:rPr lang="en-US" dirty="0"/>
              <a:t>Rug </a:t>
            </a:r>
          </a:p>
          <a:p>
            <a:r>
              <a:rPr lang="en-US" dirty="0"/>
              <a:t>Pen (writing utensil)</a:t>
            </a:r>
          </a:p>
        </p:txBody>
      </p:sp>
      <p:pic>
        <p:nvPicPr>
          <p:cNvPr id="7170" name="Picture 2" descr="Image result for bathroom 180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80818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34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9"/>
            <a:ext cx="8113059" cy="1143000"/>
          </a:xfrm>
        </p:spPr>
        <p:txBody>
          <a:bodyPr/>
          <a:lstStyle/>
          <a:p>
            <a:r>
              <a:rPr lang="en-US" dirty="0">
                <a:latin typeface="Arial"/>
                <a:cs typeface="Arial"/>
              </a:rPr>
              <a:t>Volume and displacement</a:t>
            </a:r>
          </a:p>
        </p:txBody>
      </p:sp>
      <p:sp>
        <p:nvSpPr>
          <p:cNvPr id="3" name="Content Placeholder 2"/>
          <p:cNvSpPr>
            <a:spLocks noGrp="1"/>
          </p:cNvSpPr>
          <p:nvPr>
            <p:ph idx="1"/>
          </p:nvPr>
        </p:nvSpPr>
        <p:spPr/>
        <p:txBody>
          <a:bodyPr/>
          <a:lstStyle/>
          <a:p>
            <a:r>
              <a:rPr lang="en-US" dirty="0">
                <a:latin typeface="Arial"/>
                <a:cs typeface="Arial"/>
              </a:rPr>
              <a:t>How do we find the volume of the figure on the left? </a:t>
            </a:r>
          </a:p>
          <a:p>
            <a:r>
              <a:rPr lang="en-US" dirty="0">
                <a:latin typeface="Arial"/>
                <a:cs typeface="Arial"/>
              </a:rPr>
              <a:t>What about the one on the right?</a:t>
            </a:r>
          </a:p>
        </p:txBody>
      </p:sp>
      <p:pic>
        <p:nvPicPr>
          <p:cNvPr id="4" name="Picture 3"/>
          <p:cNvPicPr>
            <a:picLocks noChangeAspect="1"/>
          </p:cNvPicPr>
          <p:nvPr/>
        </p:nvPicPr>
        <p:blipFill>
          <a:blip r:embed="rId2" cstate="print"/>
          <a:stretch>
            <a:fillRect/>
          </a:stretch>
        </p:blipFill>
        <p:spPr>
          <a:xfrm>
            <a:off x="963243" y="3294993"/>
            <a:ext cx="3311573" cy="3311573"/>
          </a:xfrm>
          <a:prstGeom prst="rect">
            <a:avLst/>
          </a:prstGeom>
        </p:spPr>
      </p:pic>
      <p:pic>
        <p:nvPicPr>
          <p:cNvPr id="5" name="Picture 4"/>
          <p:cNvPicPr>
            <a:picLocks noChangeAspect="1"/>
          </p:cNvPicPr>
          <p:nvPr/>
        </p:nvPicPr>
        <p:blipFill>
          <a:blip r:embed="rId3" cstate="print"/>
          <a:stretch>
            <a:fillRect/>
          </a:stretch>
        </p:blipFill>
        <p:spPr>
          <a:xfrm>
            <a:off x="5080649" y="3189327"/>
            <a:ext cx="3417239" cy="3417239"/>
          </a:xfrm>
          <a:prstGeom prst="rect">
            <a:avLst/>
          </a:prstGeom>
        </p:spPr>
      </p:pic>
    </p:spTree>
    <p:extLst>
      <p:ext uri="{BB962C8B-B14F-4D97-AF65-F5344CB8AC3E}">
        <p14:creationId xmlns:p14="http://schemas.microsoft.com/office/powerpoint/2010/main" val="358028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5929909" y="1828799"/>
          <a:ext cx="1698523" cy="4396177"/>
        </p:xfrm>
        <a:graphic>
          <a:graphicData uri="http://schemas.openxmlformats.org/presentationml/2006/ole">
            <mc:AlternateContent xmlns:mc="http://schemas.openxmlformats.org/markup-compatibility/2006">
              <mc:Choice xmlns:v="urn:schemas-microsoft-com:vml" Requires="v">
                <p:oleObj spid="_x0000_s6185" name="Document" r:id="rId3" imgW="863600" imgH="2239433" progId="Word.Document.8">
                  <p:embed/>
                </p:oleObj>
              </mc:Choice>
              <mc:Fallback>
                <p:oleObj name="Document" r:id="rId3" imgW="863600" imgH="2239433" progId="Word.Documen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909" y="1828799"/>
                        <a:ext cx="1698523" cy="4396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latin typeface="Arial"/>
                <a:cs typeface="Arial"/>
              </a:rPr>
              <a:t>Measuring volume…</a:t>
            </a:r>
          </a:p>
        </p:txBody>
      </p:sp>
      <p:sp>
        <p:nvSpPr>
          <p:cNvPr id="3" name="Content Placeholder 2"/>
          <p:cNvSpPr>
            <a:spLocks noGrp="1"/>
          </p:cNvSpPr>
          <p:nvPr>
            <p:ph idx="1"/>
          </p:nvPr>
        </p:nvSpPr>
        <p:spPr/>
        <p:txBody>
          <a:bodyPr/>
          <a:lstStyle/>
          <a:p>
            <a:pPr lvl="6"/>
            <a:endParaRPr lang="en-US" dirty="0"/>
          </a:p>
        </p:txBody>
      </p:sp>
      <p:pic>
        <p:nvPicPr>
          <p:cNvPr id="4" name="Picture 3"/>
          <p:cNvPicPr>
            <a:picLocks noChangeAspect="1"/>
          </p:cNvPicPr>
          <p:nvPr/>
        </p:nvPicPr>
        <p:blipFill>
          <a:blip r:embed="rId5" cstate="print"/>
          <a:stretch>
            <a:fillRect/>
          </a:stretch>
        </p:blipFill>
        <p:spPr>
          <a:xfrm>
            <a:off x="963244" y="2489575"/>
            <a:ext cx="2473640" cy="2473640"/>
          </a:xfrm>
          <a:prstGeom prst="rect">
            <a:avLst/>
          </a:prstGeom>
        </p:spPr>
      </p:pic>
      <p:pic>
        <p:nvPicPr>
          <p:cNvPr id="5" name="Picture 4"/>
          <p:cNvPicPr>
            <a:picLocks noChangeAspect="1"/>
          </p:cNvPicPr>
          <p:nvPr/>
        </p:nvPicPr>
        <p:blipFill>
          <a:blip r:embed="rId6" cstate="print"/>
          <a:stretch>
            <a:fillRect/>
          </a:stretch>
        </p:blipFill>
        <p:spPr>
          <a:xfrm>
            <a:off x="5348809" y="3440761"/>
            <a:ext cx="3417239" cy="3417239"/>
          </a:xfrm>
          <a:prstGeom prst="rect">
            <a:avLst/>
          </a:prstGeom>
        </p:spPr>
      </p:pic>
      <p:sp>
        <p:nvSpPr>
          <p:cNvPr id="7" name="TextBox 6"/>
          <p:cNvSpPr txBox="1"/>
          <p:nvPr/>
        </p:nvSpPr>
        <p:spPr>
          <a:xfrm>
            <a:off x="612648" y="1828800"/>
            <a:ext cx="3662168" cy="461665"/>
          </a:xfrm>
          <a:prstGeom prst="rect">
            <a:avLst/>
          </a:prstGeom>
          <a:noFill/>
        </p:spPr>
        <p:txBody>
          <a:bodyPr wrap="square" rtlCol="0">
            <a:spAutoFit/>
          </a:bodyPr>
          <a:lstStyle/>
          <a:p>
            <a:r>
              <a:rPr lang="en-US" sz="2400" b="1" dirty="0"/>
              <a:t>Length X Width X Height</a:t>
            </a:r>
          </a:p>
        </p:txBody>
      </p:sp>
      <p:sp>
        <p:nvSpPr>
          <p:cNvPr id="9" name="TextBox 8"/>
          <p:cNvSpPr txBox="1"/>
          <p:nvPr/>
        </p:nvSpPr>
        <p:spPr>
          <a:xfrm>
            <a:off x="396499" y="1967299"/>
            <a:ext cx="5274565" cy="3477875"/>
          </a:xfrm>
          <a:prstGeom prst="rect">
            <a:avLst/>
          </a:prstGeom>
          <a:noFill/>
        </p:spPr>
        <p:txBody>
          <a:bodyPr wrap="square" rtlCol="0">
            <a:spAutoFit/>
          </a:bodyPr>
          <a:lstStyle/>
          <a:p>
            <a:r>
              <a:rPr lang="en-US" sz="4400" b="1" u="sng" dirty="0">
                <a:solidFill>
                  <a:srgbClr val="FF0000"/>
                </a:solidFill>
              </a:rPr>
              <a:t>Start with a known volume place the irregular shape in and record the difference.</a:t>
            </a:r>
          </a:p>
        </p:txBody>
      </p:sp>
    </p:spTree>
    <p:extLst>
      <p:ext uri="{BB962C8B-B14F-4D97-AF65-F5344CB8AC3E}">
        <p14:creationId xmlns:p14="http://schemas.microsoft.com/office/powerpoint/2010/main" val="214592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5"/>
                                        </p:tgtEl>
                                      </p:cBhvr>
                                      <p:by x="25000" y="25000"/>
                                    </p:animScale>
                                  </p:childTnLst>
                                </p:cTn>
                              </p:par>
                              <p:par>
                                <p:cTn id="15" presetID="3" presetClass="entr" presetSubtype="10" fill="hold" nodeType="with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blinds(horizontal)">
                                      <p:cBhvr>
                                        <p:cTn id="17" dur="500"/>
                                        <p:tgtEl>
                                          <p:spTgt spid="522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Volume displacement</a:t>
            </a:r>
          </a:p>
        </p:txBody>
      </p:sp>
      <p:sp>
        <p:nvSpPr>
          <p:cNvPr id="4" name="Rectangle 3"/>
          <p:cNvSpPr/>
          <p:nvPr/>
        </p:nvSpPr>
        <p:spPr>
          <a:xfrm>
            <a:off x="616526" y="1905000"/>
            <a:ext cx="7917874" cy="954107"/>
          </a:xfrm>
          <a:prstGeom prst="rect">
            <a:avLst/>
          </a:prstGeom>
        </p:spPr>
        <p:txBody>
          <a:bodyPr wrap="square">
            <a:spAutoFit/>
          </a:bodyPr>
          <a:lstStyle/>
          <a:p>
            <a:pPr algn="ctr">
              <a:buFontTx/>
              <a:buNone/>
            </a:pPr>
            <a:r>
              <a:rPr lang="en-US" sz="2800" b="1" dirty="0">
                <a:latin typeface="Arial"/>
                <a:cs typeface="Arial"/>
              </a:rPr>
              <a:t>A solid  displaces a matching volume of water when the solid is placed in water.</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6" t="36047" r="10120"/>
          <a:stretch/>
        </p:blipFill>
        <p:spPr bwMode="auto">
          <a:xfrm>
            <a:off x="1905000" y="3276600"/>
            <a:ext cx="5264727" cy="2802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84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Brainpop</a:t>
            </a:r>
            <a:r>
              <a:rPr lang="en-US" dirty="0"/>
              <a:t> - buoyancy</a:t>
            </a:r>
          </a:p>
        </p:txBody>
      </p:sp>
      <p:sp>
        <p:nvSpPr>
          <p:cNvPr id="3" name="Content Placeholder 2"/>
          <p:cNvSpPr>
            <a:spLocks noGrp="1"/>
          </p:cNvSpPr>
          <p:nvPr>
            <p:ph idx="1"/>
          </p:nvPr>
        </p:nvSpPr>
        <p:spPr/>
        <p:txBody>
          <a:bodyPr/>
          <a:lstStyle/>
          <a:p>
            <a:r>
              <a:rPr lang="en-US" dirty="0">
                <a:hlinkClick r:id="rId2"/>
              </a:rPr>
              <a:t>https://www.brainpop.com/science/motionsforcesandtime/buoyancy/</a:t>
            </a:r>
            <a:endParaRPr lang="en-US" dirty="0"/>
          </a:p>
          <a:p>
            <a:endParaRPr lang="en-US" dirty="0"/>
          </a:p>
        </p:txBody>
      </p:sp>
    </p:spTree>
    <p:extLst>
      <p:ext uri="{BB962C8B-B14F-4D97-AF65-F5344CB8AC3E}">
        <p14:creationId xmlns:p14="http://schemas.microsoft.com/office/powerpoint/2010/main" val="4081230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Penny Boat Lab</a:t>
            </a:r>
          </a:p>
        </p:txBody>
      </p:sp>
      <p:sp>
        <p:nvSpPr>
          <p:cNvPr id="3" name="Content Placeholder 2"/>
          <p:cNvSpPr>
            <a:spLocks noGrp="1"/>
          </p:cNvSpPr>
          <p:nvPr>
            <p:ph idx="1"/>
          </p:nvPr>
        </p:nvSpPr>
        <p:spPr/>
        <p:txBody>
          <a:bodyPr/>
          <a:lstStyle/>
          <a:p>
            <a:r>
              <a:rPr lang="en-US" dirty="0"/>
              <a:t>Grab a copy of the Penny Boat Lab page number 8 on your table of contents.</a:t>
            </a:r>
          </a:p>
          <a:p>
            <a:endParaRPr lang="en-US" dirty="0"/>
          </a:p>
          <a:p>
            <a:r>
              <a:rPr lang="en-US" dirty="0"/>
              <a:t>Wait for instructions before you begin </a:t>
            </a:r>
          </a:p>
        </p:txBody>
      </p:sp>
    </p:spTree>
    <p:extLst>
      <p:ext uri="{BB962C8B-B14F-4D97-AF65-F5344CB8AC3E}">
        <p14:creationId xmlns:p14="http://schemas.microsoft.com/office/powerpoint/2010/main" val="721230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15000"/>
            <a:ext cx="7691719" cy="772179"/>
          </a:xfrm>
        </p:spPr>
        <p:txBody>
          <a:bodyPr/>
          <a:lstStyle/>
          <a:p>
            <a:r>
              <a:rPr lang="en-US" dirty="0"/>
              <a:t>Extra Practice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14806"/>
              </p:ext>
            </p:extLst>
          </p:nvPr>
        </p:nvGraphicFramePr>
        <p:xfrm>
          <a:off x="533400" y="381000"/>
          <a:ext cx="7693025" cy="5029200"/>
        </p:xfrm>
        <a:graphic>
          <a:graphicData uri="http://schemas.openxmlformats.org/drawingml/2006/table">
            <a:tbl>
              <a:tblPr firstRow="1" bandRow="1">
                <a:tableStyleId>{93296810-A885-4BE3-A3E7-6D5BEEA58F35}</a:tableStyleId>
              </a:tblPr>
              <a:tblGrid>
                <a:gridCol w="1538605">
                  <a:extLst>
                    <a:ext uri="{9D8B030D-6E8A-4147-A177-3AD203B41FA5}">
                      <a16:colId xmlns:a16="http://schemas.microsoft.com/office/drawing/2014/main" val="20000"/>
                    </a:ext>
                  </a:extLst>
                </a:gridCol>
                <a:gridCol w="1538605">
                  <a:extLst>
                    <a:ext uri="{9D8B030D-6E8A-4147-A177-3AD203B41FA5}">
                      <a16:colId xmlns:a16="http://schemas.microsoft.com/office/drawing/2014/main" val="20001"/>
                    </a:ext>
                  </a:extLst>
                </a:gridCol>
                <a:gridCol w="1538605">
                  <a:extLst>
                    <a:ext uri="{9D8B030D-6E8A-4147-A177-3AD203B41FA5}">
                      <a16:colId xmlns:a16="http://schemas.microsoft.com/office/drawing/2014/main" val="20002"/>
                    </a:ext>
                  </a:extLst>
                </a:gridCol>
                <a:gridCol w="1538605">
                  <a:extLst>
                    <a:ext uri="{9D8B030D-6E8A-4147-A177-3AD203B41FA5}">
                      <a16:colId xmlns:a16="http://schemas.microsoft.com/office/drawing/2014/main" val="20003"/>
                    </a:ext>
                  </a:extLst>
                </a:gridCol>
                <a:gridCol w="1538605">
                  <a:extLst>
                    <a:ext uri="{9D8B030D-6E8A-4147-A177-3AD203B41FA5}">
                      <a16:colId xmlns:a16="http://schemas.microsoft.com/office/drawing/2014/main" val="20004"/>
                    </a:ext>
                  </a:extLst>
                </a:gridCol>
              </a:tblGrid>
              <a:tr h="457200">
                <a:tc>
                  <a:txBody>
                    <a:bodyPr/>
                    <a:lstStyle/>
                    <a:p>
                      <a:r>
                        <a:rPr lang="en-US" dirty="0"/>
                        <a:t>Equation </a:t>
                      </a:r>
                    </a:p>
                  </a:txBody>
                  <a:tcPr marL="84694" marR="84694"/>
                </a:tc>
                <a:tc>
                  <a:txBody>
                    <a:bodyPr/>
                    <a:lstStyle/>
                    <a:p>
                      <a:r>
                        <a:rPr lang="en-US" dirty="0"/>
                        <a:t>Mass</a:t>
                      </a:r>
                    </a:p>
                  </a:txBody>
                  <a:tcPr marL="84694" marR="84694"/>
                </a:tc>
                <a:tc>
                  <a:txBody>
                    <a:bodyPr/>
                    <a:lstStyle/>
                    <a:p>
                      <a:r>
                        <a:rPr lang="en-US" dirty="0"/>
                        <a:t>Volume </a:t>
                      </a:r>
                    </a:p>
                  </a:txBody>
                  <a:tcPr marL="84694" marR="84694"/>
                </a:tc>
                <a:tc>
                  <a:txBody>
                    <a:bodyPr/>
                    <a:lstStyle/>
                    <a:p>
                      <a:r>
                        <a:rPr lang="en-US" dirty="0"/>
                        <a:t>Density</a:t>
                      </a:r>
                    </a:p>
                  </a:txBody>
                  <a:tcPr marL="84694" marR="84694"/>
                </a:tc>
                <a:tc>
                  <a:txBody>
                    <a:bodyPr/>
                    <a:lstStyle/>
                    <a:p>
                      <a:r>
                        <a:rPr lang="en-US" dirty="0"/>
                        <a:t>Sink/Float</a:t>
                      </a:r>
                      <a:r>
                        <a:rPr lang="en-US" baseline="0" dirty="0"/>
                        <a:t> </a:t>
                      </a:r>
                      <a:endParaRPr lang="en-US" dirty="0"/>
                    </a:p>
                  </a:txBody>
                  <a:tcPr marL="84694" marR="84694"/>
                </a:tc>
                <a:extLst>
                  <a:ext uri="{0D108BD9-81ED-4DB2-BD59-A6C34878D82A}">
                    <a16:rowId xmlns:a16="http://schemas.microsoft.com/office/drawing/2014/main" val="10000"/>
                  </a:ext>
                </a:extLst>
              </a:tr>
              <a:tr h="457200">
                <a:tc>
                  <a:txBody>
                    <a:bodyPr/>
                    <a:lstStyle/>
                    <a:p>
                      <a:endParaRPr lang="en-US" dirty="0"/>
                    </a:p>
                  </a:txBody>
                  <a:tcPr marL="84694" marR="84694"/>
                </a:tc>
                <a:tc>
                  <a:txBody>
                    <a:bodyPr/>
                    <a:lstStyle/>
                    <a:p>
                      <a:r>
                        <a:rPr lang="en-US" dirty="0"/>
                        <a:t>12 g</a:t>
                      </a:r>
                    </a:p>
                  </a:txBody>
                  <a:tcPr marL="84694" marR="84694"/>
                </a:tc>
                <a:tc>
                  <a:txBody>
                    <a:bodyPr/>
                    <a:lstStyle/>
                    <a:p>
                      <a:r>
                        <a:rPr lang="en-US" dirty="0"/>
                        <a:t>0.5</a:t>
                      </a:r>
                      <a:r>
                        <a:rPr lang="en-US" baseline="0" dirty="0"/>
                        <a:t> cm</a:t>
                      </a:r>
                      <a:r>
                        <a:rPr lang="en-US" baseline="30000" dirty="0"/>
                        <a:t>3</a:t>
                      </a:r>
                    </a:p>
                  </a:txBody>
                  <a:tcPr marL="84694" marR="84694"/>
                </a:tc>
                <a:tc>
                  <a:txBody>
                    <a:bodyPr/>
                    <a:lstStyle/>
                    <a:p>
                      <a:endParaRPr lang="en-US"/>
                    </a:p>
                  </a:txBody>
                  <a:tcPr marL="84694" marR="84694"/>
                </a:tc>
                <a:tc>
                  <a:txBody>
                    <a:bodyPr/>
                    <a:lstStyle/>
                    <a:p>
                      <a:endParaRPr lang="en-US" dirty="0"/>
                    </a:p>
                  </a:txBody>
                  <a:tcPr marL="84694" marR="84694"/>
                </a:tc>
                <a:extLst>
                  <a:ext uri="{0D108BD9-81ED-4DB2-BD59-A6C34878D82A}">
                    <a16:rowId xmlns:a16="http://schemas.microsoft.com/office/drawing/2014/main" val="10001"/>
                  </a:ext>
                </a:extLst>
              </a:tr>
              <a:tr h="457200">
                <a:tc>
                  <a:txBody>
                    <a:bodyPr/>
                    <a:lstStyle/>
                    <a:p>
                      <a:endParaRPr lang="en-US" dirty="0"/>
                    </a:p>
                  </a:txBody>
                  <a:tcPr marL="84694" marR="84694"/>
                </a:tc>
                <a:tc>
                  <a:txBody>
                    <a:bodyPr/>
                    <a:lstStyle/>
                    <a:p>
                      <a:r>
                        <a:rPr lang="en-US" dirty="0"/>
                        <a:t>16 g</a:t>
                      </a:r>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0.2</a:t>
                      </a:r>
                      <a:r>
                        <a:rPr lang="en-US" baseline="0" dirty="0"/>
                        <a:t> g/cm</a:t>
                      </a:r>
                      <a:r>
                        <a:rPr lang="en-US" baseline="30000" dirty="0"/>
                        <a:t>3</a:t>
                      </a:r>
                    </a:p>
                  </a:txBody>
                  <a:tcPr marL="84694" marR="84694"/>
                </a:tc>
                <a:tc>
                  <a:txBody>
                    <a:bodyPr/>
                    <a:lstStyle/>
                    <a:p>
                      <a:endParaRPr lang="en-US" dirty="0"/>
                    </a:p>
                  </a:txBody>
                  <a:tcPr marL="84694" marR="84694"/>
                </a:tc>
                <a:extLst>
                  <a:ext uri="{0D108BD9-81ED-4DB2-BD59-A6C34878D82A}">
                    <a16:rowId xmlns:a16="http://schemas.microsoft.com/office/drawing/2014/main" val="10002"/>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5 </a:t>
                      </a:r>
                      <a:r>
                        <a:rPr lang="en-US" baseline="0" dirty="0"/>
                        <a:t>cm</a:t>
                      </a:r>
                      <a:r>
                        <a:rPr lang="en-US" baseline="30000" dirty="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20 g/</a:t>
                      </a:r>
                      <a:r>
                        <a:rPr lang="en-US" baseline="0" dirty="0"/>
                        <a:t>cm</a:t>
                      </a:r>
                      <a:r>
                        <a:rPr lang="en-US" baseline="30000" dirty="0"/>
                        <a:t>3</a:t>
                      </a:r>
                    </a:p>
                  </a:txBody>
                  <a:tcPr marL="84694" marR="84694"/>
                </a:tc>
                <a:tc>
                  <a:txBody>
                    <a:bodyPr/>
                    <a:lstStyle/>
                    <a:p>
                      <a:endParaRPr lang="en-US" dirty="0"/>
                    </a:p>
                  </a:txBody>
                  <a:tcPr marL="84694" marR="84694"/>
                </a:tc>
                <a:extLst>
                  <a:ext uri="{0D108BD9-81ED-4DB2-BD59-A6C34878D82A}">
                    <a16:rowId xmlns:a16="http://schemas.microsoft.com/office/drawing/2014/main" val="10003"/>
                  </a:ext>
                </a:extLst>
              </a:tr>
              <a:tr h="457200">
                <a:tc>
                  <a:txBody>
                    <a:bodyPr/>
                    <a:lstStyle/>
                    <a:p>
                      <a:endParaRPr lang="en-US" dirty="0"/>
                    </a:p>
                  </a:txBody>
                  <a:tcPr marL="84694" marR="84694"/>
                </a:tc>
                <a:tc>
                  <a:txBody>
                    <a:bodyPr/>
                    <a:lstStyle/>
                    <a:p>
                      <a:r>
                        <a:rPr lang="en-US" dirty="0"/>
                        <a:t>0.9 g</a:t>
                      </a:r>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0.3 g/</a:t>
                      </a:r>
                      <a:r>
                        <a:rPr lang="en-US" baseline="0" dirty="0"/>
                        <a:t>cm</a:t>
                      </a:r>
                      <a:r>
                        <a:rPr lang="en-US" baseline="30000" dirty="0"/>
                        <a:t>3</a:t>
                      </a:r>
                      <a:r>
                        <a:rPr lang="en-US" dirty="0"/>
                        <a:t> </a:t>
                      </a:r>
                    </a:p>
                  </a:txBody>
                  <a:tcPr marL="84694" marR="84694"/>
                </a:tc>
                <a:tc>
                  <a:txBody>
                    <a:bodyPr/>
                    <a:lstStyle/>
                    <a:p>
                      <a:endParaRPr lang="en-US" dirty="0"/>
                    </a:p>
                  </a:txBody>
                  <a:tcPr marL="84694" marR="84694"/>
                </a:tc>
                <a:extLst>
                  <a:ext uri="{0D108BD9-81ED-4DB2-BD59-A6C34878D82A}">
                    <a16:rowId xmlns:a16="http://schemas.microsoft.com/office/drawing/2014/main" val="10004"/>
                  </a:ext>
                </a:extLst>
              </a:tr>
              <a:tr h="457200">
                <a:tc>
                  <a:txBody>
                    <a:bodyPr/>
                    <a:lstStyle/>
                    <a:p>
                      <a:endParaRPr lang="en-US" dirty="0"/>
                    </a:p>
                  </a:txBody>
                  <a:tcPr marL="84694" marR="84694"/>
                </a:tc>
                <a:tc>
                  <a:txBody>
                    <a:bodyPr/>
                    <a:lstStyle/>
                    <a:p>
                      <a:r>
                        <a:rPr lang="en-US" dirty="0"/>
                        <a:t>6 g </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baseline="0" dirty="0"/>
                        <a:t>cm</a:t>
                      </a:r>
                      <a:r>
                        <a:rPr lang="en-US" baseline="30000" dirty="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5"/>
                  </a:ext>
                </a:extLst>
              </a:tr>
              <a:tr h="457200">
                <a:tc>
                  <a:txBody>
                    <a:bodyPr/>
                    <a:lstStyle/>
                    <a:p>
                      <a:endParaRPr lang="en-US" dirty="0"/>
                    </a:p>
                  </a:txBody>
                  <a:tcPr marL="84694" marR="84694"/>
                </a:tc>
                <a:tc>
                  <a:txBody>
                    <a:bodyPr/>
                    <a:lstStyle/>
                    <a:p>
                      <a:r>
                        <a:rPr lang="en-US" dirty="0"/>
                        <a:t>8 g </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1.8 </a:t>
                      </a:r>
                      <a:r>
                        <a:rPr lang="en-US" baseline="0" dirty="0"/>
                        <a:t>cm</a:t>
                      </a:r>
                      <a:r>
                        <a:rPr lang="en-US" baseline="30000" dirty="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6"/>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13 </a:t>
                      </a:r>
                      <a:r>
                        <a:rPr lang="en-US" baseline="0" dirty="0"/>
                        <a:t>cm</a:t>
                      </a:r>
                      <a:r>
                        <a:rPr lang="en-US" baseline="30000" dirty="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9 g/</a:t>
                      </a:r>
                      <a:r>
                        <a:rPr lang="en-US" baseline="0" dirty="0"/>
                        <a:t>cm</a:t>
                      </a:r>
                      <a:r>
                        <a:rPr lang="en-US" baseline="30000" dirty="0"/>
                        <a:t>3</a:t>
                      </a:r>
                    </a:p>
                  </a:txBody>
                  <a:tcPr marL="84694" marR="84694"/>
                </a:tc>
                <a:tc>
                  <a:txBody>
                    <a:bodyPr/>
                    <a:lstStyle/>
                    <a:p>
                      <a:endParaRPr lang="en-US" dirty="0"/>
                    </a:p>
                  </a:txBody>
                  <a:tcPr marL="84694" marR="84694"/>
                </a:tc>
                <a:extLst>
                  <a:ext uri="{0D108BD9-81ED-4DB2-BD59-A6C34878D82A}">
                    <a16:rowId xmlns:a16="http://schemas.microsoft.com/office/drawing/2014/main" val="10007"/>
                  </a:ext>
                </a:extLst>
              </a:tr>
              <a:tr h="457200">
                <a:tc>
                  <a:txBody>
                    <a:bodyPr/>
                    <a:lstStyle/>
                    <a:p>
                      <a:endParaRPr lang="en-US" dirty="0"/>
                    </a:p>
                  </a:txBody>
                  <a:tcPr marL="84694" marR="84694"/>
                </a:tc>
                <a:tc>
                  <a:txBody>
                    <a:bodyPr/>
                    <a:lstStyle/>
                    <a:p>
                      <a:r>
                        <a:rPr lang="en-US" dirty="0"/>
                        <a:t>14.7 g </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15 </a:t>
                      </a:r>
                      <a:r>
                        <a:rPr lang="en-US" baseline="0" dirty="0"/>
                        <a:t>cm</a:t>
                      </a:r>
                      <a:r>
                        <a:rPr lang="en-US" baseline="30000" dirty="0"/>
                        <a:t>3</a:t>
                      </a:r>
                    </a:p>
                  </a:txBody>
                  <a:tcPr marL="84694" marR="84694"/>
                </a:tc>
                <a:tc>
                  <a:txBody>
                    <a:bodyPr/>
                    <a:lstStyle/>
                    <a:p>
                      <a:endParaRPr lang="en-US" dirty="0"/>
                    </a:p>
                  </a:txBody>
                  <a:tcPr marL="84694" marR="84694"/>
                </a:tc>
                <a:tc>
                  <a:txBody>
                    <a:bodyPr/>
                    <a:lstStyle/>
                    <a:p>
                      <a:endParaRPr lang="en-US" dirty="0"/>
                    </a:p>
                  </a:txBody>
                  <a:tcPr marL="84694" marR="84694"/>
                </a:tc>
                <a:extLst>
                  <a:ext uri="{0D108BD9-81ED-4DB2-BD59-A6C34878D82A}">
                    <a16:rowId xmlns:a16="http://schemas.microsoft.com/office/drawing/2014/main" val="10008"/>
                  </a:ext>
                </a:extLst>
              </a:tr>
              <a:tr h="457200">
                <a:tc>
                  <a:txBody>
                    <a:bodyPr/>
                    <a:lstStyle/>
                    <a:p>
                      <a:endParaRPr lang="en-US" dirty="0"/>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baseline="0" dirty="0"/>
                        <a:t>cm</a:t>
                      </a:r>
                      <a:r>
                        <a:rPr lang="en-US" baseline="30000" dirty="0"/>
                        <a:t>3</a:t>
                      </a:r>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1.1 g/</a:t>
                      </a:r>
                      <a:r>
                        <a:rPr lang="en-US" baseline="0" dirty="0"/>
                        <a:t>cm</a:t>
                      </a:r>
                      <a:r>
                        <a:rPr lang="en-US" baseline="30000" dirty="0"/>
                        <a:t>3</a:t>
                      </a:r>
                    </a:p>
                  </a:txBody>
                  <a:tcPr marL="84694" marR="84694"/>
                </a:tc>
                <a:tc>
                  <a:txBody>
                    <a:bodyPr/>
                    <a:lstStyle/>
                    <a:p>
                      <a:endParaRPr lang="en-US" dirty="0"/>
                    </a:p>
                  </a:txBody>
                  <a:tcPr marL="84694" marR="84694"/>
                </a:tc>
                <a:extLst>
                  <a:ext uri="{0D108BD9-81ED-4DB2-BD59-A6C34878D82A}">
                    <a16:rowId xmlns:a16="http://schemas.microsoft.com/office/drawing/2014/main" val="10009"/>
                  </a:ext>
                </a:extLst>
              </a:tr>
              <a:tr h="457200">
                <a:tc>
                  <a:txBody>
                    <a:bodyPr/>
                    <a:lstStyle/>
                    <a:p>
                      <a:endParaRPr lang="en-US" dirty="0"/>
                    </a:p>
                  </a:txBody>
                  <a:tcPr marL="84694" marR="84694"/>
                </a:tc>
                <a:tc>
                  <a:txBody>
                    <a:bodyPr/>
                    <a:lstStyle/>
                    <a:p>
                      <a:r>
                        <a:rPr lang="en-US" dirty="0"/>
                        <a:t>17g</a:t>
                      </a:r>
                    </a:p>
                  </a:txBody>
                  <a:tcPr marL="84694" marR="84694"/>
                </a:tc>
                <a:tc>
                  <a:txBody>
                    <a:bodyPr/>
                    <a:lstStyle/>
                    <a:p>
                      <a:endParaRPr lang="en-US" dirty="0"/>
                    </a:p>
                  </a:txBody>
                  <a:tcPr marL="84694" marR="846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 g/</a:t>
                      </a:r>
                      <a:r>
                        <a:rPr lang="en-US" baseline="0" dirty="0"/>
                        <a:t>cm</a:t>
                      </a:r>
                      <a:r>
                        <a:rPr lang="en-US" baseline="30000" dirty="0"/>
                        <a:t>3</a:t>
                      </a:r>
                    </a:p>
                  </a:txBody>
                  <a:tcPr marL="84694" marR="84694"/>
                </a:tc>
                <a:tc>
                  <a:txBody>
                    <a:bodyPr/>
                    <a:lstStyle/>
                    <a:p>
                      <a:endParaRPr lang="en-US" dirty="0"/>
                    </a:p>
                  </a:txBody>
                  <a:tcPr marL="84694" marR="8469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10224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Question?</a:t>
            </a:r>
          </a:p>
        </p:txBody>
      </p:sp>
      <p:sp>
        <p:nvSpPr>
          <p:cNvPr id="3" name="Content Placeholder 2"/>
          <p:cNvSpPr>
            <a:spLocks noGrp="1"/>
          </p:cNvSpPr>
          <p:nvPr>
            <p:ph idx="1"/>
          </p:nvPr>
        </p:nvSpPr>
        <p:spPr/>
        <p:txBody>
          <a:bodyPr>
            <a:normAutofit/>
          </a:bodyPr>
          <a:lstStyle/>
          <a:p>
            <a:pPr lvl="1"/>
            <a:r>
              <a:rPr lang="en-US" sz="2400" dirty="0">
                <a:solidFill>
                  <a:schemeClr val="tx1"/>
                </a:solidFill>
                <a:latin typeface="Arial"/>
                <a:cs typeface="Arial"/>
              </a:rPr>
              <a:t>If I increase volume what happens to density? </a:t>
            </a:r>
          </a:p>
          <a:p>
            <a:pPr lvl="1"/>
            <a:endParaRPr lang="en-US" sz="2400" dirty="0">
              <a:solidFill>
                <a:schemeClr val="tx1"/>
              </a:solidFill>
              <a:latin typeface="Arial"/>
              <a:cs typeface="Arial"/>
            </a:endParaRPr>
          </a:p>
          <a:p>
            <a:pPr lvl="1"/>
            <a:r>
              <a:rPr lang="en-US" sz="2400" dirty="0">
                <a:solidFill>
                  <a:schemeClr val="tx1"/>
                </a:solidFill>
                <a:latin typeface="Arial"/>
                <a:cs typeface="Arial"/>
              </a:rPr>
              <a:t>If I decrease volume what happens to density? </a:t>
            </a:r>
          </a:p>
          <a:p>
            <a:pPr marL="292608" lvl="1" indent="0">
              <a:buNone/>
            </a:pPr>
            <a:endParaRPr lang="en-US" sz="2400" dirty="0">
              <a:solidFill>
                <a:schemeClr val="tx1"/>
              </a:solidFill>
              <a:latin typeface="Arial"/>
              <a:cs typeface="Arial"/>
            </a:endParaRPr>
          </a:p>
          <a:p>
            <a:pPr lvl="1"/>
            <a:r>
              <a:rPr lang="en-US" sz="2400" dirty="0">
                <a:solidFill>
                  <a:schemeClr val="tx1"/>
                </a:solidFill>
                <a:latin typeface="Arial"/>
                <a:cs typeface="Arial"/>
              </a:rPr>
              <a:t>If I increase mass what happens to density? </a:t>
            </a:r>
          </a:p>
          <a:p>
            <a:pPr lvl="1"/>
            <a:endParaRPr lang="en-US" sz="2400" dirty="0">
              <a:solidFill>
                <a:schemeClr val="tx1"/>
              </a:solidFill>
              <a:latin typeface="Arial"/>
              <a:cs typeface="Arial"/>
            </a:endParaRPr>
          </a:p>
          <a:p>
            <a:pPr lvl="1"/>
            <a:r>
              <a:rPr lang="en-US" sz="2400" dirty="0">
                <a:solidFill>
                  <a:schemeClr val="tx1"/>
                </a:solidFill>
                <a:latin typeface="Arial"/>
                <a:cs typeface="Arial"/>
              </a:rPr>
              <a:t>If I decrease mass what happens to density? </a:t>
            </a:r>
          </a:p>
          <a:p>
            <a:pPr lvl="1"/>
            <a:endParaRPr lang="en-US" sz="2400" dirty="0">
              <a:solidFill>
                <a:schemeClr val="tx1"/>
              </a:solidFill>
            </a:endParaRPr>
          </a:p>
        </p:txBody>
      </p:sp>
    </p:spTree>
    <p:extLst>
      <p:ext uri="{BB962C8B-B14F-4D97-AF65-F5344CB8AC3E}">
        <p14:creationId xmlns:p14="http://schemas.microsoft.com/office/powerpoint/2010/main" val="208400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Brainpop</a:t>
            </a:r>
            <a:r>
              <a:rPr lang="en-US" sz="4400" dirty="0" smtClean="0"/>
              <a:t> on matter, volume, density</a:t>
            </a:r>
            <a:endParaRPr lang="en-US" sz="4400" dirty="0"/>
          </a:p>
        </p:txBody>
      </p:sp>
      <p:sp>
        <p:nvSpPr>
          <p:cNvPr id="3" name="Content Placeholder 2"/>
          <p:cNvSpPr>
            <a:spLocks noGrp="1"/>
          </p:cNvSpPr>
          <p:nvPr>
            <p:ph idx="1"/>
          </p:nvPr>
        </p:nvSpPr>
        <p:spPr/>
        <p:txBody>
          <a:bodyPr>
            <a:normAutofit/>
          </a:bodyPr>
          <a:lstStyle/>
          <a:p>
            <a:endParaRPr lang="en-US" dirty="0" smtClean="0">
              <a:hlinkClick r:id="rId2"/>
            </a:endParaRPr>
          </a:p>
          <a:p>
            <a:endParaRPr lang="en-US" dirty="0">
              <a:hlinkClick r:id="rId2"/>
            </a:endParaRPr>
          </a:p>
          <a:p>
            <a:r>
              <a:rPr lang="en-US" dirty="0" smtClean="0">
                <a:hlinkClick r:id="rId2"/>
              </a:rPr>
              <a:t>https</a:t>
            </a:r>
            <a:r>
              <a:rPr lang="en-US" dirty="0">
                <a:hlinkClick r:id="rId2"/>
              </a:rPr>
              <a:t>://www.brainpop.com/science/matterandchemistry/measuringmatter</a:t>
            </a:r>
            <a:r>
              <a:rPr lang="en-US" dirty="0" smtClean="0">
                <a:hlinkClick r:id="rId2"/>
              </a:rPr>
              <a:t>/</a:t>
            </a:r>
            <a:endParaRPr lang="en-US" dirty="0" smtClean="0"/>
          </a:p>
          <a:p>
            <a:r>
              <a:rPr lang="en-US" dirty="0" smtClean="0"/>
              <a:t>4 </a:t>
            </a:r>
            <a:r>
              <a:rPr lang="en-US" dirty="0" err="1" smtClean="0"/>
              <a:t>mins</a:t>
            </a:r>
            <a:r>
              <a:rPr lang="en-US" dirty="0" smtClean="0"/>
              <a:t> </a:t>
            </a:r>
          </a:p>
          <a:p>
            <a:endParaRPr lang="en-US" dirty="0"/>
          </a:p>
          <a:p>
            <a:r>
              <a:rPr lang="en-US" dirty="0" smtClean="0"/>
              <a:t>Username:  </a:t>
            </a:r>
            <a:r>
              <a:rPr lang="en-US" dirty="0" err="1" smtClean="0"/>
              <a:t>hrms</a:t>
            </a:r>
            <a:r>
              <a:rPr lang="en-US" dirty="0"/>
              <a:t>	</a:t>
            </a:r>
            <a:r>
              <a:rPr lang="en-US" dirty="0" smtClean="0"/>
              <a:t>		pw: patriot</a:t>
            </a:r>
          </a:p>
          <a:p>
            <a:endParaRPr lang="en-US" dirty="0"/>
          </a:p>
        </p:txBody>
      </p:sp>
    </p:spTree>
    <p:extLst>
      <p:ext uri="{BB962C8B-B14F-4D97-AF65-F5344CB8AC3E}">
        <p14:creationId xmlns:p14="http://schemas.microsoft.com/office/powerpoint/2010/main" val="2346035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047"/>
            <a:ext cx="7691719" cy="1143000"/>
          </a:xfrm>
        </p:spPr>
        <p:txBody>
          <a:bodyPr/>
          <a:lstStyle/>
          <a:p>
            <a:r>
              <a:rPr lang="en-US" dirty="0"/>
              <a:t>*Density triangle</a:t>
            </a:r>
          </a:p>
        </p:txBody>
      </p:sp>
      <p:sp>
        <p:nvSpPr>
          <p:cNvPr id="4" name="Isosceles Triangle 3"/>
          <p:cNvSpPr/>
          <p:nvPr/>
        </p:nvSpPr>
        <p:spPr>
          <a:xfrm rot="10800000">
            <a:off x="1216957" y="1330712"/>
            <a:ext cx="6781800" cy="5486400"/>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3043899" y="1336288"/>
            <a:ext cx="3127917" cy="2934629"/>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76137" y="1330712"/>
            <a:ext cx="153862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V</a:t>
            </a:r>
            <a:r>
              <a:rPr lang="en-US" sz="3200" b="0" cap="none" spc="0" dirty="0">
                <a:ln w="0"/>
                <a:solidFill>
                  <a:schemeClr val="tx1"/>
                </a:solidFill>
                <a:effectLst>
                  <a:outerShdw blurRad="38100" dist="19050" dir="2700000" algn="tl" rotWithShape="0">
                    <a:schemeClr val="dk1">
                      <a:alpha val="40000"/>
                    </a:schemeClr>
                  </a:outerShdw>
                </a:effectLst>
              </a:rPr>
              <a:t>olume</a:t>
            </a:r>
          </a:p>
        </p:txBody>
      </p:sp>
      <p:sp>
        <p:nvSpPr>
          <p:cNvPr id="8" name="Rectangle 7"/>
          <p:cNvSpPr/>
          <p:nvPr/>
        </p:nvSpPr>
        <p:spPr>
          <a:xfrm>
            <a:off x="5546082" y="1330711"/>
            <a:ext cx="1539204"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Density</a:t>
            </a:r>
          </a:p>
        </p:txBody>
      </p:sp>
      <p:sp>
        <p:nvSpPr>
          <p:cNvPr id="9" name="Rectangle 8"/>
          <p:cNvSpPr/>
          <p:nvPr/>
        </p:nvSpPr>
        <p:spPr>
          <a:xfrm>
            <a:off x="4057063" y="4265938"/>
            <a:ext cx="1101585"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Mass</a:t>
            </a:r>
          </a:p>
        </p:txBody>
      </p:sp>
    </p:spTree>
    <p:extLst>
      <p:ext uri="{BB962C8B-B14F-4D97-AF65-F5344CB8AC3E}">
        <p14:creationId xmlns:p14="http://schemas.microsoft.com/office/powerpoint/2010/main" val="1652546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047"/>
            <a:ext cx="7691719" cy="1143000"/>
          </a:xfrm>
        </p:spPr>
        <p:txBody>
          <a:bodyPr/>
          <a:lstStyle/>
          <a:p>
            <a:r>
              <a:rPr lang="en-US" dirty="0"/>
              <a:t>*Density Triangle</a:t>
            </a:r>
          </a:p>
        </p:txBody>
      </p:sp>
      <p:sp>
        <p:nvSpPr>
          <p:cNvPr id="4" name="Isosceles Triangle 3"/>
          <p:cNvSpPr/>
          <p:nvPr/>
        </p:nvSpPr>
        <p:spPr>
          <a:xfrm rot="10800000">
            <a:off x="1216957" y="1330712"/>
            <a:ext cx="6781800" cy="5486400"/>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Isosceles Triangle 4"/>
          <p:cNvSpPr/>
          <p:nvPr/>
        </p:nvSpPr>
        <p:spPr>
          <a:xfrm>
            <a:off x="3043899" y="1336288"/>
            <a:ext cx="3127917" cy="2934629"/>
          </a:xfrm>
          <a:prstGeom prst="triangle">
            <a:avLst/>
          </a:prstGeom>
          <a:solidFill>
            <a:schemeClr val="accent3">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76137" y="1330712"/>
            <a:ext cx="153862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V</a:t>
            </a:r>
            <a:r>
              <a:rPr lang="en-US" sz="3200" b="0" cap="none" spc="0" dirty="0">
                <a:ln w="0"/>
                <a:solidFill>
                  <a:schemeClr val="tx1"/>
                </a:solidFill>
                <a:effectLst>
                  <a:outerShdw blurRad="38100" dist="19050" dir="2700000" algn="tl" rotWithShape="0">
                    <a:schemeClr val="dk1">
                      <a:alpha val="40000"/>
                    </a:schemeClr>
                  </a:outerShdw>
                </a:effectLst>
              </a:rPr>
              <a:t>olume</a:t>
            </a:r>
          </a:p>
        </p:txBody>
      </p:sp>
      <p:sp>
        <p:nvSpPr>
          <p:cNvPr id="8" name="Rectangle 7"/>
          <p:cNvSpPr/>
          <p:nvPr/>
        </p:nvSpPr>
        <p:spPr>
          <a:xfrm>
            <a:off x="5546082" y="1330711"/>
            <a:ext cx="1539204"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Density</a:t>
            </a:r>
          </a:p>
        </p:txBody>
      </p:sp>
      <p:sp>
        <p:nvSpPr>
          <p:cNvPr id="9" name="Rectangle 8"/>
          <p:cNvSpPr/>
          <p:nvPr/>
        </p:nvSpPr>
        <p:spPr>
          <a:xfrm>
            <a:off x="4057063" y="4265938"/>
            <a:ext cx="1101585"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Mass</a:t>
            </a:r>
          </a:p>
        </p:txBody>
      </p:sp>
      <p:sp>
        <p:nvSpPr>
          <p:cNvPr id="3" name="TextBox 2"/>
          <p:cNvSpPr txBox="1"/>
          <p:nvPr/>
        </p:nvSpPr>
        <p:spPr>
          <a:xfrm>
            <a:off x="3581400" y="2631536"/>
            <a:ext cx="1871337" cy="923330"/>
          </a:xfrm>
          <a:prstGeom prst="rect">
            <a:avLst/>
          </a:prstGeom>
          <a:noFill/>
        </p:spPr>
        <p:txBody>
          <a:bodyPr wrap="square" rtlCol="0">
            <a:spAutoFit/>
          </a:bodyPr>
          <a:lstStyle/>
          <a:p>
            <a:r>
              <a:rPr lang="en-US" sz="5400" dirty="0">
                <a:solidFill>
                  <a:srgbClr val="FF0000"/>
                </a:solidFill>
              </a:rPr>
              <a:t> ÷   ÷</a:t>
            </a:r>
          </a:p>
        </p:txBody>
      </p:sp>
      <p:cxnSp>
        <p:nvCxnSpPr>
          <p:cNvPr id="10" name="Straight Connector 9"/>
          <p:cNvCxnSpPr/>
          <p:nvPr/>
        </p:nvCxnSpPr>
        <p:spPr>
          <a:xfrm>
            <a:off x="3714764" y="2971800"/>
            <a:ext cx="247636"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5158648" y="2895600"/>
            <a:ext cx="247636"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343400" y="2971800"/>
            <a:ext cx="457200"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4188755" y="3347790"/>
            <a:ext cx="838200" cy="707886"/>
          </a:xfrm>
          <a:prstGeom prst="rect">
            <a:avLst/>
          </a:prstGeom>
          <a:noFill/>
        </p:spPr>
        <p:txBody>
          <a:bodyPr wrap="square" rtlCol="0">
            <a:spAutoFit/>
          </a:bodyPr>
          <a:lstStyle/>
          <a:p>
            <a:r>
              <a:rPr lang="en-US" sz="4000" dirty="0"/>
              <a:t> </a:t>
            </a:r>
            <a:r>
              <a:rPr lang="en-US" sz="4000" dirty="0">
                <a:solidFill>
                  <a:srgbClr val="FF0000"/>
                </a:solidFill>
              </a:rPr>
              <a:t>×</a:t>
            </a:r>
          </a:p>
        </p:txBody>
      </p:sp>
      <p:cxnSp>
        <p:nvCxnSpPr>
          <p:cNvPr id="16" name="Straight Connector 15"/>
          <p:cNvCxnSpPr/>
          <p:nvPr/>
        </p:nvCxnSpPr>
        <p:spPr>
          <a:xfrm flipV="1">
            <a:off x="4569755" y="2971802"/>
            <a:ext cx="2245" cy="445529"/>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flipV="1">
            <a:off x="4567510" y="3990214"/>
            <a:ext cx="2245" cy="296294"/>
          </a:xfrm>
          <a:prstGeom prst="line">
            <a:avLst/>
          </a:prstGeom>
        </p:spPr>
        <p:style>
          <a:lnRef idx="2">
            <a:schemeClr val="dk1"/>
          </a:lnRef>
          <a:fillRef idx="0">
            <a:schemeClr val="dk1"/>
          </a:fillRef>
          <a:effectRef idx="1">
            <a:schemeClr val="dk1"/>
          </a:effectRef>
          <a:fontRef idx="minor">
            <a:schemeClr val="tx1"/>
          </a:fontRef>
        </p:style>
      </p:cxnSp>
      <p:sp>
        <p:nvSpPr>
          <p:cNvPr id="24" name="Rectangle 23"/>
          <p:cNvSpPr/>
          <p:nvPr/>
        </p:nvSpPr>
        <p:spPr>
          <a:xfrm>
            <a:off x="4908806" y="3255866"/>
            <a:ext cx="74731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D</a:t>
            </a:r>
          </a:p>
        </p:txBody>
      </p:sp>
      <p:sp>
        <p:nvSpPr>
          <p:cNvPr id="26" name="Rectangle 25"/>
          <p:cNvSpPr/>
          <p:nvPr/>
        </p:nvSpPr>
        <p:spPr>
          <a:xfrm>
            <a:off x="3581400" y="3237477"/>
            <a:ext cx="702377"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V</a:t>
            </a:r>
          </a:p>
        </p:txBody>
      </p:sp>
      <p:sp>
        <p:nvSpPr>
          <p:cNvPr id="27" name="Rectangle 26"/>
          <p:cNvSpPr/>
          <p:nvPr/>
        </p:nvSpPr>
        <p:spPr>
          <a:xfrm>
            <a:off x="4222973" y="1885805"/>
            <a:ext cx="76976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a:t>
            </a:r>
          </a:p>
        </p:txBody>
      </p:sp>
    </p:spTree>
    <p:extLst>
      <p:ext uri="{BB962C8B-B14F-4D97-AF65-F5344CB8AC3E}">
        <p14:creationId xmlns:p14="http://schemas.microsoft.com/office/powerpoint/2010/main" val="416597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a:t>
            </a:r>
            <a:endParaRPr lang="en-US" dirty="0"/>
          </a:p>
        </p:txBody>
      </p:sp>
      <p:sp>
        <p:nvSpPr>
          <p:cNvPr id="3" name="Content Placeholder 2"/>
          <p:cNvSpPr>
            <a:spLocks noGrp="1"/>
          </p:cNvSpPr>
          <p:nvPr>
            <p:ph idx="1"/>
          </p:nvPr>
        </p:nvSpPr>
        <p:spPr>
          <a:xfrm>
            <a:off x="457200" y="1586753"/>
            <a:ext cx="8229599" cy="4571999"/>
          </a:xfrm>
        </p:spPr>
        <p:txBody>
          <a:bodyPr/>
          <a:lstStyle/>
          <a:p>
            <a:pPr>
              <a:buFont typeface="Arial" panose="020B0604020202020204" pitchFamily="34" charset="0"/>
              <a:buChar char="•"/>
            </a:pPr>
            <a:r>
              <a:rPr lang="en-US" sz="3600" u="sng" dirty="0">
                <a:solidFill>
                  <a:schemeClr val="tx1"/>
                </a:solidFill>
                <a:latin typeface="Arial" panose="020B0604020202020204" pitchFamily="34" charset="0"/>
                <a:cs typeface="Arial" panose="020B0604020202020204" pitchFamily="34" charset="0"/>
              </a:rPr>
              <a:t>Volume</a:t>
            </a:r>
            <a:r>
              <a:rPr lang="en-US" sz="3600" dirty="0">
                <a:solidFill>
                  <a:schemeClr val="tx1"/>
                </a:solidFill>
                <a:latin typeface="Arial" panose="020B0604020202020204" pitchFamily="34" charset="0"/>
                <a:cs typeface="Arial" panose="020B0604020202020204" pitchFamily="34" charset="0"/>
              </a:rPr>
              <a:t> is the amount of room (space) an object takes up.</a:t>
            </a:r>
          </a:p>
          <a:p>
            <a:pPr>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Volume is measured in cubic centimeters (cm</a:t>
            </a:r>
            <a:r>
              <a:rPr lang="en-US" sz="3600" baseline="30000" dirty="0">
                <a:solidFill>
                  <a:schemeClr val="tx1"/>
                </a:solidFill>
                <a:latin typeface="Arial" panose="020B0604020202020204" pitchFamily="34" charset="0"/>
                <a:cs typeface="Arial" panose="020B0604020202020204" pitchFamily="34" charset="0"/>
              </a:rPr>
              <a:t>3</a:t>
            </a:r>
            <a:r>
              <a:rPr lang="en-US" sz="3600" dirty="0">
                <a:solidFill>
                  <a:schemeClr val="tx1"/>
                </a:solidFill>
                <a:latin typeface="Arial" panose="020B0604020202020204" pitchFamily="34" charset="0"/>
                <a:cs typeface="Arial" panose="020B0604020202020204" pitchFamily="34" charset="0"/>
              </a:rPr>
              <a:t>) or milliliters (mL)</a:t>
            </a:r>
          </a:p>
          <a:p>
            <a:pPr>
              <a:buFont typeface="Arial" panose="020B0604020202020204" pitchFamily="34" charset="0"/>
              <a:buChar char="•"/>
            </a:pPr>
            <a:endParaRPr lang="en-US" dirty="0">
              <a:solidFill>
                <a:srgbClr val="FF0000"/>
              </a:solidFill>
              <a:latin typeface="Arial"/>
              <a:cs typeface="Arial"/>
            </a:endParaRPr>
          </a:p>
          <a:p>
            <a:pPr>
              <a:buFont typeface="Arial" panose="020B0604020202020204" pitchFamily="34" charset="0"/>
              <a:buChar char="•"/>
            </a:pPr>
            <a:endParaRPr lang="en-US" dirty="0">
              <a:solidFill>
                <a:schemeClr val="tx1"/>
              </a:solidFill>
              <a:latin typeface="Arial"/>
              <a:cs typeface="Arial"/>
            </a:endParaRPr>
          </a:p>
          <a:p>
            <a:pPr>
              <a:buFont typeface="Arial" panose="020B0604020202020204" pitchFamily="34" charset="0"/>
              <a:buChar char="•"/>
            </a:pPr>
            <a:endParaRPr lang="en-US" dirty="0"/>
          </a:p>
        </p:txBody>
      </p:sp>
      <p:pic>
        <p:nvPicPr>
          <p:cNvPr id="9222"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4572000"/>
            <a:ext cx="2057401"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20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t>
            </a:r>
            <a:endParaRPr lang="en-US" dirty="0"/>
          </a:p>
        </p:txBody>
      </p:sp>
      <p:sp>
        <p:nvSpPr>
          <p:cNvPr id="4098" name="Content Placeholder 2"/>
          <p:cNvSpPr>
            <a:spLocks noGrp="1"/>
          </p:cNvSpPr>
          <p:nvPr>
            <p:ph idx="1"/>
          </p:nvPr>
        </p:nvSpPr>
        <p:spPr>
          <a:xfrm>
            <a:off x="152400" y="1457979"/>
            <a:ext cx="8839200" cy="5271247"/>
          </a:xfrm>
        </p:spPr>
        <p:txBody>
          <a:bodyPr>
            <a:normAutofit/>
          </a:bodyPr>
          <a:lstStyle/>
          <a:p>
            <a:pPr marL="0" indent="0" algn="ctr">
              <a:buNone/>
            </a:pPr>
            <a:r>
              <a:rPr lang="en-US" sz="2800" u="sng" dirty="0">
                <a:solidFill>
                  <a:schemeClr val="tx1"/>
                </a:solidFill>
                <a:latin typeface="Arial"/>
                <a:cs typeface="Arial"/>
              </a:rPr>
              <a:t>Mass</a:t>
            </a:r>
            <a:r>
              <a:rPr lang="en-US" sz="2800" dirty="0">
                <a:solidFill>
                  <a:schemeClr val="tx1"/>
                </a:solidFill>
                <a:latin typeface="Arial"/>
                <a:cs typeface="Arial"/>
              </a:rPr>
              <a:t> is the measurement of how much </a:t>
            </a:r>
            <a:r>
              <a:rPr lang="ja-JP" altLang="en-US" sz="2800" dirty="0">
                <a:solidFill>
                  <a:schemeClr val="tx1"/>
                </a:solidFill>
                <a:latin typeface="Arial"/>
                <a:cs typeface="Arial"/>
              </a:rPr>
              <a:t>“</a:t>
            </a:r>
            <a:r>
              <a:rPr lang="en-US" sz="2800" dirty="0">
                <a:solidFill>
                  <a:schemeClr val="tx1"/>
                </a:solidFill>
                <a:latin typeface="Arial"/>
                <a:cs typeface="Arial"/>
              </a:rPr>
              <a:t>stuff</a:t>
            </a:r>
            <a:r>
              <a:rPr lang="ja-JP" altLang="en-US" sz="2800" dirty="0">
                <a:solidFill>
                  <a:schemeClr val="tx1"/>
                </a:solidFill>
                <a:latin typeface="Arial"/>
                <a:cs typeface="Arial"/>
              </a:rPr>
              <a:t>”</a:t>
            </a:r>
            <a:r>
              <a:rPr lang="en-US" sz="2800" dirty="0">
                <a:solidFill>
                  <a:schemeClr val="tx1"/>
                </a:solidFill>
                <a:latin typeface="Arial"/>
                <a:cs typeface="Arial"/>
              </a:rPr>
              <a:t> (atoms) </a:t>
            </a:r>
            <a:r>
              <a:rPr lang="en-US" sz="2800" dirty="0" smtClean="0">
                <a:solidFill>
                  <a:schemeClr val="tx1"/>
                </a:solidFill>
                <a:latin typeface="Arial"/>
                <a:cs typeface="Arial"/>
              </a:rPr>
              <a:t>are </a:t>
            </a:r>
            <a:r>
              <a:rPr lang="en-US" sz="2800" dirty="0">
                <a:solidFill>
                  <a:schemeClr val="tx1"/>
                </a:solidFill>
                <a:latin typeface="Arial"/>
                <a:cs typeface="Arial"/>
              </a:rPr>
              <a:t>in an object, sort of like weight</a:t>
            </a:r>
          </a:p>
        </p:txBody>
      </p:sp>
      <p:sp>
        <p:nvSpPr>
          <p:cNvPr id="4" name="Oval 3"/>
          <p:cNvSpPr/>
          <p:nvPr/>
        </p:nvSpPr>
        <p:spPr>
          <a:xfrm>
            <a:off x="1219200" y="2590800"/>
            <a:ext cx="1676400" cy="1600200"/>
          </a:xfrm>
          <a:prstGeom prst="ellipse">
            <a:avLst/>
          </a:prstGeom>
          <a:solidFill>
            <a:srgbClr val="DA828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1219200" y="3352800"/>
            <a:ext cx="5486400" cy="1066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a:off x="3352800" y="3962400"/>
            <a:ext cx="1219200" cy="1219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flipH="1" flipV="1">
            <a:off x="1143000" y="40386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6629400" y="28956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04" name="TextBox 11"/>
          <p:cNvSpPr txBox="1">
            <a:spLocks noChangeArrowheads="1"/>
          </p:cNvSpPr>
          <p:nvPr/>
        </p:nvSpPr>
        <p:spPr bwMode="auto">
          <a:xfrm>
            <a:off x="1600200" y="5562600"/>
            <a:ext cx="5791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latin typeface="Arial" panose="020B0604020202020204" pitchFamily="34" charset="0"/>
                <a:cs typeface="Arial" panose="020B0604020202020204" pitchFamily="34" charset="0"/>
              </a:rPr>
              <a:t>Mass is measured in grams (g)</a:t>
            </a:r>
          </a:p>
        </p:txBody>
      </p:sp>
    </p:spTree>
    <p:extLst>
      <p:ext uri="{BB962C8B-B14F-4D97-AF65-F5344CB8AC3E}">
        <p14:creationId xmlns:p14="http://schemas.microsoft.com/office/powerpoint/2010/main" val="22747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
            </a:r>
            <a:r>
              <a:rPr lang="en-US" dirty="0" smtClean="0"/>
              <a:t>ensity</a:t>
            </a:r>
            <a:endParaRPr lang="en-US" dirty="0"/>
          </a:p>
        </p:txBody>
      </p:sp>
      <p:sp>
        <p:nvSpPr>
          <p:cNvPr id="3" name="Content Placeholder 2"/>
          <p:cNvSpPr>
            <a:spLocks noGrp="1"/>
          </p:cNvSpPr>
          <p:nvPr>
            <p:ph idx="1"/>
          </p:nvPr>
        </p:nvSpPr>
        <p:spPr>
          <a:xfrm>
            <a:off x="152401" y="1586753"/>
            <a:ext cx="8458200" cy="4571999"/>
          </a:xfrm>
        </p:spPr>
        <p:txBody>
          <a:bodyPr/>
          <a:lstStyle/>
          <a:p>
            <a:pPr>
              <a:buFont typeface="Arial" panose="020B0604020202020204" pitchFamily="34" charset="0"/>
              <a:buChar char="•"/>
            </a:pPr>
            <a:r>
              <a:rPr lang="en-US" sz="3200" dirty="0">
                <a:solidFill>
                  <a:schemeClr val="tx1"/>
                </a:solidFill>
                <a:latin typeface="Arial"/>
                <a:cs typeface="Arial"/>
              </a:rPr>
              <a:t>Density is the relationship between an object</a:t>
            </a:r>
            <a:r>
              <a:rPr lang="ja-JP" altLang="en-US" sz="3200" dirty="0">
                <a:solidFill>
                  <a:schemeClr val="tx1"/>
                </a:solidFill>
                <a:latin typeface="Arial"/>
                <a:cs typeface="Arial"/>
              </a:rPr>
              <a:t>’</a:t>
            </a:r>
            <a:r>
              <a:rPr lang="en-US" sz="3200" dirty="0">
                <a:solidFill>
                  <a:schemeClr val="tx1"/>
                </a:solidFill>
                <a:latin typeface="Arial"/>
                <a:cs typeface="Arial"/>
              </a:rPr>
              <a:t>s volume and its mass.</a:t>
            </a:r>
          </a:p>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density is measured in grams over cubic centimeters (g/cm</a:t>
            </a:r>
            <a:r>
              <a:rPr lang="en-US" sz="3200" baseline="30000" dirty="0">
                <a:solidFill>
                  <a:schemeClr val="tx1"/>
                </a:solidFill>
                <a:latin typeface="Arial" panose="020B0604020202020204" pitchFamily="34" charset="0"/>
                <a:cs typeface="Arial" panose="020B0604020202020204" pitchFamily="34" charset="0"/>
              </a:rPr>
              <a:t>3</a:t>
            </a:r>
            <a:r>
              <a:rPr lang="en-US" sz="3200" dirty="0">
                <a:solidFill>
                  <a:schemeClr val="tx1"/>
                </a:solidFill>
                <a:latin typeface="Arial" panose="020B0604020202020204" pitchFamily="34" charset="0"/>
                <a:cs typeface="Arial" panose="020B0604020202020204" pitchFamily="34" charset="0"/>
              </a:rPr>
              <a:t>) or grams over milliliters (g/mL)</a:t>
            </a:r>
          </a:p>
          <a:p>
            <a:pPr>
              <a:buFont typeface="Arial" panose="020B0604020202020204" pitchFamily="34" charset="0"/>
              <a:buChar char="•"/>
            </a:pPr>
            <a:endParaRPr lang="en-US" dirty="0">
              <a:solidFill>
                <a:srgbClr val="FF0000"/>
              </a:solidFill>
              <a:latin typeface="Arial"/>
              <a:cs typeface="Arial"/>
            </a:endParaRPr>
          </a:p>
          <a:p>
            <a:pPr>
              <a:buFont typeface="Arial" panose="020B0604020202020204" pitchFamily="34" charset="0"/>
              <a:buChar char="•"/>
            </a:pPr>
            <a:endParaRPr lang="en-US" dirty="0">
              <a:solidFill>
                <a:schemeClr val="tx1"/>
              </a:solidFill>
              <a:latin typeface="Arial"/>
              <a:cs typeface="Arial"/>
            </a:endParaRPr>
          </a:p>
          <a:p>
            <a:pPr>
              <a:buFont typeface="Arial" panose="020B0604020202020204" pitchFamily="34" charset="0"/>
              <a:buChar char="•"/>
            </a:pPr>
            <a:endParaRPr lang="en-US" dirty="0"/>
          </a:p>
        </p:txBody>
      </p:sp>
      <p:sp>
        <p:nvSpPr>
          <p:cNvPr id="4" name="Cube 3"/>
          <p:cNvSpPr/>
          <p:nvPr/>
        </p:nvSpPr>
        <p:spPr>
          <a:xfrm>
            <a:off x="5410200" y="4038600"/>
            <a:ext cx="2438400" cy="2575493"/>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17188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4800600" y="29718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126" name="Group 27"/>
          <p:cNvGrpSpPr>
            <a:grpSpLocks/>
          </p:cNvGrpSpPr>
          <p:nvPr/>
        </p:nvGrpSpPr>
        <p:grpSpPr bwMode="auto">
          <a:xfrm>
            <a:off x="762000" y="3048000"/>
            <a:ext cx="6553200" cy="3200400"/>
            <a:chOff x="762000" y="3048000"/>
            <a:chExt cx="6553200" cy="3200400"/>
          </a:xfrm>
        </p:grpSpPr>
        <p:sp>
          <p:nvSpPr>
            <p:cNvPr id="25" name="Oval 24"/>
            <p:cNvSpPr/>
            <p:nvPr/>
          </p:nvSpPr>
          <p:spPr>
            <a:xfrm>
              <a:off x="1981200" y="3505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048000" y="49530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352800" y="4114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819400" y="33528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1524000" y="3352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Cube 3"/>
            <p:cNvSpPr/>
            <p:nvPr/>
          </p:nvSpPr>
          <p:spPr>
            <a:xfrm>
              <a:off x="762000" y="30480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990600" y="4038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1676400" y="41910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1066800" y="48768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905000" y="5105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029200" y="4038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6276975" y="4038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Oval 15"/>
            <p:cNvSpPr/>
            <p:nvPr/>
          </p:nvSpPr>
          <p:spPr>
            <a:xfrm>
              <a:off x="4953000" y="5105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6248400" y="5105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2667000" y="38862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2438400" y="4724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127" name="TextBox 26"/>
          <p:cNvSpPr txBox="1">
            <a:spLocks noChangeArrowheads="1"/>
          </p:cNvSpPr>
          <p:nvPr/>
        </p:nvSpPr>
        <p:spPr bwMode="auto">
          <a:xfrm>
            <a:off x="685800" y="533400"/>
            <a:ext cx="71628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2800" dirty="0">
                <a:latin typeface="Arial"/>
                <a:cs typeface="Arial"/>
              </a:rPr>
              <a:t>Take a look at the two boxes below. Each box has the same volume. </a:t>
            </a:r>
            <a:r>
              <a:rPr lang="en-US" sz="2800" b="1" i="1" dirty="0">
                <a:latin typeface="Arial"/>
                <a:cs typeface="Arial"/>
              </a:rPr>
              <a:t>If each ball has the same mass, which box would weigh more? Why?</a:t>
            </a:r>
            <a:endParaRPr lang="en-US" sz="2800" dirty="0">
              <a:latin typeface="Arial"/>
              <a:cs typeface="Arial"/>
            </a:endParaRPr>
          </a:p>
        </p:txBody>
      </p:sp>
    </p:spTree>
    <p:extLst>
      <p:ext uri="{BB962C8B-B14F-4D97-AF65-F5344CB8AC3E}">
        <p14:creationId xmlns:p14="http://schemas.microsoft.com/office/powerpoint/2010/main" val="231667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rtlCol="0">
            <a:noAutofit/>
          </a:bodyPr>
          <a:lstStyle/>
          <a:p>
            <a:pPr fontAlgn="auto">
              <a:spcAft>
                <a:spcPts val="0"/>
              </a:spcAft>
              <a:defRPr/>
            </a:pPr>
            <a:r>
              <a:rPr lang="en-US" sz="4400" dirty="0">
                <a:latin typeface="Arial"/>
                <a:ea typeface="+mj-ea"/>
                <a:cs typeface="Arial"/>
              </a:rPr>
              <a:t>This box weighs more because it has more mass per volume</a:t>
            </a:r>
          </a:p>
        </p:txBody>
      </p:sp>
      <p:sp>
        <p:nvSpPr>
          <p:cNvPr id="12" name="Oval 11"/>
          <p:cNvSpPr/>
          <p:nvPr/>
        </p:nvSpPr>
        <p:spPr>
          <a:xfrm>
            <a:off x="1981200" y="28194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3200400" y="3886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2743200" y="27432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143000" y="2895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ube 15"/>
          <p:cNvSpPr/>
          <p:nvPr/>
        </p:nvSpPr>
        <p:spPr>
          <a:xfrm>
            <a:off x="762000" y="2362200"/>
            <a:ext cx="3810000" cy="3200400"/>
          </a:xfrm>
          <a:prstGeom prst="cube">
            <a:avLst/>
          </a:prstGeom>
          <a:no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990600" y="3352800"/>
            <a:ext cx="1038225" cy="990600"/>
          </a:xfrm>
          <a:prstGeom prst="ellipse">
            <a:avLst/>
          </a:prstGeom>
          <a:solidFill>
            <a:schemeClr val="accent5">
              <a:lumMod val="40000"/>
              <a:lumOff val="60000"/>
            </a:schemeClr>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1752600" y="3657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990600" y="42672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676400" y="44196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2667000" y="3200400"/>
            <a:ext cx="1038225" cy="990600"/>
          </a:xfrm>
          <a:prstGeom prst="ellipse">
            <a:avLst/>
          </a:prstGeom>
          <a:solidFill>
            <a:srgbClr val="DA8282"/>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2438400" y="4038600"/>
            <a:ext cx="1038225" cy="990600"/>
          </a:xfrm>
          <a:prstGeom prst="ellipse">
            <a:avLst/>
          </a:prstGeom>
          <a:solidFill>
            <a:srgbClr val="FF0000"/>
          </a:solidFill>
          <a:ln>
            <a:solidFill>
              <a:srgbClr val="51181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8" name="TextBox 22"/>
          <p:cNvSpPr txBox="1">
            <a:spLocks noChangeArrowheads="1"/>
          </p:cNvSpPr>
          <p:nvPr/>
        </p:nvSpPr>
        <p:spPr bwMode="auto">
          <a:xfrm>
            <a:off x="5562600" y="3429000"/>
            <a:ext cx="3200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a:t>More mass inside of its volume</a:t>
            </a:r>
          </a:p>
        </p:txBody>
      </p:sp>
      <p:cxnSp>
        <p:nvCxnSpPr>
          <p:cNvPr id="25" name="Straight Arrow Connector 24"/>
          <p:cNvCxnSpPr/>
          <p:nvPr/>
        </p:nvCxnSpPr>
        <p:spPr>
          <a:xfrm flipH="1">
            <a:off x="4876800" y="3886200"/>
            <a:ext cx="762000" cy="457200"/>
          </a:xfrm>
          <a:prstGeom prst="straightConnector1">
            <a:avLst/>
          </a:prstGeom>
          <a:ln>
            <a:solidFill>
              <a:srgbClr val="511818"/>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25"/>
          <p:cNvSpPr txBox="1">
            <a:spLocks noChangeArrowheads="1"/>
          </p:cNvSpPr>
          <p:nvPr/>
        </p:nvSpPr>
        <p:spPr bwMode="auto">
          <a:xfrm>
            <a:off x="1143000" y="5867400"/>
            <a:ext cx="70104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600" dirty="0">
                <a:latin typeface="Aharoni" charset="0"/>
                <a:cs typeface="Aharoni" charset="0"/>
              </a:rPr>
              <a:t>This property is called </a:t>
            </a:r>
            <a:r>
              <a:rPr lang="en-US" sz="3600" u="sng" dirty="0">
                <a:latin typeface="Aharoni" charset="0"/>
                <a:cs typeface="Aharoni" charset="0"/>
              </a:rPr>
              <a:t>density</a:t>
            </a:r>
          </a:p>
        </p:txBody>
      </p:sp>
    </p:spTree>
    <p:extLst>
      <p:ext uri="{BB962C8B-B14F-4D97-AF65-F5344CB8AC3E}">
        <p14:creationId xmlns:p14="http://schemas.microsoft.com/office/powerpoint/2010/main" val="1246801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22943</TotalTime>
  <Words>1568</Words>
  <Application>Microsoft Office PowerPoint</Application>
  <PresentationFormat>On-screen Show (4:3)</PresentationFormat>
  <Paragraphs>217</Paragraphs>
  <Slides>41</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ＭＳ Ｐゴシック</vt:lpstr>
      <vt:lpstr>Aharoni</vt:lpstr>
      <vt:lpstr>Arial</vt:lpstr>
      <vt:lpstr>Calibri</vt:lpstr>
      <vt:lpstr>Calisto MT</vt:lpstr>
      <vt:lpstr>ＭＳ Ｐ明朝</vt:lpstr>
      <vt:lpstr>Wingdings</vt:lpstr>
      <vt:lpstr>Venture</vt:lpstr>
      <vt:lpstr>Document</vt:lpstr>
      <vt:lpstr>#5 Bubble Lab  #6 Density Notes </vt:lpstr>
      <vt:lpstr>Warm-up </vt:lpstr>
      <vt:lpstr>Write down 3 observations, 2 inferences, and 1 way this picture relates to density</vt:lpstr>
      <vt:lpstr>Brainpop on matter, volume, density</vt:lpstr>
      <vt:lpstr>*Volume</vt:lpstr>
      <vt:lpstr>*Mass</vt:lpstr>
      <vt:lpstr>*Density</vt:lpstr>
      <vt:lpstr>PowerPoint Presentation</vt:lpstr>
      <vt:lpstr>This box weighs more because it has more mass per volume</vt:lpstr>
      <vt:lpstr>Density can tell you:</vt:lpstr>
      <vt:lpstr>Which one has a greater  Mass? Volume? density?</vt:lpstr>
      <vt:lpstr>Which one has a greater  Mass? Volume? density?  How do you know</vt:lpstr>
      <vt:lpstr>*Density of pure water</vt:lpstr>
      <vt:lpstr>Quick Question?</vt:lpstr>
      <vt:lpstr>How to read a density triangle</vt:lpstr>
      <vt:lpstr>Example </vt:lpstr>
      <vt:lpstr>Density Equation Practice </vt:lpstr>
      <vt:lpstr>Density Equation Practice </vt:lpstr>
      <vt:lpstr>*How to find volume of irregular objects </vt:lpstr>
      <vt:lpstr>*Using Water Displacement to Calculate Volume</vt:lpstr>
      <vt:lpstr>*Using Water Displacement to Calculate Volume</vt:lpstr>
      <vt:lpstr>Let’s Practice…</vt:lpstr>
      <vt:lpstr>Keely Probe </vt:lpstr>
      <vt:lpstr>Sample size of density</vt:lpstr>
      <vt:lpstr>Sample size of density</vt:lpstr>
      <vt:lpstr>Create the chart and solve</vt:lpstr>
      <vt:lpstr>PowerPoint Presentation</vt:lpstr>
      <vt:lpstr>Write these instructions on HW Sheet</vt:lpstr>
      <vt:lpstr>PowerPoint Presentation</vt:lpstr>
      <vt:lpstr>PowerPoint Presentation</vt:lpstr>
      <vt:lpstr>Warm-up Activity</vt:lpstr>
      <vt:lpstr>Materials </vt:lpstr>
      <vt:lpstr>Volume and displacement</vt:lpstr>
      <vt:lpstr>Measuring volume…</vt:lpstr>
      <vt:lpstr>Volume displacement</vt:lpstr>
      <vt:lpstr>Brainpop - buoyancy</vt:lpstr>
      <vt:lpstr>#8 Penny Boat Lab</vt:lpstr>
      <vt:lpstr>Extra Practice</vt:lpstr>
      <vt:lpstr>Quick Question?</vt:lpstr>
      <vt:lpstr>*Density triangle</vt:lpstr>
      <vt:lpstr>*Density Triangle</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brittanys.smart</dc:creator>
  <cp:lastModifiedBy>Smart, Brittany S.</cp:lastModifiedBy>
  <cp:revision>124</cp:revision>
  <cp:lastPrinted>2018-09-05T21:00:34Z</cp:lastPrinted>
  <dcterms:created xsi:type="dcterms:W3CDTF">2012-09-05T11:39:12Z</dcterms:created>
  <dcterms:modified xsi:type="dcterms:W3CDTF">2019-09-04T17:45:43Z</dcterms:modified>
</cp:coreProperties>
</file>