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67" r:id="rId4"/>
    <p:sldId id="291" r:id="rId5"/>
    <p:sldId id="268" r:id="rId6"/>
    <p:sldId id="290" r:id="rId7"/>
    <p:sldId id="272" r:id="rId8"/>
    <p:sldId id="257" r:id="rId9"/>
    <p:sldId id="258" r:id="rId10"/>
    <p:sldId id="292" r:id="rId11"/>
    <p:sldId id="293" r:id="rId12"/>
    <p:sldId id="287" r:id="rId13"/>
    <p:sldId id="261" r:id="rId14"/>
    <p:sldId id="262" r:id="rId15"/>
    <p:sldId id="288" r:id="rId16"/>
    <p:sldId id="265" r:id="rId17"/>
    <p:sldId id="263" r:id="rId18"/>
    <p:sldId id="277" r:id="rId19"/>
    <p:sldId id="278" r:id="rId20"/>
    <p:sldId id="279" r:id="rId21"/>
    <p:sldId id="280" r:id="rId22"/>
    <p:sldId id="281" r:id="rId23"/>
    <p:sldId id="282" r:id="rId24"/>
    <p:sldId id="283" r:id="rId25"/>
    <p:sldId id="284" r:id="rId26"/>
    <p:sldId id="285"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67" d="100"/>
          <a:sy n="67" d="100"/>
        </p:scale>
        <p:origin x="4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26C3B5-2206-4795-A84D-BFC3CC11F559}" type="datetimeFigureOut">
              <a:rPr lang="en-US" smtClean="0"/>
              <a:t>4/13/2018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5145B8-4C94-46B8-A7EC-1797718581D8}" type="slidenum">
              <a:rPr lang="en-US" smtClean="0"/>
              <a:t>‹#›</a:t>
            </a:fld>
            <a:endParaRPr lang="en-US"/>
          </a:p>
        </p:txBody>
      </p:sp>
    </p:spTree>
    <p:extLst>
      <p:ext uri="{BB962C8B-B14F-4D97-AF65-F5344CB8AC3E}">
        <p14:creationId xmlns:p14="http://schemas.microsoft.com/office/powerpoint/2010/main" val="367293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F945D-2D3C-444F-8182-953C966111ED}" type="datetimeFigureOut">
              <a:rPr lang="en-US" smtClean="0"/>
              <a:pPr/>
              <a:t>4/13/2018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73610-784C-4285-B319-2BDBA2E04AF8}" type="slidenum">
              <a:rPr lang="en-US" smtClean="0"/>
              <a:pPr/>
              <a:t>‹#›</a:t>
            </a:fld>
            <a:endParaRPr lang="en-US"/>
          </a:p>
        </p:txBody>
      </p:sp>
    </p:spTree>
    <p:extLst>
      <p:ext uri="{BB962C8B-B14F-4D97-AF65-F5344CB8AC3E}">
        <p14:creationId xmlns:p14="http://schemas.microsoft.com/office/powerpoint/2010/main" val="21018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73610-784C-4285-B319-2BDBA2E04AF8}" type="slidenum">
              <a:rPr lang="en-US" smtClean="0"/>
              <a:pPr/>
              <a:t>3</a:t>
            </a:fld>
            <a:endParaRPr lang="en-US"/>
          </a:p>
        </p:txBody>
      </p:sp>
    </p:spTree>
    <p:extLst>
      <p:ext uri="{BB962C8B-B14F-4D97-AF65-F5344CB8AC3E}">
        <p14:creationId xmlns:p14="http://schemas.microsoft.com/office/powerpoint/2010/main" val="64500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is 2:38 seconds </a:t>
            </a:r>
          </a:p>
        </p:txBody>
      </p:sp>
      <p:sp>
        <p:nvSpPr>
          <p:cNvPr id="4" name="Slide Number Placeholder 3"/>
          <p:cNvSpPr>
            <a:spLocks noGrp="1"/>
          </p:cNvSpPr>
          <p:nvPr>
            <p:ph type="sldNum" sz="quarter" idx="10"/>
          </p:nvPr>
        </p:nvSpPr>
        <p:spPr/>
        <p:txBody>
          <a:bodyPr/>
          <a:lstStyle/>
          <a:p>
            <a:fld id="{1C973610-784C-4285-B319-2BDBA2E04AF8}" type="slidenum">
              <a:rPr lang="en-US" smtClean="0"/>
              <a:pPr/>
              <a:t>5</a:t>
            </a:fld>
            <a:endParaRPr lang="en-US"/>
          </a:p>
        </p:txBody>
      </p:sp>
    </p:spTree>
    <p:extLst>
      <p:ext uri="{BB962C8B-B14F-4D97-AF65-F5344CB8AC3E}">
        <p14:creationId xmlns:p14="http://schemas.microsoft.com/office/powerpoint/2010/main" val="321384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D943DAF-B0A1-40CB-A0AC-AC163CE5B122}" type="slidenum">
              <a:rPr lang="en-US"/>
              <a:pPr/>
              <a:t>13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78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49235F1-EA72-4412-81AE-641D0419FC23}" type="slidenum">
              <a:rPr lang="en-US"/>
              <a:pPr/>
              <a:t>14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5667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55BECA1-2FD8-495E-8EBC-28D3636B69F2}" type="slidenum">
              <a:rPr lang="en-US" smtClean="0"/>
              <a:pPr/>
              <a:t>16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7688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08AD7D3-4C1B-491C-B9E7-8019F163701F}" type="slidenum">
              <a:rPr lang="en-US"/>
              <a:pPr/>
              <a:t>17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4450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B67C5-80F3-449B-BFD8-9F3B613E0ABE}"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B67C5-80F3-449B-BFD8-9F3B613E0ABE}"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B67C5-80F3-449B-BFD8-9F3B613E0ABE}"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B67C5-80F3-449B-BFD8-9F3B613E0ABE}"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B67C5-80F3-449B-BFD8-9F3B613E0ABE}" type="datetimeFigureOut">
              <a:rPr lang="en-US" smtClean="0"/>
              <a:pPr/>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B67C5-80F3-449B-BFD8-9F3B613E0ABE}"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B67C5-80F3-449B-BFD8-9F3B613E0ABE}" type="datetimeFigureOut">
              <a:rPr lang="en-US" smtClean="0"/>
              <a:pPr/>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B67C5-80F3-449B-BFD8-9F3B613E0ABE}" type="datetimeFigureOut">
              <a:rPr lang="en-US" smtClean="0"/>
              <a:pPr/>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B67C5-80F3-449B-BFD8-9F3B613E0ABE}" type="datetimeFigureOut">
              <a:rPr lang="en-US" smtClean="0"/>
              <a:pPr/>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B67C5-80F3-449B-BFD8-9F3B613E0ABE}"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B67C5-80F3-449B-BFD8-9F3B613E0ABE}" type="datetimeFigureOut">
              <a:rPr lang="en-US" smtClean="0"/>
              <a:pPr/>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4C304-023A-4FDF-9E79-DEF6374B87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67C5-80F3-449B-BFD8-9F3B613E0ABE}" type="datetimeFigureOut">
              <a:rPr lang="en-US" smtClean="0"/>
              <a:pPr/>
              <a:t>4/13/2018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4C304-023A-4FDF-9E79-DEF6374B8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mtIofdeUb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2365375"/>
          </a:xfrm>
        </p:spPr>
        <p:txBody>
          <a:bodyPr>
            <a:noAutofit/>
          </a:bodyPr>
          <a:lstStyle/>
          <a:p>
            <a:r>
              <a:rPr lang="en-US" sz="8000" dirty="0" smtClean="0"/>
              <a:t>#74 Isolation leads to speciation notes</a:t>
            </a:r>
            <a:endParaRPr lang="en-US" sz="8000" dirty="0"/>
          </a:p>
        </p:txBody>
      </p:sp>
      <p:pic>
        <p:nvPicPr>
          <p:cNvPr id="1028" name="Picture 4" descr="Image result for de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2590800" cy="2810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32512"/>
            <a:ext cx="3293532" cy="3032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#75 Analogous, homologous, and vestigial structures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3209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Fossil evidence for evolution</a:t>
            </a:r>
          </a:p>
        </p:txBody>
      </p:sp>
      <p:sp>
        <p:nvSpPr>
          <p:cNvPr id="3" name="Content Placeholder 2"/>
          <p:cNvSpPr>
            <a:spLocks noGrp="1"/>
          </p:cNvSpPr>
          <p:nvPr>
            <p:ph idx="1"/>
          </p:nvPr>
        </p:nvSpPr>
        <p:spPr>
          <a:xfrm>
            <a:off x="304800" y="1417638"/>
            <a:ext cx="8610599" cy="4983162"/>
          </a:xfrm>
        </p:spPr>
        <p:txBody>
          <a:bodyPr>
            <a:normAutofit fontScale="92500" lnSpcReduction="20000"/>
          </a:bodyPr>
          <a:lstStyle/>
          <a:p>
            <a:r>
              <a:rPr lang="en-US" dirty="0" smtClean="0"/>
              <a:t>Most evidence of evolution was originally found in fossils. Fossils can preserve the structure of organisms in sedimentary rock if conditions are just right. </a:t>
            </a:r>
          </a:p>
          <a:p>
            <a:endParaRPr lang="en-US" dirty="0"/>
          </a:p>
          <a:p>
            <a:r>
              <a:rPr lang="en-US" dirty="0" smtClean="0"/>
              <a:t>One area of evidence of evolution is embryology, the study of embryos. When we compare embryos we can see shared characteristics of organisms throughout their developmental process. </a:t>
            </a:r>
          </a:p>
          <a:p>
            <a:endParaRPr lang="en-US" dirty="0" smtClean="0"/>
          </a:p>
          <a:p>
            <a:r>
              <a:rPr lang="en-US" dirty="0" smtClean="0"/>
              <a:t>Lets see if we can look at embryos to see if we see any similarities</a:t>
            </a:r>
            <a:endParaRPr lang="en-US" dirty="0"/>
          </a:p>
        </p:txBody>
      </p:sp>
    </p:spTree>
    <p:extLst>
      <p:ext uri="{BB962C8B-B14F-4D97-AF65-F5344CB8AC3E}">
        <p14:creationId xmlns:p14="http://schemas.microsoft.com/office/powerpoint/2010/main" val="2280472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438"/>
            <a:ext cx="8229600" cy="1143000"/>
          </a:xfrm>
        </p:spPr>
        <p:txBody>
          <a:bodyPr>
            <a:normAutofit fontScale="90000"/>
          </a:bodyPr>
          <a:lstStyle/>
          <a:p>
            <a:r>
              <a:rPr lang="en-US" dirty="0"/>
              <a:t>Structural and developmental </a:t>
            </a:r>
            <a:r>
              <a:rPr lang="en-US" u="sng" dirty="0"/>
              <a:t>evidence of evolution </a:t>
            </a:r>
          </a:p>
        </p:txBody>
      </p:sp>
      <p:sp>
        <p:nvSpPr>
          <p:cNvPr id="3" name="Content Placeholder 2"/>
          <p:cNvSpPr>
            <a:spLocks noGrp="1"/>
          </p:cNvSpPr>
          <p:nvPr>
            <p:ph idx="1"/>
          </p:nvPr>
        </p:nvSpPr>
        <p:spPr>
          <a:xfrm>
            <a:off x="228600" y="1371600"/>
            <a:ext cx="8686800" cy="5410200"/>
          </a:xfrm>
        </p:spPr>
        <p:txBody>
          <a:bodyPr>
            <a:normAutofit lnSpcReduction="10000"/>
          </a:bodyPr>
          <a:lstStyle/>
          <a:p>
            <a:r>
              <a:rPr lang="en-US" dirty="0"/>
              <a:t>What do these two organisms have in common?</a:t>
            </a:r>
          </a:p>
          <a:p>
            <a:endParaRPr lang="en-US" dirty="0"/>
          </a:p>
          <a:p>
            <a:endParaRPr lang="en-US" dirty="0"/>
          </a:p>
          <a:p>
            <a:endParaRPr lang="en-US" dirty="0"/>
          </a:p>
          <a:p>
            <a:endParaRPr lang="en-US" dirty="0"/>
          </a:p>
          <a:p>
            <a:r>
              <a:rPr lang="en-US" dirty="0"/>
              <a:t>If you said they both have feathers, you are correct. </a:t>
            </a:r>
          </a:p>
          <a:p>
            <a:r>
              <a:rPr lang="en-US" dirty="0"/>
              <a:t>The presence of feathers suggests that the two animals are related in some way. But how you ask…? </a:t>
            </a:r>
          </a:p>
          <a:p>
            <a:endParaRPr lang="en-US" dirty="0"/>
          </a:p>
        </p:txBody>
      </p:sp>
      <p:pic>
        <p:nvPicPr>
          <p:cNvPr id="2050" name="Picture 2" descr="Image result for tur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109" y="1822467"/>
            <a:ext cx="2482216" cy="2236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ue j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834" y="1911182"/>
            <a:ext cx="3044825" cy="21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8600" y="228600"/>
            <a:ext cx="8534400" cy="1219200"/>
          </a:xfrm>
          <a:ln>
            <a:noFill/>
          </a:ln>
        </p:spPr>
        <p:txBody>
          <a:bodyPr/>
          <a:lstStyle/>
          <a:p>
            <a:pPr eaLnBrk="1" hangingPunct="1"/>
            <a:r>
              <a:rPr lang="en-US" sz="4400" b="0" dirty="0"/>
              <a:t>*Homologous Structures</a:t>
            </a:r>
          </a:p>
        </p:txBody>
      </p:sp>
      <p:sp>
        <p:nvSpPr>
          <p:cNvPr id="41987" name="Rectangle 3"/>
          <p:cNvSpPr>
            <a:spLocks noGrp="1" noChangeArrowheads="1"/>
          </p:cNvSpPr>
          <p:nvPr>
            <p:ph type="body" idx="1"/>
          </p:nvPr>
        </p:nvSpPr>
        <p:spPr>
          <a:xfrm>
            <a:off x="266700" y="1219200"/>
            <a:ext cx="8458200" cy="4953000"/>
          </a:xfrm>
        </p:spPr>
        <p:txBody>
          <a:bodyPr>
            <a:normAutofit/>
          </a:bodyPr>
          <a:lstStyle/>
          <a:p>
            <a:pPr eaLnBrk="1" hangingPunct="1"/>
            <a:r>
              <a:rPr lang="en-US" b="1" dirty="0"/>
              <a:t>Homologous structures</a:t>
            </a:r>
            <a:r>
              <a:rPr lang="en-US" dirty="0"/>
              <a:t>:  are structures with </a:t>
            </a:r>
            <a:r>
              <a:rPr lang="en-US" u="sng" dirty="0"/>
              <a:t>different appearances and functions </a:t>
            </a:r>
            <a:r>
              <a:rPr lang="en-US" dirty="0"/>
              <a:t>that all derived from the </a:t>
            </a:r>
            <a:r>
              <a:rPr lang="en-US" dirty="0">
                <a:solidFill>
                  <a:srgbClr val="FF0000"/>
                </a:solidFill>
              </a:rPr>
              <a:t>same</a:t>
            </a:r>
            <a:r>
              <a:rPr lang="en-US" dirty="0"/>
              <a:t> body part in a </a:t>
            </a:r>
            <a:r>
              <a:rPr lang="en-US" u="sng" dirty="0"/>
              <a:t>common ancestor</a:t>
            </a:r>
          </a:p>
          <a:p>
            <a:pPr eaLnBrk="1" hangingPunct="1"/>
            <a:endParaRPr lang="en-US" dirty="0"/>
          </a:p>
          <a:p>
            <a:pPr eaLnBrk="1" hangingPunct="1"/>
            <a:r>
              <a:rPr lang="en-US" dirty="0" smtClean="0"/>
              <a:t>For </a:t>
            </a:r>
            <a:r>
              <a:rPr lang="en-US" dirty="0"/>
              <a:t>example, mammals such as a humans arm, bat wing, and whale flipper all consist of very similar bones. (pictured on next slide)</a:t>
            </a:r>
          </a:p>
          <a:p>
            <a:pPr eaLnBrk="1" hangingPunct="1"/>
            <a:r>
              <a:rPr lang="en-US" dirty="0">
                <a:solidFill>
                  <a:srgbClr val="FF0000"/>
                </a:solidFill>
              </a:rPr>
              <a:t>Different functions, same ancestor structure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5"/>
          <p:cNvPicPr>
            <a:picLocks noChangeAspect="1" noChangeArrowheads="1"/>
          </p:cNvPicPr>
          <p:nvPr/>
        </p:nvPicPr>
        <p:blipFill>
          <a:blip r:embed="rId3" cstate="print">
            <a:lum bright="-6000" contrast="12000"/>
          </a:blip>
          <a:srcRect t="4082"/>
          <a:stretch>
            <a:fillRect/>
          </a:stretch>
        </p:blipFill>
        <p:spPr bwMode="auto">
          <a:xfrm>
            <a:off x="685800" y="1219200"/>
            <a:ext cx="7696200" cy="5410199"/>
          </a:xfrm>
          <a:prstGeom prst="rect">
            <a:avLst/>
          </a:prstGeom>
          <a:noFill/>
          <a:ln w="9525">
            <a:noFill/>
            <a:miter lim="800000"/>
            <a:headEnd/>
            <a:tailEnd/>
          </a:ln>
        </p:spPr>
      </p:pic>
      <p:sp>
        <p:nvSpPr>
          <p:cNvPr id="60421" name="Rectangle 8"/>
          <p:cNvSpPr>
            <a:spLocks noGrp="1" noChangeArrowheads="1"/>
          </p:cNvSpPr>
          <p:nvPr>
            <p:ph type="title"/>
          </p:nvPr>
        </p:nvSpPr>
        <p:spPr>
          <a:xfrm>
            <a:off x="304800" y="228600"/>
            <a:ext cx="8534400" cy="1447800"/>
          </a:xfrm>
          <a:ln>
            <a:noFill/>
          </a:ln>
        </p:spPr>
        <p:txBody>
          <a:bodyPr>
            <a:normAutofit fontScale="90000"/>
          </a:bodyPr>
          <a:lstStyle/>
          <a:p>
            <a:r>
              <a:rPr lang="en-US" dirty="0"/>
              <a:t>Homology of the bones of the forelimb of mammals</a:t>
            </a:r>
            <a:br>
              <a:rPr lang="en-US" dirty="0"/>
            </a:br>
            <a:endParaRPr lang="en-US" sz="4400" b="0"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nvPr/>
        </p:nvPicPr>
        <p:blipFill rotWithShape="1">
          <a:blip r:embed="rId2"/>
          <a:srcRect l="29327" t="21234" r="29808" b="10857"/>
          <a:stretch/>
        </p:blipFill>
        <p:spPr bwMode="auto">
          <a:xfrm>
            <a:off x="609600" y="1"/>
            <a:ext cx="7696200" cy="6629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352800" y="152400"/>
            <a:ext cx="464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38400" y="152400"/>
            <a:ext cx="5767328" cy="769441"/>
          </a:xfrm>
          <a:prstGeom prst="rect">
            <a:avLst/>
          </a:prstGeom>
          <a:noFill/>
        </p:spPr>
        <p:txBody>
          <a:bodyPr wrap="squar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Homologous Structures</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8100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151189" y="2717063"/>
            <a:ext cx="8499475" cy="4135438"/>
            <a:chOff x="598" y="2111"/>
            <a:chExt cx="4442" cy="2161"/>
          </a:xfrm>
        </p:grpSpPr>
        <p:grpSp>
          <p:nvGrpSpPr>
            <p:cNvPr id="3" name="Group 53"/>
            <p:cNvGrpSpPr>
              <a:grpSpLocks/>
            </p:cNvGrpSpPr>
            <p:nvPr/>
          </p:nvGrpSpPr>
          <p:grpSpPr bwMode="auto">
            <a:xfrm>
              <a:off x="598" y="2111"/>
              <a:ext cx="4442" cy="2161"/>
              <a:chOff x="598" y="1419"/>
              <a:chExt cx="4442" cy="2161"/>
            </a:xfrm>
          </p:grpSpPr>
          <p:pic>
            <p:nvPicPr>
              <p:cNvPr id="13320" name="Picture 47" descr="bhspe-041004-014"/>
              <p:cNvPicPr>
                <a:picLocks noChangeAspect="1" noChangeArrowheads="1"/>
              </p:cNvPicPr>
              <p:nvPr/>
            </p:nvPicPr>
            <p:blipFill>
              <a:blip r:embed="rId3" cstate="print"/>
              <a:srcRect/>
              <a:stretch>
                <a:fillRect/>
              </a:stretch>
            </p:blipFill>
            <p:spPr bwMode="auto">
              <a:xfrm>
                <a:off x="912" y="2208"/>
                <a:ext cx="1776" cy="1340"/>
              </a:xfrm>
              <a:prstGeom prst="rect">
                <a:avLst/>
              </a:prstGeom>
              <a:noFill/>
              <a:ln w="9525">
                <a:noFill/>
                <a:miter lim="800000"/>
                <a:headEnd/>
                <a:tailEnd/>
              </a:ln>
            </p:spPr>
          </p:pic>
          <p:pic>
            <p:nvPicPr>
              <p:cNvPr id="13321" name="Picture 49" descr="bhspe-041004-015"/>
              <p:cNvPicPr>
                <a:picLocks noChangeAspect="1" noChangeArrowheads="1"/>
              </p:cNvPicPr>
              <p:nvPr/>
            </p:nvPicPr>
            <p:blipFill>
              <a:blip r:embed="rId4" cstate="print"/>
              <a:srcRect/>
              <a:stretch>
                <a:fillRect/>
              </a:stretch>
            </p:blipFill>
            <p:spPr bwMode="auto">
              <a:xfrm>
                <a:off x="3456" y="2160"/>
                <a:ext cx="1584" cy="1420"/>
              </a:xfrm>
              <a:prstGeom prst="rect">
                <a:avLst/>
              </a:prstGeom>
              <a:noFill/>
              <a:ln w="9525">
                <a:noFill/>
                <a:miter lim="800000"/>
                <a:headEnd/>
                <a:tailEnd/>
              </a:ln>
            </p:spPr>
          </p:pic>
          <p:sp>
            <p:nvSpPr>
              <p:cNvPr id="13322" name="Rectangle 50"/>
              <p:cNvSpPr>
                <a:spLocks noChangeArrowheads="1"/>
              </p:cNvSpPr>
              <p:nvPr/>
            </p:nvSpPr>
            <p:spPr bwMode="auto">
              <a:xfrm>
                <a:off x="598" y="1419"/>
                <a:ext cx="738" cy="176"/>
              </a:xfrm>
              <a:prstGeom prst="rect">
                <a:avLst/>
              </a:prstGeom>
              <a:noFill/>
              <a:ln w="9525">
                <a:noFill/>
                <a:miter lim="800000"/>
                <a:headEnd/>
                <a:tailEnd/>
              </a:ln>
            </p:spPr>
            <p:txBody>
              <a:bodyPr wrap="none">
                <a:spAutoFit/>
              </a:bodyPr>
              <a:lstStyle/>
              <a:p>
                <a:r>
                  <a:rPr lang="en-US" sz="1600" b="1">
                    <a:solidFill>
                      <a:schemeClr val="bg1"/>
                    </a:solidFill>
                    <a:latin typeface="Arial" charset="0"/>
                  </a:rPr>
                  <a:t>Human hand</a:t>
                </a:r>
              </a:p>
            </p:txBody>
          </p:sp>
          <p:sp>
            <p:nvSpPr>
              <p:cNvPr id="13323" name="Rectangle 51"/>
              <p:cNvSpPr>
                <a:spLocks noChangeArrowheads="1"/>
              </p:cNvSpPr>
              <p:nvPr/>
            </p:nvSpPr>
            <p:spPr bwMode="auto">
              <a:xfrm>
                <a:off x="3504" y="2232"/>
                <a:ext cx="457" cy="152"/>
              </a:xfrm>
              <a:prstGeom prst="rect">
                <a:avLst/>
              </a:prstGeom>
              <a:noFill/>
              <a:ln w="9525">
                <a:noFill/>
                <a:miter lim="800000"/>
                <a:headEnd/>
                <a:tailEnd/>
              </a:ln>
            </p:spPr>
            <p:txBody>
              <a:bodyPr wrap="none">
                <a:spAutoFit/>
              </a:bodyPr>
              <a:lstStyle/>
              <a:p>
                <a:r>
                  <a:rPr lang="en-US" sz="1300" b="1">
                    <a:solidFill>
                      <a:schemeClr val="bg1"/>
                    </a:solidFill>
                    <a:latin typeface="Arial" charset="0"/>
                  </a:rPr>
                  <a:t>Bat wing</a:t>
                </a:r>
              </a:p>
            </p:txBody>
          </p:sp>
          <p:sp>
            <p:nvSpPr>
              <p:cNvPr id="13324" name="Rectangle 52"/>
              <p:cNvSpPr>
                <a:spLocks noChangeArrowheads="1"/>
              </p:cNvSpPr>
              <p:nvPr/>
            </p:nvSpPr>
            <p:spPr bwMode="auto">
              <a:xfrm>
                <a:off x="3061" y="1440"/>
                <a:ext cx="569" cy="176"/>
              </a:xfrm>
              <a:prstGeom prst="rect">
                <a:avLst/>
              </a:prstGeom>
              <a:noFill/>
              <a:ln w="9525">
                <a:noFill/>
                <a:miter lim="800000"/>
                <a:headEnd/>
                <a:tailEnd/>
              </a:ln>
            </p:spPr>
            <p:txBody>
              <a:bodyPr wrap="none">
                <a:spAutoFit/>
              </a:bodyPr>
              <a:lstStyle/>
              <a:p>
                <a:r>
                  <a:rPr lang="en-US" sz="1600" b="1">
                    <a:solidFill>
                      <a:schemeClr val="bg1"/>
                    </a:solidFill>
                    <a:latin typeface="Arial" charset="0"/>
                  </a:rPr>
                  <a:t>Mole foot</a:t>
                </a:r>
              </a:p>
            </p:txBody>
          </p:sp>
        </p:grpSp>
        <p:sp>
          <p:nvSpPr>
            <p:cNvPr id="13319" name="Text Box 56"/>
            <p:cNvSpPr txBox="1">
              <a:spLocks noChangeArrowheads="1"/>
            </p:cNvSpPr>
            <p:nvPr/>
          </p:nvSpPr>
          <p:spPr bwMode="auto">
            <a:xfrm>
              <a:off x="998" y="2931"/>
              <a:ext cx="416" cy="143"/>
            </a:xfrm>
            <a:prstGeom prst="rect">
              <a:avLst/>
            </a:prstGeom>
            <a:noFill/>
            <a:ln w="9525">
              <a:noFill/>
              <a:miter lim="800000"/>
              <a:headEnd/>
              <a:tailEnd/>
            </a:ln>
          </p:spPr>
          <p:txBody>
            <a:bodyPr wrap="none">
              <a:spAutoFit/>
            </a:bodyPr>
            <a:lstStyle/>
            <a:p>
              <a:r>
                <a:rPr lang="en-US" sz="1200" b="1">
                  <a:latin typeface="Arial" charset="0"/>
                </a:rPr>
                <a:t>Fly wing</a:t>
              </a:r>
              <a:endParaRPr lang="en-US"/>
            </a:p>
          </p:txBody>
        </p:sp>
      </p:grpSp>
      <p:sp>
        <p:nvSpPr>
          <p:cNvPr id="4" name="Title 3"/>
          <p:cNvSpPr>
            <a:spLocks noGrp="1"/>
          </p:cNvSpPr>
          <p:nvPr>
            <p:ph type="title"/>
          </p:nvPr>
        </p:nvSpPr>
        <p:spPr/>
        <p:txBody>
          <a:bodyPr>
            <a:normAutofit fontScale="90000"/>
          </a:bodyPr>
          <a:lstStyle/>
          <a:p>
            <a:r>
              <a:rPr lang="en-US" dirty="0">
                <a:latin typeface="Arial" charset="0"/>
              </a:rPr>
              <a:t>Homologous structures are different than Analogous Structures</a:t>
            </a:r>
            <a:br>
              <a:rPr lang="en-US" dirty="0">
                <a:latin typeface="Arial" charset="0"/>
              </a:rPr>
            </a:br>
            <a:endParaRPr lang="en-US" dirty="0"/>
          </a:p>
        </p:txBody>
      </p:sp>
      <p:sp>
        <p:nvSpPr>
          <p:cNvPr id="27675" name="Rectangle 27"/>
          <p:cNvSpPr>
            <a:spLocks noGrp="1" noChangeArrowheads="1"/>
          </p:cNvSpPr>
          <p:nvPr>
            <p:ph idx="1"/>
          </p:nvPr>
        </p:nvSpPr>
        <p:spPr>
          <a:xfrm>
            <a:off x="304800" y="1443449"/>
            <a:ext cx="8229600" cy="4525963"/>
          </a:xfrm>
          <a:noFill/>
        </p:spPr>
        <p:txBody>
          <a:bodyPr>
            <a:normAutofit/>
          </a:bodyPr>
          <a:lstStyle/>
          <a:p>
            <a:pPr marL="457200" lvl="1" indent="0">
              <a:buNone/>
            </a:pPr>
            <a:r>
              <a:rPr lang="en-US" sz="3600" dirty="0">
                <a:solidFill>
                  <a:srgbClr val="FF0000"/>
                </a:solidFill>
                <a:latin typeface="Arial" charset="0"/>
              </a:rPr>
              <a:t>*Analogous structures have a similar function but </a:t>
            </a:r>
            <a:r>
              <a:rPr lang="en-US" sz="3600" u="sng" dirty="0">
                <a:solidFill>
                  <a:srgbClr val="FF0000"/>
                </a:solidFill>
                <a:latin typeface="Arial" charset="0"/>
              </a:rPr>
              <a:t>do not </a:t>
            </a:r>
            <a:r>
              <a:rPr lang="en-US" sz="3600" dirty="0">
                <a:solidFill>
                  <a:srgbClr val="FF0000"/>
                </a:solidFill>
                <a:latin typeface="Arial" charset="0"/>
              </a:rPr>
              <a:t>come from a common ancestor.</a:t>
            </a:r>
            <a:endParaRPr lang="en-US" dirty="0">
              <a:solidFill>
                <a:srgbClr val="FF0000"/>
              </a:solidFill>
              <a:latin typeface="Arial" charset="0"/>
            </a:endParaRPr>
          </a:p>
          <a:p>
            <a:pPr marL="457200" lvl="1" indent="0">
              <a:buNone/>
            </a:pPr>
            <a:r>
              <a:rPr lang="en-US" sz="3600" dirty="0">
                <a:latin typeface="Arial" charset="0"/>
              </a:rPr>
              <a:t>*Examples – bat wings and fly wings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5">
                                            <p:txEl>
                                              <p:pRg st="0" end="0"/>
                                            </p:txEl>
                                          </p:spTgt>
                                        </p:tgtEl>
                                        <p:attrNameLst>
                                          <p:attrName>style.visibility</p:attrName>
                                        </p:attrNameLst>
                                      </p:cBhvr>
                                      <p:to>
                                        <p:strVal val="visible"/>
                                      </p:to>
                                    </p:set>
                                    <p:animEffect transition="in" filter="wipe(left)">
                                      <p:cBhvr>
                                        <p:cTn id="7" dur="500"/>
                                        <p:tgtEl>
                                          <p:spTgt spid="27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5">
                                            <p:txEl>
                                              <p:pRg st="1" end="1"/>
                                            </p:txEl>
                                          </p:spTgt>
                                        </p:tgtEl>
                                        <p:attrNameLst>
                                          <p:attrName>style.visibility</p:attrName>
                                        </p:attrNameLst>
                                      </p:cBhvr>
                                      <p:to>
                                        <p:strVal val="visible"/>
                                      </p:to>
                                    </p:set>
                                    <p:animEffect transition="in" filter="wipe(left)">
                                      <p:cBhvr>
                                        <p:cTn id="12" dur="500"/>
                                        <p:tgtEl>
                                          <p:spTgt spid="27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5"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648200" y="838200"/>
            <a:ext cx="4648200" cy="4267200"/>
            <a:chOff x="2688" y="1248"/>
            <a:chExt cx="2928" cy="2736"/>
          </a:xfrm>
        </p:grpSpPr>
        <p:pic>
          <p:nvPicPr>
            <p:cNvPr id="64518" name="Picture 6"/>
            <p:cNvPicPr>
              <a:picLocks noChangeAspect="1" noChangeArrowheads="1"/>
            </p:cNvPicPr>
            <p:nvPr/>
          </p:nvPicPr>
          <p:blipFill>
            <a:blip r:embed="rId3" cstate="print">
              <a:lum bright="-6000" contrast="12000"/>
            </a:blip>
            <a:srcRect t="2477"/>
            <a:stretch>
              <a:fillRect/>
            </a:stretch>
          </p:blipFill>
          <p:spPr bwMode="auto">
            <a:xfrm>
              <a:off x="2688" y="1248"/>
              <a:ext cx="2592" cy="1890"/>
            </a:xfrm>
            <a:prstGeom prst="rect">
              <a:avLst/>
            </a:prstGeom>
            <a:noFill/>
            <a:ln w="9525">
              <a:noFill/>
              <a:miter lim="800000"/>
              <a:headEnd/>
              <a:tailEnd/>
            </a:ln>
          </p:spPr>
        </p:pic>
        <p:sp>
          <p:nvSpPr>
            <p:cNvPr id="64519" name="Rectangle 8"/>
            <p:cNvSpPr>
              <a:spLocks noChangeArrowheads="1"/>
            </p:cNvSpPr>
            <p:nvPr/>
          </p:nvSpPr>
          <p:spPr bwMode="auto">
            <a:xfrm>
              <a:off x="2736" y="3168"/>
              <a:ext cx="2880" cy="816"/>
            </a:xfrm>
            <a:prstGeom prst="rect">
              <a:avLst/>
            </a:prstGeom>
            <a:noFill/>
            <a:ln w="9525">
              <a:noFill/>
              <a:miter lim="800000"/>
              <a:headEnd/>
              <a:tailEnd/>
            </a:ln>
          </p:spPr>
          <p:txBody>
            <a:bodyPr/>
            <a:lstStyle/>
            <a:p>
              <a:pPr marL="342900" indent="-342900" algn="ctr" eaLnBrk="1" hangingPunct="1">
                <a:spcBef>
                  <a:spcPct val="20000"/>
                </a:spcBef>
              </a:pPr>
              <a:r>
                <a:rPr lang="en-US" b="1">
                  <a:solidFill>
                    <a:srgbClr val="FF0000"/>
                  </a:solidFill>
                </a:rPr>
                <a:t>Vestigial structures of a whale</a:t>
              </a:r>
            </a:p>
          </p:txBody>
        </p:sp>
      </p:grpSp>
      <p:sp>
        <p:nvSpPr>
          <p:cNvPr id="64515" name="Rectangle 3"/>
          <p:cNvSpPr>
            <a:spLocks noGrp="1" noChangeArrowheads="1"/>
          </p:cNvSpPr>
          <p:nvPr>
            <p:ph type="body" idx="1"/>
          </p:nvPr>
        </p:nvSpPr>
        <p:spPr>
          <a:xfrm>
            <a:off x="109979" y="1336587"/>
            <a:ext cx="4495800" cy="4992278"/>
          </a:xfrm>
        </p:spPr>
        <p:txBody>
          <a:bodyPr>
            <a:normAutofit lnSpcReduction="10000"/>
          </a:bodyPr>
          <a:lstStyle/>
          <a:p>
            <a:pPr eaLnBrk="1" hangingPunct="1"/>
            <a:r>
              <a:rPr lang="en-US" dirty="0"/>
              <a:t>Vestigial structures have no apparent function, but resemble structures their ancestors possessed</a:t>
            </a:r>
          </a:p>
          <a:p>
            <a:pPr eaLnBrk="1" hangingPunct="1"/>
            <a:r>
              <a:rPr lang="en-US" dirty="0"/>
              <a:t>Examples:</a:t>
            </a:r>
          </a:p>
          <a:p>
            <a:pPr lvl="1"/>
            <a:r>
              <a:rPr lang="en-US" dirty="0"/>
              <a:t>Leg bones in snakes and whales</a:t>
            </a:r>
          </a:p>
          <a:p>
            <a:pPr lvl="1"/>
            <a:r>
              <a:rPr lang="en-US" dirty="0"/>
              <a:t>Human tailbone, appendix, or wisdom teeth</a:t>
            </a:r>
          </a:p>
          <a:p>
            <a:pPr lvl="1"/>
            <a:endParaRPr lang="en-US" dirty="0"/>
          </a:p>
          <a:p>
            <a:pPr eaLnBrk="1" hangingPunct="1"/>
            <a:endParaRPr lang="en-US" dirty="0"/>
          </a:p>
        </p:txBody>
      </p:sp>
      <p:sp>
        <p:nvSpPr>
          <p:cNvPr id="64516" name="Rectangle 7"/>
          <p:cNvSpPr>
            <a:spLocks noGrp="1" noChangeArrowheads="1"/>
          </p:cNvSpPr>
          <p:nvPr>
            <p:ph type="title"/>
          </p:nvPr>
        </p:nvSpPr>
        <p:spPr>
          <a:xfrm>
            <a:off x="304800" y="228600"/>
            <a:ext cx="8305800" cy="1447800"/>
          </a:xfrm>
          <a:noFill/>
          <a:ln>
            <a:noFill/>
          </a:ln>
        </p:spPr>
        <p:txBody>
          <a:bodyPr/>
          <a:lstStyle/>
          <a:p>
            <a:r>
              <a:rPr lang="en-US" dirty="0"/>
              <a:t>*Vestigial Structures</a:t>
            </a:r>
            <a:endParaRPr lang="en-US" sz="4400" dirty="0">
              <a:ea typeface="ＭＳ Ｐゴシック" pitchFamily="8" charset="-128"/>
            </a:endParaRPr>
          </a:p>
        </p:txBody>
      </p:sp>
      <p:pic>
        <p:nvPicPr>
          <p:cNvPr id="3074" name="Picture 2" descr="Image result for leg bones in sn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87929"/>
            <a:ext cx="3505200" cy="2333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analogous structure???</a:t>
            </a:r>
          </a:p>
        </p:txBody>
      </p:sp>
      <p:sp>
        <p:nvSpPr>
          <p:cNvPr id="6" name="Text Placeholder 5"/>
          <p:cNvSpPr>
            <a:spLocks noGrp="1"/>
          </p:cNvSpPr>
          <p:nvPr>
            <p:ph type="body" idx="1"/>
          </p:nvPr>
        </p:nvSpPr>
        <p:spPr/>
        <p:txBody>
          <a:bodyPr/>
          <a:lstStyle/>
          <a:p>
            <a:r>
              <a:rPr lang="en-US" b="1" dirty="0"/>
              <a:t>INSECT EYES</a:t>
            </a:r>
          </a:p>
        </p:txBody>
      </p:sp>
      <p:sp>
        <p:nvSpPr>
          <p:cNvPr id="8" name="Text Placeholder 7"/>
          <p:cNvSpPr>
            <a:spLocks noGrp="1"/>
          </p:cNvSpPr>
          <p:nvPr>
            <p:ph type="body" sz="quarter" idx="3"/>
          </p:nvPr>
        </p:nvSpPr>
        <p:spPr/>
        <p:txBody>
          <a:bodyPr/>
          <a:lstStyle/>
          <a:p>
            <a:r>
              <a:rPr lang="en-US" b="1" dirty="0"/>
              <a:t>MAMMAL EYES</a:t>
            </a:r>
          </a:p>
        </p:txBody>
      </p:sp>
      <p:sp>
        <p:nvSpPr>
          <p:cNvPr id="9" name="Content Placeholder 8"/>
          <p:cNvSpPr>
            <a:spLocks noGrp="1"/>
          </p:cNvSpPr>
          <p:nvPr>
            <p:ph sz="quarter" idx="4"/>
          </p:nvPr>
        </p:nvSpPr>
        <p:spPr/>
        <p:txBody>
          <a:bodyPr/>
          <a:lstStyle/>
          <a:p>
            <a:endParaRPr lang="en-US"/>
          </a:p>
        </p:txBody>
      </p:sp>
      <p:pic>
        <p:nvPicPr>
          <p:cNvPr id="4100" name="Picture 4" descr="http://m9.i.pbase.com/o9/31/498631/1/65817939.p5yIn8Z6.060826BlenWd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2209800"/>
            <a:ext cx="4432300" cy="32616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fExq334AwfE/Tr5aMeoJIEI/AAAAAAAAuZ8/ZbfbWO8WkZs/s1600/Macro+Photography+of+Insects+Eyes+%25282%252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44436"/>
            <a:ext cx="3932238" cy="369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04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lstStyle/>
          <a:p>
            <a:r>
              <a:rPr lang="en-US" b="1" dirty="0"/>
              <a:t>INSECT EYES</a:t>
            </a:r>
          </a:p>
        </p:txBody>
      </p:sp>
      <p:sp>
        <p:nvSpPr>
          <p:cNvPr id="8" name="Text Placeholder 7"/>
          <p:cNvSpPr>
            <a:spLocks noGrp="1"/>
          </p:cNvSpPr>
          <p:nvPr>
            <p:ph type="body" sz="quarter" idx="3"/>
          </p:nvPr>
        </p:nvSpPr>
        <p:spPr/>
        <p:txBody>
          <a:bodyPr/>
          <a:lstStyle/>
          <a:p>
            <a:r>
              <a:rPr lang="en-US" b="1" dirty="0"/>
              <a:t>MAMMAL EYES</a:t>
            </a:r>
          </a:p>
        </p:txBody>
      </p:sp>
      <p:sp>
        <p:nvSpPr>
          <p:cNvPr id="9" name="Content Placeholder 8"/>
          <p:cNvSpPr>
            <a:spLocks noGrp="1"/>
          </p:cNvSpPr>
          <p:nvPr>
            <p:ph sz="quarter" idx="4"/>
          </p:nvPr>
        </p:nvSpPr>
        <p:spPr/>
        <p:txBody>
          <a:bodyPr/>
          <a:lstStyle/>
          <a:p>
            <a:endParaRPr lang="en-US"/>
          </a:p>
        </p:txBody>
      </p:sp>
      <p:pic>
        <p:nvPicPr>
          <p:cNvPr id="4100" name="Picture 4" descr="http://m9.i.pbase.com/o9/31/498631/1/65817939.p5yIn8Z6.060826BlenWd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2209800"/>
            <a:ext cx="4432300" cy="32616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fExq334AwfE/Tr5aMeoJIEI/AAAAAAAAuZ8/ZbfbWO8WkZs/s1600/Macro+Photography+of+Insects+Eyes+%25282%252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44436"/>
            <a:ext cx="3932238" cy="369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0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100 greatest discoveries: Natural selection</a:t>
            </a:r>
          </a:p>
        </p:txBody>
      </p:sp>
      <p:sp>
        <p:nvSpPr>
          <p:cNvPr id="3" name="Content Placeholder 2"/>
          <p:cNvSpPr>
            <a:spLocks noGrp="1"/>
          </p:cNvSpPr>
          <p:nvPr>
            <p:ph idx="1"/>
          </p:nvPr>
        </p:nvSpPr>
        <p:spPr/>
        <p:txBody>
          <a:bodyPr/>
          <a:lstStyle/>
          <a:p>
            <a:r>
              <a:rPr lang="en-US" dirty="0"/>
              <a:t>https://www.youtube.com/watch?v=eG0wBklnFI4</a:t>
            </a:r>
          </a:p>
        </p:txBody>
      </p:sp>
    </p:spTree>
    <p:extLst>
      <p:ext uri="{BB962C8B-B14F-4D97-AF65-F5344CB8AC3E}">
        <p14:creationId xmlns:p14="http://schemas.microsoft.com/office/powerpoint/2010/main" val="192914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analogous structure???</a:t>
            </a:r>
          </a:p>
        </p:txBody>
      </p:sp>
      <p:sp>
        <p:nvSpPr>
          <p:cNvPr id="6" name="Text Placeholder 5"/>
          <p:cNvSpPr>
            <a:spLocks noGrp="1"/>
          </p:cNvSpPr>
          <p:nvPr>
            <p:ph type="body" idx="1"/>
          </p:nvPr>
        </p:nvSpPr>
        <p:spPr/>
        <p:txBody>
          <a:bodyPr/>
          <a:lstStyle/>
          <a:p>
            <a:r>
              <a:rPr lang="en-US" b="1" dirty="0"/>
              <a:t>PENGUIN FINS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FISH FINS</a:t>
            </a:r>
          </a:p>
        </p:txBody>
      </p:sp>
      <p:sp>
        <p:nvSpPr>
          <p:cNvPr id="9" name="Content Placeholder 8"/>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819400"/>
            <a:ext cx="54768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9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lstStyle/>
          <a:p>
            <a:r>
              <a:rPr lang="en-US" b="1" dirty="0"/>
              <a:t>PENGUIN FINS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FISH FINS</a:t>
            </a:r>
          </a:p>
        </p:txBody>
      </p:sp>
      <p:sp>
        <p:nvSpPr>
          <p:cNvPr id="9" name="Content Placeholder 8"/>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819400"/>
            <a:ext cx="54768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06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analogous structure???</a:t>
            </a:r>
          </a:p>
        </p:txBody>
      </p:sp>
      <p:sp>
        <p:nvSpPr>
          <p:cNvPr id="6" name="Text Placeholder 5"/>
          <p:cNvSpPr>
            <a:spLocks noGrp="1"/>
          </p:cNvSpPr>
          <p:nvPr>
            <p:ph type="body" idx="1"/>
          </p:nvPr>
        </p:nvSpPr>
        <p:spPr/>
        <p:txBody>
          <a:bodyPr/>
          <a:lstStyle/>
          <a:p>
            <a:r>
              <a:rPr lang="en-US" b="1" dirty="0"/>
              <a:t>HUMAN KIDNEYS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DOLPHIN KIDNEYS</a:t>
            </a:r>
          </a:p>
        </p:txBody>
      </p:sp>
      <p:sp>
        <p:nvSpPr>
          <p:cNvPr id="9" name="Content Placeholder 8"/>
          <p:cNvSpPr>
            <a:spLocks noGrp="1"/>
          </p:cNvSpPr>
          <p:nvPr>
            <p:ph sz="quarter" idx="4"/>
          </p:nvPr>
        </p:nvSpPr>
        <p:spPr/>
        <p:txBody>
          <a:bodyPr/>
          <a:lstStyle/>
          <a:p>
            <a:endParaRPr lang="en-US"/>
          </a:p>
        </p:txBody>
      </p:sp>
      <p:pic>
        <p:nvPicPr>
          <p:cNvPr id="13314" name="Picture 2" descr="http://fluorideinwater.com/wp-content/uploads/2013/04/Human_kidney_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95600"/>
            <a:ext cx="4246033"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713470"/>
            <a:ext cx="37973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4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homologous</a:t>
            </a:r>
            <a:r>
              <a:rPr lang="en-US" dirty="0"/>
              <a:t> or analogous structure???</a:t>
            </a:r>
          </a:p>
        </p:txBody>
      </p:sp>
      <p:sp>
        <p:nvSpPr>
          <p:cNvPr id="6" name="Text Placeholder 5"/>
          <p:cNvSpPr>
            <a:spLocks noGrp="1"/>
          </p:cNvSpPr>
          <p:nvPr>
            <p:ph type="body" idx="1"/>
          </p:nvPr>
        </p:nvSpPr>
        <p:spPr/>
        <p:txBody>
          <a:bodyPr/>
          <a:lstStyle/>
          <a:p>
            <a:r>
              <a:rPr lang="en-US" b="1" dirty="0"/>
              <a:t>HUMAN KIDNEYS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b="1" dirty="0"/>
              <a:t>DOLPHIN KIDNEYS</a:t>
            </a:r>
          </a:p>
        </p:txBody>
      </p:sp>
      <p:sp>
        <p:nvSpPr>
          <p:cNvPr id="9" name="Content Placeholder 8"/>
          <p:cNvSpPr>
            <a:spLocks noGrp="1"/>
          </p:cNvSpPr>
          <p:nvPr>
            <p:ph sz="quarter" idx="4"/>
          </p:nvPr>
        </p:nvSpPr>
        <p:spPr/>
        <p:txBody>
          <a:bodyPr/>
          <a:lstStyle/>
          <a:p>
            <a:endParaRPr lang="en-US"/>
          </a:p>
        </p:txBody>
      </p:sp>
      <p:pic>
        <p:nvPicPr>
          <p:cNvPr id="13314" name="Picture 2" descr="http://fluorideinwater.com/wp-content/uploads/2013/04/Human_kidney_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95600"/>
            <a:ext cx="4246033"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713470"/>
            <a:ext cx="37973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05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analogous structure???</a:t>
            </a:r>
          </a:p>
        </p:txBody>
      </p:sp>
      <p:sp>
        <p:nvSpPr>
          <p:cNvPr id="6" name="Text Placeholder 5"/>
          <p:cNvSpPr>
            <a:spLocks noGrp="1"/>
          </p:cNvSpPr>
          <p:nvPr>
            <p:ph type="body" idx="1"/>
          </p:nvPr>
        </p:nvSpPr>
        <p:spPr/>
        <p:txBody>
          <a:bodyPr>
            <a:noAutofit/>
          </a:bodyPr>
          <a:lstStyle/>
          <a:p>
            <a:r>
              <a:rPr lang="en-US" sz="2800" b="1" dirty="0"/>
              <a:t>JELLYFISH TENDRILS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noAutofit/>
          </a:bodyPr>
          <a:lstStyle/>
          <a:p>
            <a:r>
              <a:rPr lang="en-US" sz="2800" b="1" dirty="0"/>
              <a:t>OCTOPUS TENTACLES</a:t>
            </a:r>
          </a:p>
        </p:txBody>
      </p:sp>
      <p:sp>
        <p:nvSpPr>
          <p:cNvPr id="9" name="Content Placeholder 8"/>
          <p:cNvSpPr>
            <a:spLocks noGrp="1"/>
          </p:cNvSpPr>
          <p:nvPr>
            <p:ph sz="quarter" idx="4"/>
          </p:nvPr>
        </p:nvSpPr>
        <p:spPr/>
        <p:txBody>
          <a:bodyPr/>
          <a:lstStyle/>
          <a:p>
            <a:endParaRPr lang="en-US"/>
          </a:p>
        </p:txBody>
      </p:sp>
      <p:pic>
        <p:nvPicPr>
          <p:cNvPr id="1026" name="Picture 2" descr="https://www.jellyfishart.com/images/content/kb/boxjelly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71800"/>
            <a:ext cx="52197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08/08/13/article-0-03CDE4850000044D-122_468x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083718"/>
            <a:ext cx="5322742"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homologous or </a:t>
            </a:r>
            <a:r>
              <a:rPr lang="en-US" b="1" u="sng" dirty="0"/>
              <a:t>analogous</a:t>
            </a:r>
            <a:r>
              <a:rPr lang="en-US" dirty="0"/>
              <a:t> structure???</a:t>
            </a:r>
          </a:p>
        </p:txBody>
      </p:sp>
      <p:sp>
        <p:nvSpPr>
          <p:cNvPr id="6" name="Text Placeholder 5"/>
          <p:cNvSpPr>
            <a:spLocks noGrp="1"/>
          </p:cNvSpPr>
          <p:nvPr>
            <p:ph type="body" idx="1"/>
          </p:nvPr>
        </p:nvSpPr>
        <p:spPr/>
        <p:txBody>
          <a:bodyPr>
            <a:noAutofit/>
          </a:bodyPr>
          <a:lstStyle/>
          <a:p>
            <a:r>
              <a:rPr lang="en-US" sz="2800" b="1" dirty="0"/>
              <a:t>JELLYFISH TENDRILS</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noAutofit/>
          </a:bodyPr>
          <a:lstStyle/>
          <a:p>
            <a:r>
              <a:rPr lang="en-US" sz="2800" b="1" dirty="0"/>
              <a:t>OCTOPUS TENTACLES</a:t>
            </a:r>
          </a:p>
        </p:txBody>
      </p:sp>
      <p:sp>
        <p:nvSpPr>
          <p:cNvPr id="9" name="Content Placeholder 8"/>
          <p:cNvSpPr>
            <a:spLocks noGrp="1"/>
          </p:cNvSpPr>
          <p:nvPr>
            <p:ph sz="quarter" idx="4"/>
          </p:nvPr>
        </p:nvSpPr>
        <p:spPr/>
        <p:txBody>
          <a:bodyPr/>
          <a:lstStyle/>
          <a:p>
            <a:endParaRPr lang="en-US"/>
          </a:p>
        </p:txBody>
      </p:sp>
      <p:pic>
        <p:nvPicPr>
          <p:cNvPr id="1026" name="Picture 2" descr="https://www.jellyfishart.com/images/content/kb/boxjelly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71800"/>
            <a:ext cx="52197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08/08/13/article-0-03CDE4850000044D-122_468x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083718"/>
            <a:ext cx="5322742"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2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check</a:t>
            </a:r>
          </a:p>
        </p:txBody>
      </p:sp>
      <p:sp>
        <p:nvSpPr>
          <p:cNvPr id="3" name="Content Placeholder 2"/>
          <p:cNvSpPr>
            <a:spLocks noGrp="1"/>
          </p:cNvSpPr>
          <p:nvPr>
            <p:ph idx="1"/>
          </p:nvPr>
        </p:nvSpPr>
        <p:spPr/>
        <p:txBody>
          <a:bodyPr/>
          <a:lstStyle/>
          <a:p>
            <a:r>
              <a:rPr lang="en-US" dirty="0"/>
              <a:t>How does common ancestry between two species support evolution</a:t>
            </a:r>
          </a:p>
          <a:p>
            <a:endParaRPr lang="en-US" dirty="0"/>
          </a:p>
          <a:p>
            <a:r>
              <a:rPr lang="en-US" dirty="0"/>
              <a:t>A slight change in a rabbits ability to hear its predators is an example of </a:t>
            </a:r>
          </a:p>
          <a:p>
            <a:pPr marL="0" indent="0">
              <a:buNone/>
            </a:pPr>
            <a:endParaRPr lang="en-US" dirty="0"/>
          </a:p>
        </p:txBody>
      </p:sp>
    </p:spTree>
    <p:extLst>
      <p:ext uri="{BB962C8B-B14F-4D97-AF65-F5344CB8AC3E}">
        <p14:creationId xmlns:p14="http://schemas.microsoft.com/office/powerpoint/2010/main" val="397695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warmup</a:t>
            </a:r>
            <a:r>
              <a:rPr lang="en-US" dirty="0"/>
              <a:t> </a:t>
            </a:r>
          </a:p>
        </p:txBody>
      </p:sp>
      <p:sp>
        <p:nvSpPr>
          <p:cNvPr id="3" name="Content Placeholder 2"/>
          <p:cNvSpPr>
            <a:spLocks noGrp="1"/>
          </p:cNvSpPr>
          <p:nvPr>
            <p:ph idx="1"/>
          </p:nvPr>
        </p:nvSpPr>
        <p:spPr/>
        <p:txBody>
          <a:bodyPr/>
          <a:lstStyle/>
          <a:p>
            <a:pPr marL="0" indent="0">
              <a:buNone/>
            </a:pPr>
            <a:endParaRPr lang="en-US" dirty="0"/>
          </a:p>
          <a:p>
            <a:r>
              <a:rPr lang="en-US" sz="4400" dirty="0"/>
              <a:t>In a minimum of three sentences explain how evolution leads to antibacterial resistance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*Isolation</a:t>
            </a:r>
          </a:p>
        </p:txBody>
      </p:sp>
      <p:sp>
        <p:nvSpPr>
          <p:cNvPr id="3" name="Content Placeholder 2"/>
          <p:cNvSpPr>
            <a:spLocks noGrp="1"/>
          </p:cNvSpPr>
          <p:nvPr>
            <p:ph idx="1"/>
          </p:nvPr>
        </p:nvSpPr>
        <p:spPr>
          <a:xfrm>
            <a:off x="228600" y="1013618"/>
            <a:ext cx="8763000" cy="2262981"/>
          </a:xfrm>
        </p:spPr>
        <p:txBody>
          <a:bodyPr>
            <a:normAutofit fontScale="92500"/>
          </a:bodyPr>
          <a:lstStyle/>
          <a:p>
            <a:r>
              <a:rPr lang="en-US" b="1" u="sng" dirty="0"/>
              <a:t>Isolation</a:t>
            </a:r>
            <a:r>
              <a:rPr lang="en-US" dirty="0"/>
              <a:t> occurs when a physical barrier </a:t>
            </a:r>
            <a:r>
              <a:rPr lang="en-US" dirty="0" smtClean="0"/>
              <a:t>like mountains, rivers, and oceans prevents </a:t>
            </a:r>
            <a:r>
              <a:rPr lang="en-US" dirty="0"/>
              <a:t>two populations of the same species from reproducing.</a:t>
            </a:r>
          </a:p>
          <a:p>
            <a:r>
              <a:rPr lang="en-US" dirty="0"/>
              <a:t>Isolation leads to </a:t>
            </a:r>
            <a:r>
              <a:rPr lang="en-US" b="1" u="sng" dirty="0"/>
              <a:t>speciation.</a:t>
            </a:r>
          </a:p>
          <a:p>
            <a:endParaRPr lang="en-US" dirty="0"/>
          </a:p>
          <a:p>
            <a:endParaRPr lang="en-US" dirty="0"/>
          </a:p>
        </p:txBody>
      </p:sp>
      <p:pic>
        <p:nvPicPr>
          <p:cNvPr id="4" name="Picture 2" descr="https://evolution.berkeley.edu/admin/media/2/45469_evo_resources_resource_image_236_original.gif">
            <a:extLst>
              <a:ext uri="{FF2B5EF4-FFF2-40B4-BE49-F238E27FC236}">
                <a16:creationId xmlns:a16="http://schemas.microsoft.com/office/drawing/2014/main" id="{FBC34EB2-5B30-45FF-A979-F2FDD894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2800"/>
            <a:ext cx="6553200" cy="3120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*Speciation</a:t>
            </a:r>
            <a:endParaRPr lang="en-US" dirty="0"/>
          </a:p>
        </p:txBody>
      </p:sp>
      <p:sp>
        <p:nvSpPr>
          <p:cNvPr id="3" name="Content Placeholder 2"/>
          <p:cNvSpPr>
            <a:spLocks noGrp="1"/>
          </p:cNvSpPr>
          <p:nvPr>
            <p:ph idx="1"/>
          </p:nvPr>
        </p:nvSpPr>
        <p:spPr>
          <a:xfrm>
            <a:off x="76200" y="838201"/>
            <a:ext cx="8991600" cy="4114800"/>
          </a:xfrm>
        </p:spPr>
        <p:txBody>
          <a:bodyPr>
            <a:normAutofit fontScale="92500" lnSpcReduction="20000"/>
          </a:bodyPr>
          <a:lstStyle/>
          <a:p>
            <a:r>
              <a:rPr lang="en-US" b="1" u="sng" dirty="0" smtClean="0"/>
              <a:t>Speciation</a:t>
            </a:r>
            <a:r>
              <a:rPr lang="en-US" dirty="0" smtClean="0"/>
              <a:t> is when a species is isolated from the rest of the population causing both species to develop different genetic mutations and variations based on their new environment</a:t>
            </a:r>
          </a:p>
          <a:p>
            <a:endParaRPr lang="en-US" dirty="0"/>
          </a:p>
          <a:p>
            <a:r>
              <a:rPr lang="en-US" dirty="0" smtClean="0"/>
              <a:t>After several generations of being isolated, the population will begin to look different from the original species.  It may eventually become its own new species, making it unable to  reproduce with the other species </a:t>
            </a:r>
            <a:endParaRPr lang="en-US" dirty="0"/>
          </a:p>
        </p:txBody>
      </p:sp>
      <p:pic>
        <p:nvPicPr>
          <p:cNvPr id="1026" name="Picture 2" descr="Image result for speciat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419600"/>
            <a:ext cx="3123114"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How speciation works</a:t>
            </a:r>
          </a:p>
        </p:txBody>
      </p:sp>
      <p:sp>
        <p:nvSpPr>
          <p:cNvPr id="3" name="Content Placeholder 2"/>
          <p:cNvSpPr>
            <a:spLocks noGrp="1"/>
          </p:cNvSpPr>
          <p:nvPr>
            <p:ph idx="1"/>
          </p:nvPr>
        </p:nvSpPr>
        <p:spPr>
          <a:xfrm>
            <a:off x="457200" y="1013618"/>
            <a:ext cx="8534400" cy="5082382"/>
          </a:xfrm>
        </p:spPr>
        <p:txBody>
          <a:bodyPr>
            <a:normAutofit fontScale="85000" lnSpcReduction="20000"/>
          </a:bodyPr>
          <a:lstStyle/>
          <a:p>
            <a:pPr marL="514350" indent="-514350">
              <a:buFont typeface="+mj-lt"/>
              <a:buAutoNum type="arabicPeriod"/>
            </a:pPr>
            <a:r>
              <a:rPr lang="en-US" dirty="0"/>
              <a:t>A physical barrier blocks/prevents some species within a population from mixing (this is isolation) </a:t>
            </a:r>
          </a:p>
          <a:p>
            <a:pPr marL="514350" indent="-514350">
              <a:buFont typeface="+mj-lt"/>
              <a:buAutoNum type="arabicPeriod"/>
            </a:pPr>
            <a:r>
              <a:rPr lang="en-US" dirty="0"/>
              <a:t>Time will pass, and the isolated population will reproduce offspring with variations (mutations).</a:t>
            </a:r>
          </a:p>
          <a:p>
            <a:pPr marL="514350" indent="-514350">
              <a:buFont typeface="+mj-lt"/>
              <a:buAutoNum type="arabicPeriod"/>
            </a:pPr>
            <a:r>
              <a:rPr lang="en-US" dirty="0"/>
              <a:t>Since the species are located in two different places, the species will evolve differently based off where they live. </a:t>
            </a:r>
          </a:p>
          <a:p>
            <a:pPr marL="514350" indent="-514350">
              <a:buFont typeface="+mj-lt"/>
              <a:buAutoNum type="arabicPeriod"/>
            </a:pPr>
            <a:r>
              <a:rPr lang="en-US" dirty="0"/>
              <a:t>The more favored traits will reproduce, eventually creating two different species that will no longer want to reproduce with each other when they come into contact again</a:t>
            </a:r>
          </a:p>
          <a:p>
            <a:endParaRPr lang="en-US" dirty="0"/>
          </a:p>
          <a:p>
            <a:pPr marL="0" indent="0">
              <a:buNone/>
            </a:pPr>
            <a:endParaRPr lang="en-US" dirty="0">
              <a:hlinkClick r:id="rId3"/>
            </a:endParaRPr>
          </a:p>
          <a:p>
            <a:r>
              <a:rPr lang="en-US" dirty="0">
                <a:hlinkClick r:id="rId3"/>
              </a:rPr>
              <a:t>https://www.youtube.com/watch?v=EmtIofdeUbc</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D110-549B-4E45-9B59-2B089D0649DC}"/>
              </a:ext>
            </a:extLst>
          </p:cNvPr>
          <p:cNvSpPr>
            <a:spLocks noGrp="1"/>
          </p:cNvSpPr>
          <p:nvPr>
            <p:ph type="title"/>
          </p:nvPr>
        </p:nvSpPr>
        <p:spPr>
          <a:xfrm>
            <a:off x="486508" y="35488"/>
            <a:ext cx="8229600" cy="1143000"/>
          </a:xfrm>
        </p:spPr>
        <p:txBody>
          <a:bodyPr>
            <a:normAutofit fontScale="90000"/>
          </a:bodyPr>
          <a:lstStyle/>
          <a:p>
            <a:r>
              <a:rPr lang="en-US" dirty="0"/>
              <a:t>Copy and Color diagram in your notes</a:t>
            </a:r>
          </a:p>
        </p:txBody>
      </p:sp>
      <p:sp>
        <p:nvSpPr>
          <p:cNvPr id="3" name="Content Placeholder 2">
            <a:extLst>
              <a:ext uri="{FF2B5EF4-FFF2-40B4-BE49-F238E27FC236}">
                <a16:creationId xmlns:a16="http://schemas.microsoft.com/office/drawing/2014/main" id="{78727CD3-342C-45AD-8270-B000171E667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D3135D-9F8A-47D8-A7D1-673A8368EEDF}"/>
              </a:ext>
            </a:extLst>
          </p:cNvPr>
          <p:cNvPicPr>
            <a:picLocks noChangeAspect="1"/>
          </p:cNvPicPr>
          <p:nvPr/>
        </p:nvPicPr>
        <p:blipFill rotWithShape="1">
          <a:blip r:embed="rId2"/>
          <a:srcRect l="13333" t="18874" r="20833" b="11462"/>
          <a:stretch/>
        </p:blipFill>
        <p:spPr>
          <a:xfrm>
            <a:off x="-18757" y="1121898"/>
            <a:ext cx="9162757" cy="5461464"/>
          </a:xfrm>
          <a:prstGeom prst="rect">
            <a:avLst/>
          </a:prstGeom>
        </p:spPr>
      </p:pic>
    </p:spTree>
    <p:extLst>
      <p:ext uri="{BB962C8B-B14F-4D97-AF65-F5344CB8AC3E}">
        <p14:creationId xmlns:p14="http://schemas.microsoft.com/office/powerpoint/2010/main" val="285031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 evolution means change over time…</a:t>
            </a:r>
          </a:p>
        </p:txBody>
      </p:sp>
      <p:sp>
        <p:nvSpPr>
          <p:cNvPr id="3" name="Content Placeholder 2"/>
          <p:cNvSpPr>
            <a:spLocks noGrp="1"/>
          </p:cNvSpPr>
          <p:nvPr>
            <p:ph idx="1"/>
          </p:nvPr>
        </p:nvSpPr>
        <p:spPr>
          <a:xfrm>
            <a:off x="0" y="1676400"/>
            <a:ext cx="5791200" cy="4953000"/>
          </a:xfrm>
        </p:spPr>
        <p:txBody>
          <a:bodyPr>
            <a:normAutofit fontScale="92500" lnSpcReduction="10000"/>
          </a:bodyPr>
          <a:lstStyle/>
          <a:p>
            <a:r>
              <a:rPr lang="en-US" dirty="0"/>
              <a:t>So is all evolution natural?</a:t>
            </a:r>
          </a:p>
          <a:p>
            <a:endParaRPr lang="en-US" dirty="0"/>
          </a:p>
          <a:p>
            <a:r>
              <a:rPr lang="en-US" dirty="0"/>
              <a:t>In the 1840s Darwin returned home from his voyage and created a new theory based off his hobby of breeding pigeons…</a:t>
            </a:r>
          </a:p>
          <a:p>
            <a:endParaRPr lang="en-US" dirty="0"/>
          </a:p>
          <a:p>
            <a:r>
              <a:rPr lang="en-US" dirty="0"/>
              <a:t>Darwin knew that breeders could produce new varieties of animals over time. </a:t>
            </a:r>
          </a:p>
        </p:txBody>
      </p:sp>
      <p:pic>
        <p:nvPicPr>
          <p:cNvPr id="1026" name="Picture 2" descr="Image result for pige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828800"/>
            <a:ext cx="3505200" cy="3124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*Natural vs. Artificial Selection</a:t>
            </a:r>
          </a:p>
        </p:txBody>
      </p:sp>
      <p:sp>
        <p:nvSpPr>
          <p:cNvPr id="5" name="Text Placeholder 4"/>
          <p:cNvSpPr>
            <a:spLocks noGrp="1"/>
          </p:cNvSpPr>
          <p:nvPr>
            <p:ph type="body" idx="1"/>
          </p:nvPr>
        </p:nvSpPr>
        <p:spPr/>
        <p:txBody>
          <a:bodyPr>
            <a:noAutofit/>
          </a:bodyPr>
          <a:lstStyle/>
          <a:p>
            <a:pPr algn="ctr"/>
            <a:r>
              <a:rPr lang="en-US" sz="3600" u="sng" dirty="0">
                <a:solidFill>
                  <a:srgbClr val="FF0000"/>
                </a:solidFill>
              </a:rPr>
              <a:t>Natural Selection </a:t>
            </a:r>
          </a:p>
        </p:txBody>
      </p:sp>
      <p:sp>
        <p:nvSpPr>
          <p:cNvPr id="6" name="Content Placeholder 5"/>
          <p:cNvSpPr>
            <a:spLocks noGrp="1"/>
          </p:cNvSpPr>
          <p:nvPr>
            <p:ph sz="half" idx="2"/>
          </p:nvPr>
        </p:nvSpPr>
        <p:spPr>
          <a:xfrm>
            <a:off x="457200" y="2388393"/>
            <a:ext cx="4040188" cy="3951288"/>
          </a:xfrm>
        </p:spPr>
        <p:txBody>
          <a:bodyPr/>
          <a:lstStyle/>
          <a:p>
            <a:r>
              <a:rPr lang="en-US" dirty="0"/>
              <a:t>Natural is something </a:t>
            </a:r>
            <a:r>
              <a:rPr lang="en-US" u="sng" dirty="0"/>
              <a:t>made by nature</a:t>
            </a:r>
          </a:p>
          <a:p>
            <a:r>
              <a:rPr lang="en-US" dirty="0"/>
              <a:t>Nature decides the organisms with the best traits  to survive and </a:t>
            </a:r>
            <a:r>
              <a:rPr lang="en-US" dirty="0" smtClean="0"/>
              <a:t>reproduce</a:t>
            </a:r>
            <a:endParaRPr lang="en-US" dirty="0"/>
          </a:p>
        </p:txBody>
      </p:sp>
      <p:sp>
        <p:nvSpPr>
          <p:cNvPr id="7" name="Text Placeholder 6"/>
          <p:cNvSpPr>
            <a:spLocks noGrp="1"/>
          </p:cNvSpPr>
          <p:nvPr>
            <p:ph type="body" sz="quarter" idx="3"/>
          </p:nvPr>
        </p:nvSpPr>
        <p:spPr/>
        <p:txBody>
          <a:bodyPr>
            <a:noAutofit/>
          </a:bodyPr>
          <a:lstStyle/>
          <a:p>
            <a:pPr algn="ctr"/>
            <a:r>
              <a:rPr lang="en-US" sz="3600" u="sng" dirty="0">
                <a:solidFill>
                  <a:srgbClr val="FF0000"/>
                </a:solidFill>
              </a:rPr>
              <a:t>Artificial Selection </a:t>
            </a:r>
          </a:p>
        </p:txBody>
      </p:sp>
      <p:sp>
        <p:nvSpPr>
          <p:cNvPr id="8" name="Content Placeholder 7"/>
          <p:cNvSpPr>
            <a:spLocks noGrp="1"/>
          </p:cNvSpPr>
          <p:nvPr>
            <p:ph sz="quarter" idx="4"/>
          </p:nvPr>
        </p:nvSpPr>
        <p:spPr>
          <a:xfrm>
            <a:off x="4653666" y="2308487"/>
            <a:ext cx="4041775" cy="3951288"/>
          </a:xfrm>
        </p:spPr>
        <p:txBody>
          <a:bodyPr/>
          <a:lstStyle/>
          <a:p>
            <a:r>
              <a:rPr lang="en-US" dirty="0"/>
              <a:t>Artificial is </a:t>
            </a:r>
            <a:r>
              <a:rPr lang="en-US" u="sng" dirty="0"/>
              <a:t>selective breeding by humans</a:t>
            </a:r>
          </a:p>
          <a:p>
            <a:r>
              <a:rPr lang="en-US" dirty="0"/>
              <a:t>Humans decides who/what lives or dies based traits they find more desirable </a:t>
            </a:r>
          </a:p>
          <a:p>
            <a:r>
              <a:rPr lang="en-US" dirty="0"/>
              <a:t>They hope its offspring will produce the same traits as well.</a:t>
            </a:r>
          </a:p>
        </p:txBody>
      </p:sp>
      <p:cxnSp>
        <p:nvCxnSpPr>
          <p:cNvPr id="3" name="Straight Connector 2"/>
          <p:cNvCxnSpPr/>
          <p:nvPr/>
        </p:nvCxnSpPr>
        <p:spPr>
          <a:xfrm>
            <a:off x="4497388" y="1295400"/>
            <a:ext cx="0" cy="525780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uca.edu/johnc/corn_looks_very__c.jpg"/>
          <p:cNvPicPr>
            <a:picLocks noChangeAspect="1" noChangeArrowheads="1"/>
          </p:cNvPicPr>
          <p:nvPr/>
        </p:nvPicPr>
        <p:blipFill>
          <a:blip r:embed="rId2" cstate="print"/>
          <a:srcRect/>
          <a:stretch>
            <a:fillRect/>
          </a:stretch>
        </p:blipFill>
        <p:spPr bwMode="auto">
          <a:xfrm rot="20579957">
            <a:off x="-196008" y="78665"/>
            <a:ext cx="4714875" cy="3533776"/>
          </a:xfrm>
          <a:prstGeom prst="rect">
            <a:avLst/>
          </a:prstGeom>
          <a:noFill/>
        </p:spPr>
      </p:pic>
      <p:pic>
        <p:nvPicPr>
          <p:cNvPr id="1028" name="Picture 4" descr="http://4.bp.blogspot.com/-c0bUMRYINBQ/Ub2b6ekSjDI/AAAAAAAABsc/eGiVMJyZ0ow/s1600/dogs.png"/>
          <p:cNvPicPr>
            <a:picLocks noChangeAspect="1" noChangeArrowheads="1"/>
          </p:cNvPicPr>
          <p:nvPr/>
        </p:nvPicPr>
        <p:blipFill>
          <a:blip r:embed="rId3" cstate="print"/>
          <a:srcRect/>
          <a:stretch>
            <a:fillRect/>
          </a:stretch>
        </p:blipFill>
        <p:spPr bwMode="auto">
          <a:xfrm>
            <a:off x="2971800" y="1905000"/>
            <a:ext cx="6912098" cy="2876550"/>
          </a:xfrm>
          <a:prstGeom prst="rect">
            <a:avLst/>
          </a:prstGeom>
          <a:noFill/>
        </p:spPr>
      </p:pic>
      <p:pic>
        <p:nvPicPr>
          <p:cNvPr id="1030" name="Picture 6" descr="http://evolution.berkeley.edu/evolibrary/images/evo/mustardselection.jpg"/>
          <p:cNvPicPr>
            <a:picLocks noChangeAspect="1" noChangeArrowheads="1"/>
          </p:cNvPicPr>
          <p:nvPr/>
        </p:nvPicPr>
        <p:blipFill>
          <a:blip r:embed="rId4" cstate="print"/>
          <a:srcRect/>
          <a:stretch>
            <a:fillRect/>
          </a:stretch>
        </p:blipFill>
        <p:spPr bwMode="auto">
          <a:xfrm rot="737110">
            <a:off x="251840" y="4291841"/>
            <a:ext cx="4095750" cy="2628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3652</TotalTime>
  <Words>713</Words>
  <Application>Microsoft Office PowerPoint</Application>
  <PresentationFormat>On-screen Show (4:3)</PresentationFormat>
  <Paragraphs>106</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ＭＳ Ｐゴシック</vt:lpstr>
      <vt:lpstr>Arial</vt:lpstr>
      <vt:lpstr>Calibri</vt:lpstr>
      <vt:lpstr>Office Theme</vt:lpstr>
      <vt:lpstr>#74 Isolation leads to speciation notes</vt:lpstr>
      <vt:lpstr>100 greatest discoveries: Natural selection</vt:lpstr>
      <vt:lpstr>*Isolation</vt:lpstr>
      <vt:lpstr>*Speciation</vt:lpstr>
      <vt:lpstr>How speciation works</vt:lpstr>
      <vt:lpstr>Copy and Color diagram in your notes</vt:lpstr>
      <vt:lpstr>Remember evolution means change over time…</vt:lpstr>
      <vt:lpstr>*Natural vs. Artificial Selection</vt:lpstr>
      <vt:lpstr>PowerPoint Presentation</vt:lpstr>
      <vt:lpstr>#75 Analogous, homologous, and vestigial structures </vt:lpstr>
      <vt:lpstr>Fossil evidence for evolution</vt:lpstr>
      <vt:lpstr>Structural and developmental evidence of evolution </vt:lpstr>
      <vt:lpstr>*Homologous Structures</vt:lpstr>
      <vt:lpstr>Homology of the bones of the forelimb of mammals </vt:lpstr>
      <vt:lpstr>PowerPoint Presentation</vt:lpstr>
      <vt:lpstr>Homologous structures are different than Analogous Structures </vt:lpstr>
      <vt:lpstr>*Vestigial Structures</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homologous or analogous structure???</vt:lpstr>
      <vt:lpstr>Concept check</vt:lpstr>
      <vt:lpstr>warmup </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Smart, Brittany S.</cp:lastModifiedBy>
  <cp:revision>84</cp:revision>
  <cp:lastPrinted>2017-04-19T19:49:06Z</cp:lastPrinted>
  <dcterms:created xsi:type="dcterms:W3CDTF">2014-04-03T13:00:34Z</dcterms:created>
  <dcterms:modified xsi:type="dcterms:W3CDTF">2018-04-13T20:18:52Z</dcterms:modified>
</cp:coreProperties>
</file>