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70" r:id="rId2"/>
    <p:sldId id="256" r:id="rId3"/>
    <p:sldId id="275" r:id="rId4"/>
    <p:sldId id="264" r:id="rId5"/>
    <p:sldId id="259" r:id="rId6"/>
    <p:sldId id="257" r:id="rId7"/>
    <p:sldId id="272" r:id="rId8"/>
    <p:sldId id="260" r:id="rId9"/>
    <p:sldId id="265" r:id="rId10"/>
    <p:sldId id="258" r:id="rId11"/>
    <p:sldId id="266" r:id="rId12"/>
    <p:sldId id="278" r:id="rId13"/>
    <p:sldId id="274" r:id="rId14"/>
    <p:sldId id="271" r:id="rId15"/>
    <p:sldId id="276" r:id="rId16"/>
    <p:sldId id="277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1091" autoAdjust="0"/>
  </p:normalViewPr>
  <p:slideViewPr>
    <p:cSldViewPr snapToGrid="0">
      <p:cViewPr varScale="1">
        <p:scale>
          <a:sx n="80" d="100"/>
          <a:sy n="80" d="100"/>
        </p:scale>
        <p:origin x="126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478D7-C74E-4E70-BCAF-272C709B5CC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EBF7-C208-4AC6-B92C-B19B48CDDF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AFFA4-6AA3-434F-A919-3023F3FFBA3A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3778D-181E-4572-AF23-950870528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https://www.youtube.com/watch?v=72KsjWUCUJQ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778D-181E-4572-AF23-950870528E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2KsjWUCUJ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139" y="2516593"/>
            <a:ext cx="11082020" cy="3515454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Upcoming dates: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wed 3/20 – post quiz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mon 3/25 –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disease test + interim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*If not passed from person to person its not a contagion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10" y="1592580"/>
            <a:ext cx="9872871" cy="4038600"/>
          </a:xfrm>
        </p:spPr>
        <p:txBody>
          <a:bodyPr/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u="sng" dirty="0" smtClean="0">
                <a:solidFill>
                  <a:schemeClr val="tx1"/>
                </a:solidFill>
              </a:rPr>
              <a:t>Examples of non-contagions:</a:t>
            </a:r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Heart disease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Depression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Cancer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Asthma</a:t>
            </a:r>
          </a:p>
          <a:p>
            <a:endParaRPr lang="en-US" dirty="0"/>
          </a:p>
        </p:txBody>
      </p:sp>
      <p:pic>
        <p:nvPicPr>
          <p:cNvPr id="7170" name="Picture 2" descr="http://micah.sparacio.org/wp-content/uploads/2011/05/de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60" y="2913898"/>
            <a:ext cx="5681021" cy="3375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60" y="0"/>
            <a:ext cx="9875520" cy="13563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Pandemic vs. Epidemic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56360"/>
            <a:ext cx="10866120" cy="49072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An </a:t>
            </a:r>
            <a:r>
              <a:rPr lang="en-US" sz="3200" b="1" u="sng" dirty="0" smtClean="0">
                <a:solidFill>
                  <a:schemeClr val="tx1"/>
                </a:solidFill>
              </a:rPr>
              <a:t>epidemi</a:t>
            </a:r>
            <a:r>
              <a:rPr lang="en-US" sz="3200" dirty="0" smtClean="0">
                <a:solidFill>
                  <a:schemeClr val="tx1"/>
                </a:solidFill>
              </a:rPr>
              <a:t>c is when the number of people who become infected rises well beyond what is expected within a country or a part of a country.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*An </a:t>
            </a:r>
            <a:r>
              <a:rPr lang="en-US" sz="3200" b="1" u="sng" dirty="0">
                <a:solidFill>
                  <a:schemeClr val="tx1"/>
                </a:solidFill>
              </a:rPr>
              <a:t>epidemic </a:t>
            </a:r>
            <a:r>
              <a:rPr lang="en-US" sz="3200" u="sng" dirty="0">
                <a:solidFill>
                  <a:schemeClr val="tx1"/>
                </a:solidFill>
              </a:rPr>
              <a:t>is specific to one city, region or </a:t>
            </a:r>
            <a:r>
              <a:rPr lang="en-US" sz="3200" u="sng" dirty="0" smtClean="0">
                <a:solidFill>
                  <a:schemeClr val="tx1"/>
                </a:solidFill>
              </a:rPr>
              <a:t>country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60" y="0"/>
            <a:ext cx="9875520" cy="13563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Pandemic vs. Epidemic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56360"/>
            <a:ext cx="10866120" cy="49072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b="1" u="sng" dirty="0" smtClean="0">
                <a:solidFill>
                  <a:schemeClr val="tx1"/>
                </a:solidFill>
              </a:rPr>
              <a:t>pandemic</a:t>
            </a:r>
            <a:r>
              <a:rPr lang="en-US" sz="3200" dirty="0" smtClean="0">
                <a:solidFill>
                  <a:schemeClr val="tx1"/>
                </a:solidFill>
              </a:rPr>
              <a:t> is usually caused by a </a:t>
            </a:r>
            <a:r>
              <a:rPr lang="en-US" sz="3200" dirty="0" smtClean="0">
                <a:solidFill>
                  <a:schemeClr val="tx1"/>
                </a:solidFill>
              </a:rPr>
              <a:t>pathogen </a:t>
            </a:r>
            <a:r>
              <a:rPr lang="en-US" sz="3200" dirty="0" smtClean="0">
                <a:solidFill>
                  <a:schemeClr val="tx1"/>
                </a:solidFill>
              </a:rPr>
              <a:t>humans either </a:t>
            </a:r>
            <a:r>
              <a:rPr lang="en-US" sz="3200" dirty="0" smtClean="0">
                <a:solidFill>
                  <a:schemeClr val="tx1"/>
                </a:solidFill>
              </a:rPr>
              <a:t>have little to </a:t>
            </a:r>
            <a:r>
              <a:rPr lang="en-US" sz="3200" dirty="0" smtClean="0">
                <a:solidFill>
                  <a:schemeClr val="tx1"/>
                </a:solidFill>
              </a:rPr>
              <a:t>no immunity </a:t>
            </a:r>
            <a:r>
              <a:rPr lang="en-US" sz="3200" dirty="0" smtClean="0">
                <a:solidFill>
                  <a:schemeClr val="tx1"/>
                </a:solidFill>
              </a:rPr>
              <a:t>against. Since so little </a:t>
            </a:r>
            <a:r>
              <a:rPr lang="en-US" sz="3200" dirty="0" smtClean="0">
                <a:solidFill>
                  <a:schemeClr val="tx1"/>
                </a:solidFill>
              </a:rPr>
              <a:t>people are immune, </a:t>
            </a:r>
            <a:r>
              <a:rPr lang="en-US" sz="3200" dirty="0" smtClean="0">
                <a:solidFill>
                  <a:schemeClr val="tx1"/>
                </a:solidFill>
              </a:rPr>
              <a:t>the pathogen can easily </a:t>
            </a:r>
            <a:r>
              <a:rPr lang="en-US" sz="3200" dirty="0" smtClean="0">
                <a:solidFill>
                  <a:schemeClr val="tx1"/>
                </a:solidFill>
              </a:rPr>
              <a:t>spread around the world if it becomes easily </a:t>
            </a:r>
            <a:r>
              <a:rPr lang="en-US" sz="3200" dirty="0" smtClean="0">
                <a:solidFill>
                  <a:schemeClr val="tx1"/>
                </a:solidFill>
              </a:rPr>
              <a:t>transmissible in humans.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*A </a:t>
            </a:r>
            <a:r>
              <a:rPr lang="en-US" sz="3200" b="1" u="sng" dirty="0">
                <a:solidFill>
                  <a:schemeClr val="tx1"/>
                </a:solidFill>
              </a:rPr>
              <a:t>pandemic</a:t>
            </a:r>
            <a:r>
              <a:rPr lang="en-US" sz="3200" u="sng" dirty="0">
                <a:solidFill>
                  <a:schemeClr val="tx1"/>
                </a:solidFill>
              </a:rPr>
              <a:t> covers a much wider geographical </a:t>
            </a:r>
            <a:r>
              <a:rPr lang="en-US" sz="3200" u="sng" dirty="0" smtClean="0">
                <a:solidFill>
                  <a:schemeClr val="tx1"/>
                </a:solidFill>
              </a:rPr>
              <a:t>area (more than one country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often </a:t>
            </a:r>
            <a:r>
              <a:rPr lang="en-US" sz="3200" u="sng" dirty="0">
                <a:solidFill>
                  <a:schemeClr val="tx1"/>
                </a:solidFill>
              </a:rPr>
              <a:t>worldwide</a:t>
            </a:r>
            <a:r>
              <a:rPr lang="en-US" sz="3200" dirty="0">
                <a:solidFill>
                  <a:schemeClr val="tx1"/>
                </a:solidFill>
              </a:rPr>
              <a:t>. A pandemic also infects  more people than an epidemic.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72 </a:t>
            </a:r>
            <a:r>
              <a:rPr lang="en-US" dirty="0" smtClean="0">
                <a:solidFill>
                  <a:schemeClr val="tx1"/>
                </a:solidFill>
              </a:rPr>
              <a:t>– Infectious Disease spreadsheet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1258"/>
            <a:ext cx="9875520" cy="12039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Pathogen chart worksheet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2" y="1698172"/>
            <a:ext cx="11212285" cy="46373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Fill out the chart with the appropriate information. We will go over the chart </a:t>
            </a:r>
            <a:r>
              <a:rPr lang="en-US" sz="3600" dirty="0" smtClean="0">
                <a:solidFill>
                  <a:schemeClr val="tx1"/>
                </a:solidFill>
              </a:rPr>
              <a:t>in </a:t>
            </a:r>
            <a:r>
              <a:rPr lang="en-US" sz="3600" dirty="0" smtClean="0">
                <a:solidFill>
                  <a:schemeClr val="tx1"/>
                </a:solidFill>
              </a:rPr>
              <a:t>class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If you do not complete this in class then it is homework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231238"/>
              </p:ext>
            </p:extLst>
          </p:nvPr>
        </p:nvGraphicFramePr>
        <p:xfrm>
          <a:off x="400049" y="135345"/>
          <a:ext cx="11515725" cy="649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941">
                  <a:extLst>
                    <a:ext uri="{9D8B030D-6E8A-4147-A177-3AD203B41FA5}">
                      <a16:colId xmlns:a16="http://schemas.microsoft.com/office/drawing/2014/main" val="2189491023"/>
                    </a:ext>
                  </a:extLst>
                </a:gridCol>
                <a:gridCol w="3255754">
                  <a:extLst>
                    <a:ext uri="{9D8B030D-6E8A-4147-A177-3AD203B41FA5}">
                      <a16:colId xmlns:a16="http://schemas.microsoft.com/office/drawing/2014/main" val="3386539116"/>
                    </a:ext>
                  </a:extLst>
                </a:gridCol>
                <a:gridCol w="3120099">
                  <a:extLst>
                    <a:ext uri="{9D8B030D-6E8A-4147-A177-3AD203B41FA5}">
                      <a16:colId xmlns:a16="http://schemas.microsoft.com/office/drawing/2014/main" val="1026494914"/>
                    </a:ext>
                  </a:extLst>
                </a:gridCol>
                <a:gridCol w="2878931">
                  <a:extLst>
                    <a:ext uri="{9D8B030D-6E8A-4147-A177-3AD203B41FA5}">
                      <a16:colId xmlns:a16="http://schemas.microsoft.com/office/drawing/2014/main" val="4263056454"/>
                    </a:ext>
                  </a:extLst>
                </a:gridCol>
              </a:tblGrid>
              <a:tr h="10268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Disease Name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of Pathogen/Contagion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(bacteria, virus,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protist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, fungi, or parasite)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Transmission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Airborne, waterborne, direct contact, or vector borne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**if you pick vector, tell the organism that transmits pathogen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Treatment/Prevention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(is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this treated with antibiotics, vaccines, other, or nothing)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10218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Strep</a:t>
                      </a:r>
                      <a:r>
                        <a:rPr lang="en-US" baseline="0" dirty="0" smtClean="0"/>
                        <a:t> Throat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34072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Lyme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396436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Cold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2533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West Nile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32471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Staph</a:t>
                      </a:r>
                      <a:r>
                        <a:rPr lang="en-US" baseline="0" dirty="0" smtClean="0"/>
                        <a:t>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06195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Ringworm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23119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H1N1 Influenza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89768"/>
                  </a:ext>
                </a:extLst>
              </a:tr>
              <a:tr h="594944">
                <a:tc>
                  <a:txBody>
                    <a:bodyPr/>
                    <a:lstStyle/>
                    <a:p>
                      <a:r>
                        <a:rPr lang="en-US" dirty="0" smtClean="0"/>
                        <a:t>Malaria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0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84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Cholera Mapping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eath Activity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3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677" y="0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Mapping Death Assessment questions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03" y="1222058"/>
            <a:ext cx="11521440" cy="5875019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Describe what you see on the map you have marked with the locations of the deaths. Explain any trends you noticed about the placement of dots</a:t>
            </a:r>
            <a:r>
              <a:rPr lang="en-US" sz="3200" dirty="0" smtClean="0">
                <a:solidFill>
                  <a:schemeClr val="tx1"/>
                </a:solidFill>
              </a:rPr>
              <a:t>. (are they scattered, clumped, random, uniform)</a:t>
            </a:r>
            <a:endParaRPr lang="en-US" sz="32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Explain any other clues about the cause of disease.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Look at the information that you know about the victims, such as their ages and occupations. Are there any similarities in victims?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Based on the evidence of the cholera death locations shown on the map, state 3 hypothesizes or reasons that might explain </a:t>
            </a:r>
            <a:r>
              <a:rPr lang="en-US" sz="3200" dirty="0" smtClean="0">
                <a:solidFill>
                  <a:schemeClr val="tx1"/>
                </a:solidFill>
              </a:rPr>
              <a:t>how </a:t>
            </a:r>
            <a:r>
              <a:rPr lang="en-US" sz="3200" dirty="0">
                <a:solidFill>
                  <a:schemeClr val="tx1"/>
                </a:solidFill>
              </a:rPr>
              <a:t>the disease spread. (A hypothesis is an idea or theory about how or why something happens).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Explain possible solutions to </a:t>
            </a:r>
            <a:r>
              <a:rPr lang="en-US" sz="3200" dirty="0" smtClean="0">
                <a:solidFill>
                  <a:schemeClr val="tx1"/>
                </a:solidFill>
              </a:rPr>
              <a:t>resolving </a:t>
            </a:r>
            <a:r>
              <a:rPr lang="en-US" sz="3200" dirty="0">
                <a:solidFill>
                  <a:schemeClr val="tx1"/>
                </a:solidFill>
              </a:rPr>
              <a:t>the Cholera death problem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http://pandemic3.com/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71 </a:t>
            </a:r>
            <a:r>
              <a:rPr lang="en-US" dirty="0" smtClean="0">
                <a:solidFill>
                  <a:schemeClr val="tx1"/>
                </a:solidFill>
              </a:rPr>
              <a:t>How disease spreads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Warm-up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29758"/>
            <a:ext cx="11819466" cy="435133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 your notebook define and explain a way these relate to our current unit.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pPr lvl="1"/>
            <a:r>
              <a:rPr lang="en-US" sz="4400" u="sng" dirty="0" smtClean="0">
                <a:solidFill>
                  <a:schemeClr val="tx1"/>
                </a:solidFill>
              </a:rPr>
              <a:t>Path</a:t>
            </a:r>
            <a:r>
              <a:rPr lang="en-US" sz="4400" dirty="0" smtClean="0">
                <a:solidFill>
                  <a:schemeClr val="tx1"/>
                </a:solidFill>
              </a:rPr>
              <a:t>ology</a:t>
            </a:r>
          </a:p>
          <a:p>
            <a:pPr lvl="1"/>
            <a:r>
              <a:rPr lang="en-US" sz="4400" u="sng" dirty="0" smtClean="0">
                <a:solidFill>
                  <a:schemeClr val="tx1"/>
                </a:solidFill>
              </a:rPr>
              <a:t>Epidemi</a:t>
            </a:r>
            <a:r>
              <a:rPr lang="en-US" sz="4400" dirty="0" smtClean="0">
                <a:solidFill>
                  <a:schemeClr val="tx1"/>
                </a:solidFill>
              </a:rPr>
              <a:t>ology</a:t>
            </a:r>
            <a:endParaRPr lang="en-US" sz="4400" dirty="0" smtClean="0">
              <a:solidFill>
                <a:schemeClr val="tx1"/>
              </a:solidFill>
            </a:endParaRPr>
          </a:p>
          <a:p>
            <a:pPr lvl="1"/>
            <a:r>
              <a:rPr lang="en-US" sz="4400" u="sng" dirty="0" smtClean="0">
                <a:solidFill>
                  <a:schemeClr val="tx1"/>
                </a:solidFill>
              </a:rPr>
              <a:t>Bio</a:t>
            </a:r>
            <a:r>
              <a:rPr lang="en-US" sz="4400" dirty="0" smtClean="0">
                <a:solidFill>
                  <a:schemeClr val="tx1"/>
                </a:solidFill>
              </a:rPr>
              <a:t>technology</a:t>
            </a:r>
          </a:p>
          <a:p>
            <a:pPr lvl="1"/>
            <a:r>
              <a:rPr lang="en-US" sz="4400" u="sng" dirty="0" smtClean="0">
                <a:solidFill>
                  <a:schemeClr val="tx1"/>
                </a:solidFill>
              </a:rPr>
              <a:t>Microbio</a:t>
            </a:r>
            <a:r>
              <a:rPr lang="en-US" sz="4400" dirty="0" smtClean="0">
                <a:solidFill>
                  <a:schemeClr val="tx1"/>
                </a:solidFill>
              </a:rPr>
              <a:t>logy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724" y="376136"/>
            <a:ext cx="9875520" cy="1356360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chemeClr val="tx1"/>
                </a:solidFill>
              </a:rPr>
              <a:t>Warmup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59" y="1726659"/>
            <a:ext cx="10762952" cy="4038600"/>
          </a:xfrm>
        </p:spPr>
        <p:txBody>
          <a:bodyPr/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Suppose a bacterial colony is </a:t>
            </a:r>
            <a:r>
              <a:rPr lang="en-US" sz="3600" dirty="0" smtClean="0">
                <a:solidFill>
                  <a:schemeClr val="tx1"/>
                </a:solidFill>
              </a:rPr>
              <a:t>30 </a:t>
            </a:r>
            <a:r>
              <a:rPr lang="en-US" sz="3600" dirty="0">
                <a:solidFill>
                  <a:schemeClr val="tx1"/>
                </a:solidFill>
              </a:rPr>
              <a:t>&amp; they split every hour.  In how many hours will it take for their population to grow </a:t>
            </a:r>
            <a:r>
              <a:rPr lang="en-US" sz="3600" dirty="0" smtClean="0">
                <a:solidFill>
                  <a:schemeClr val="tx1"/>
                </a:solidFill>
              </a:rPr>
              <a:t>to 1,920 bacteria?</a:t>
            </a: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Assume that a bacterium can divide every </a:t>
            </a:r>
            <a:r>
              <a:rPr lang="en-US" sz="3600" dirty="0" smtClean="0">
                <a:solidFill>
                  <a:schemeClr val="tx1"/>
                </a:solidFill>
              </a:rPr>
              <a:t>15 </a:t>
            </a:r>
            <a:r>
              <a:rPr lang="en-US" sz="3600" dirty="0">
                <a:solidFill>
                  <a:schemeClr val="tx1"/>
                </a:solidFill>
              </a:rPr>
              <a:t>minutes.  If you start with 2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cells, how many bacteria will be present in </a:t>
            </a:r>
            <a:r>
              <a:rPr lang="en-US" sz="3600" dirty="0" smtClean="0">
                <a:solidFill>
                  <a:schemeClr val="tx1"/>
                </a:solidFill>
              </a:rPr>
              <a:t>2.5 hours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3704"/>
            <a:ext cx="9875520" cy="13563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*So how are contagions spread?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764" y="646611"/>
            <a:ext cx="6998265" cy="409956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Pathogen: any microbe that causes a disease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Carrier: An individual infected with a disease, can spread disease, regardless of them showing or not showing symptoms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images.fanpop.com/images/image_uploads/A-F-Models-abercrombie-and-fitch-347577_1024_768.jpg"/>
          <p:cNvPicPr>
            <a:picLocks noChangeAspect="1" noChangeArrowheads="1"/>
          </p:cNvPicPr>
          <p:nvPr/>
        </p:nvPicPr>
        <p:blipFill>
          <a:blip r:embed="rId2"/>
          <a:srcRect b="8002"/>
          <a:stretch>
            <a:fillRect/>
          </a:stretch>
        </p:blipFill>
        <p:spPr bwMode="auto">
          <a:xfrm>
            <a:off x="661481" y="1869636"/>
            <a:ext cx="3715966" cy="3251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5489" y="5680953"/>
            <a:ext cx="322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HIV </a:t>
            </a:r>
            <a:r>
              <a:rPr lang="en-US" b="1" dirty="0" err="1" smtClean="0">
                <a:solidFill>
                  <a:srgbClr val="FF0000"/>
                </a:solidFill>
              </a:rPr>
              <a:t>Postive</a:t>
            </a:r>
            <a:r>
              <a:rPr lang="en-US" b="1" dirty="0" smtClean="0">
                <a:solidFill>
                  <a:srgbClr val="FF0000"/>
                </a:solidFill>
              </a:rPr>
              <a:t>? Or not?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3" y="0"/>
            <a:ext cx="6152378" cy="1356360"/>
          </a:xfrm>
        </p:spPr>
        <p:txBody>
          <a:bodyPr/>
          <a:lstStyle/>
          <a:p>
            <a:pPr algn="r"/>
            <a:r>
              <a:rPr lang="en-US" u="sng" dirty="0" smtClean="0">
                <a:solidFill>
                  <a:schemeClr val="tx1"/>
                </a:solidFill>
              </a:rPr>
              <a:t>*Disease Transmission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682" y="1047190"/>
            <a:ext cx="7732884" cy="403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Contagion – A disease that is spread from one organism to another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Contagions are diseases that are contagious!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Example: the flu is a contagion because it can spread from one person to another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194" name="AutoShape 2" descr="data:image/jpeg;base64,/9j/4AAQSkZJRgABAQAAAQABAAD/2wCEAAkGBhQSERUUExQVFRUVFxcYGBgYGBwcGhwXHBgcHBcXFxcXHCYeFxojGhgXHy8gJCcpLCwsFx4xNTAqNSYrLCkBCQoKDgwOGg8PGikkHyQsLCwpLCwpKSkpLCksKSkpKSksKSkpLCksLCksLCwsLCwpLCwsKSkpLCwpKSksKSkpKf/AABEIAQ8AugMBIgACEQEDEQH/xAAcAAACAwEBAQEAAAAAAAAAAAAEBQIDBgcBAAj/xABIEAABAwIEAwQHBAcECQUAAAABAgMRAAQFEiExBkFREyJhkQcUMnGBofBCUmKxIzNygpLB4aKy0fEVFiQmNFNjc9JDRIOzwv/EABoBAAMBAQEBAAAAAAAAAAAAAAECAwQABQb/xAAuEQACAgEDAwIFBAIDAAAAAAAAAQIRAxIhMQRBURPwInGhseFhgZHBFNEyQnL/2gAMAwEAAhEDEQA/AE4Z99RIiiimq1prxdRqoFdOtBvKmtJw5haHnlJcBICCrQkayOngTRrXCzDxt3GwtLbmbMkmToDseWoill1MIOn77hUG90YNxFUKNb4cP2z4SttCkBNwGlpKycycwBMzIOoOnjQ+NcJMtN3agD3ENraOY6SSFT97vJO/Wiurhdb3+aA8T5MUhVQKq2+GYVYO3AYDbhUpAVPaSEkCVJUUqMn3TExWdvX7RN0Iad7BGZK0Zu8VDMJSZ0E5efI1SOdSdJPi+3+wOFK7E5VUa6DecM2frDDCWnAp4BzNnMBsSVA67kJiR1qlrhS3VftthKiw6x2qRmMzMe1M9NPGprrIPenxfvcPpM5+tNeINazhXAW7j1oKSVFtBLYBI73eA232G9D8TYZb2zzLSUlRQEG4IUe8TBUlOsJ0k6feHSq+tHXoXIuh1Yot1zoapfZyn31urnBbEs26kNOpN0cjZzk5FHQKUCqDE+NEXnD1qsXLDaFpctkJVnKic0pKoIOnKNhvUv8ALj4ft158jemznBFQVrWp4WwNt55ztknsm2iowSNZABmZ+8YpxhnBDK7q9ZWDDZR2RzHQLCikn732d+lPPqYQbT7e/wCwLG2cvuWSDmHxo60uwU+Nb614StCbVt1Cgu4YWSc6tHk5Z0mPv6eAr624BtGilLiVFxm3L9xlWqFHUBIE6CUuHSPZT1Nc+tx1Tv3f9h9KRhVOVAqnSug4dwrZ3BtXkNrQ1cIcJbKyYUkSCFTPJU69Nq+a4GYSQlaVEm8LU5lCWS2VoGh3jLr4Uj6yCdO/d/6O9JnOHBBq5l+dK1PGGE27IKWrZ9tSXModWSW1AAzlk6zoR4A1kMpSelasc1kjqQklToYoVIgjT61qHqKulSs3AQaKy/X0aehTWqaqtTdNF2leeqeFeWsiNFHvDDiW3VFZCQUESTzzDSj7fEmmPV284UEZsygNBIMfM+QqfD7OVxR/AfzFEpa7UWy1gFWZUmBrCVEfNINZcsoubvj8P9CkU62F7bzVulKC6lWe4DkjYIzAyTtyHnVGLYw25aXTedOfMsIHNSCsKSR1GpHwpjcKU60+F65Hhk20AUn+vnRl/bgrdcG/YuNq+Sk/Imk1RTTlzfn5PwNT7HO+CHUtXiVuEISEr1Og1GmtIMQbJccPIqWR4jMYjrW9wfG3A5bNJMBIS2okDUEjujoBG+58KW8Z3jjlypKjKWlHJoNJCSZPPUDevShOXrbrlefDf6GdpaB2cWYFyl4uIIatMoAOpWVSUj8UCP3hXuF4zbH1V4KSyltDrZSpU5QYygqO/sf2qrxDHnzh7bmfvurUhZyjVJziI2GgGtNQ6fXPVdOw9W9iBE5sv93SK8+UaW689+y2fb9S6YgwQs2ZuFpumnC42SiBAzgqKU7nNMik/GC27hbbzJClONjtUJ1UlQA9oDUaGP3a0lsiE4WOil/3DXt9dqt7e5da0cVdqBMAkjNEa+A+Zq8Z1k1Ldvb614/SxGrjXb2xDdYw2m2w6FBSmFhTiRqpIBBMjkdDTi9xO3a9buE3Da/WW0pbQn2pCCnUctTOsRVmFPC5N8cnq/aNICs/I5XAVqkDSI8jSjjq3DdrZIzBYQlSQpJ7phKNR4VySlNQdrz+/wAXjzsdulfvwS4bv2U2lwVgLUvKkthWVSkjxGoHeOv4TTXEcdZT6w826jO4wyUpnXtEFZCffqkVXwC32dskkf8AEvKSf2Utq+WZJHxovDcOC7F1jmXHEj/uIgj5opMrh6km75Xft+KDFOl798ifirGGV3Vi424nKheZZB9gFaCc3TSfnUmcZZViN4kuDJcsJbQ5qUyGwInp3leEim1w+HL+5tHJ7O4ZRp+IJ1jxy6/uCoXeMHLiDzRhVulLLZicoTOaJ6rJ/hT0oJ/Co128+Wmu3n7B73ff7C/DMYtrRVlaKuG1dg292ixogEjupnqcx08PGr7Dilh1izUp1AWl1HaAnUZG3EFR98J18RTC0V/tVtcK9tdisrUNCYLKuX7SqqFl2BtG0+wb55SI2yLQ64mPdmj4UG4S5Tvnn/1fYO69/IVY8yh9zv4ijsVuEhJTIbGVREEq8Anl7VYzFLEJUUgzlJGZJkHXQggkaiNJ0rV+kG7dIKDctOI7Uw0kDOiAqM0a6aj3kVimFFO3MR7x7q9LpL0J37/hGfJyVNKKSI+jTIXiep8hQaWpnSev9K+7I/R/pW3kkdgVb152QpBe8fspmApR5D+tJr/jha9EjIn5+6a8OHTZZcqjU5xN1bvholR2iN4qhWMJlAQAEoOgnedPyJ8653ecWLI126cp6md6V/61EdPOtEegb3Yry0dbfxBJBCERmVmVrMnf+VeLxf8AWdww4Np2OXKTtry8q5ba8dOJPL+VPsP48Qv9YmPEUk+hnBcWFZUxvat9m4lcTlUD74ofFR2rq3IjMZiZ5RvTNh5DolJBqLlrSKdSt8nVsL7q8zWqGMsZFFWaf2uUfi+VHq4rSD2nY/p+zyZ83diZmPfrHzoZ21oN23qijCXK9vkFtBeH8TIQ20lxorUwT2agqNwRqPcY57CqbXiZOVxFw12iVul2EmIUTMeIkD570A4zVCmqr6ON26+rF1Mcu8WFZuCpv9cgIHe9kAKAnTX2ieVLMYxEPsMNBBHYpImZzaAdNPZ+dUhqrENU0ccItNL3VfYDk3yGWfGC2m7dptJSGj+k1H6QTJHs93Uq86OZ4xAJytFMv9qe9O4hQ9nnqZ8aQXFnzAqltFB4MUt6DrkjSYhiGW8TeBBUAmMoVuMhTMx40qw/iJKFXIcaztXKiVIzQRJJ0Vz0PhsKMwt8R2a9jt4UrxrDuzUY2NLCEL0SXb6LgLb5QerjgB4LDMNoYUyhGbUAlOpMa+wBHhvQ6eNz2doktFSrVQUTnHfytqRA7vdMKBnXY9az5SJr3L0PlV102Lx9/fcT1JDl7jC0cdC1WACysqXmcnPKVDUFMDvEHb7NJLh1KlkpTlBUogdATIHwED4UtvmDOYbivbW8zDxq0cUYbx+7f3Ecm+RkhaY8agcv3R86oCqmFGnsAM0oJknU9apdvY1NC3LoMiNqDuFkmavHHe7Fci5y7Ktz8J/nVbiqrbbnSrlIBHj9eVWpIUghfWKIaQNJqhDNeZYPSle4xu+GLcqEsuEKT9knQ/CtzaSpPeEKG48a47YXikKStKilQ2IrqPC3FaLlOVXddG46+IrxutxSXxLdfUvjkuBk6xQT7FOVooV1qvPhMs0IXmaGUzTh9qhFt1thMm0BJbq1DVX9l4VMIimcgUVBsUHd2kajajXDUUOA6Ggm1uEBaNX3l0HG8qvaGx6iouW+UxyO1LcWBA0qtKTTF4EjjkKIo1tMieuv15UjduJXT6yScv19f51peyJg9y3SK7ZLasydudaV5ugLhjQ9OdNGVAZTaO5xpRY+FJ20lpf4Sabh0dfnRaOMugmfLyog20kQD9D/ADppYYMVaxT1OGARpVJ50uB44rMinDz0q5NgelatViKqVb1L12ynoozabPXaik4WFCFU39UqBbg0PUbBoM5eYa43qmSkdNx8KotsRUlQI0I+prXtrBpVivD8ytvQxqOR6/GqRyp7SJOFbo6BwfxKLlsJUe8B51oHUVxPhjFzbvpJ2ChPu513AKCgFDUESK8XrcHo5LXDL45akLnmqEcbpm8KBWoUkGMwbJX2Wr8tQyU9gFF65FL276FVdjrkTWVF/wB+tuONomzojKA4ikGNogEc6a4NdSgUu4jWIqcLU6C+DDKML+NbjDrTO2FAeEfyrDk9+t1w5c5Rrsd/8a15rUbROPIM+1QDrVaHF7ODmGx1pI4qkxy1KwtC15mU5eUkjQaEgc940GlAFhwaQdKdZQT0nx/nUuyT1rQm0JQ2YtQBpVhbqy3TI3+tqk4DtWFvc9CgZSKqUKvVQ7hoo4gpdDOomiMtfZOtMnQrQOhvKJNUP48hPSoYvc6RSJizzGTtVYxT3ZCXhH2LlCiHW9j7Q6HrXTvRzjXa2/ZqMqb2/Z5eW1YVuxQdNNRBHhV3Dj6rK6/CT5oO494peogsuJx7rgmrjKzp98uKSOXkGmuKOAozJMgiQawl/iUKrB08NSLSZt7ZUivXhpSrh29zpFNrswKSS0yo5cGR4jVpWMQe+PfWq4id3rIsr/SCvUwr4SMuToGEKhFKeILmZo+wchv4VncZfkmpwjcrC+BSymVVssJVCaymFCXBWz9WKQCNjVcr7CoZMXAIyK25Gk+I22U+FS7argsOJgnX8xUYrS7C9xOtE6Drynyr3sVfh8xU3TlVEc/MV52/ifr41pEHjCdPCpq8h5V4O6JPKs5f46paylAjlNZIxcnsb3JIcu3SBzFDLvUk6UqFq4RrrUUt5apoQNTG3biq3LigFXAo+wbz0GqO5E16+J1pZdYll0G5+VOsdwNW6NY5VnWrSQoKEKnQnlrrpzrTj0tWZ52ibF0vResTE8p6VqkDtkfiGopRhzKUoyE5gSDtzG1aC1WkkEacqTJJXsCKdbmhwy4KrYpP2RpWDxkkLNdAw22GVRHPlWF4iZhZ99ZcLWt0M+B5wU/rFarE1QmawPB15DkVu8YV+iNR6iNZUdHg57jtzJNZ5tXeHvo7Fne8aWJVrXqY4/CSZs7S6hr4VnMSdlVFMXXdpXdLk0sI7nMY8PplyuitIGSDsRXPeGPbrooTCR7qzdS/iGiZ2+byGOXKhm8Qyzok+8c+oIgz8qbYi3mEVmnTBg1SDtCsardS6mSmD1BMjzkEfU0CpjXmfH6Jqu2egg0w7Zo9aotgDnHF5WiU7xSDC8NCU5tyd5rWXLGZJBiKADOVEcxWSM6jRtrexZeXYQNd6zt/iwBiKPuVSSftLVkTPIczSW/wJYcASCZOpPv38q1Y4x7k8k32PWX8ygNpNavDk5QKTJsgCDHejU+NPrZEAVPI12KQQYpGal97gyVa86YoIqq5d5VBNp7FJJNbiJ7DQnqKi2vLsaKvrjKDOtJ1v61pVtbmdqjeYI/3ay3FY7xptwxdyIoLixnWoRVZRHwZrCrrI6D410G5xLMzvyrmatDTi3xY5ImtGXEpNMROhbiau8aAAoq7XJJoWtMOBWEtu6VWreopVXs11UcMcAdyuiultrlArlFo7lWDXSsHuc6BWLqo9wxK7wUhv2J151pbtulD7NLjZzETVM22kkAl1saDQpXp4aJqm5t4M1NLCI1UK1LcQ3+KMBIHiPn/ADpIsT9f41sscsMydAP86ydzZlJ1EbjfmN68vHJSRuixCMNSpUq5Ex8atcb0086Y+rVF5kAVfWOkKEW8Gr0uRUndKBfVFNydwNG3AG81ZdGPLdfKUwE9aauBamsqeYpfa4X2Q21mqQUVdiTt8DW5tsyJrNXRgxW3tWszdY/GrbKs12KVuiT4DOHLzKuORp9xE2FImsVZXGVQrWu3gU18KGSNSTFuzFvJ1qsGirlOpoPLWuO6Js+WKrIq0moKp0AiK+mvK+iiAmg1sOGb/QA1kECmeGXGUjWo5VqQUdAcUCKAdRvVDOISK+duARvWSMaC2DutlUwJ+tqFPZ9FfKpPXEGAf5fWhoc3I6jzNaYis7wlvMkUqxLBgozG29N7FXcHiB+VWuV8224N0aUzAYnZhG1JXHTrW1x3D9CQKxVywc1bunnrRZMDdNBvijVD+dCPJitiCWWy4SKpeXJqsvQmlmIYmEJJnU6CnjFt7COSSH1hjKQrJO2lVY5ZZxmFYJF4rOF85rouCXIfa8afJi9L4jOsmpmNUiDRrV/3YorGsPKVdKUKap1UkDg+dXJodVWAa1BdUQrKzXhqRFRNOAjXoFehNTAotnHyRV7WlUzViFUjOGLV2QIq1V0SN6Xg0Q0Pr+lT0gs+U6fnVwk8z8qIZwwnWNOtGDCfw02qjqOu4LepcblJmOXMdQfcaYi4ka6eFY82ZtXytBMaRroQfCnD+LJXqk6jevAzYu8e5qaGd0qd+dZDGsPiSNq0aLwKHjQl+ARrsay4JShPcZHP3tDQj69KbYta5SY2pEtRr3obqxrFtzcEAj6is1eKJVWlvEyKha2qcuorXCSjuZ5x1bCnDsHCtXFBKRrHM+A6Vs+GrptC8iEwDzP9d6TrYAGlUsulK0q6GkyN5FTOUFE1/EuH5k5hWLfbiuk26Q8z10rC4va5VGsuCX/V9jmJgmoKGpq9VQNbEybB1VGrVVBw6VRAPAKlFeJ1FSoHETvUgPhUD/nUku6bU6QrL0JimuFtHMDyH1ypdbpmntk3AqU2chkhuBRwV4mhGRptV3bHwqQw+b4rYeAleQxGVXUaQDzpMHlesBSVwgkzGkisal+PAjp8uWlOcPuytsazOtLLp1iXw8FYZHLZmz9YKF7yPDn4ipX2JSjxFZ0vnKAFcvoUM5dqSmVbfUVlWBN2U4GTtzmET4UivRB0qDuJ6zVL95mHwrRGGk6wJ5U1Sy6RpXjznSh1r1q6QjYcpRNTt7UrPhQrBKoArUW9hkQKSUtJ1jzhlXcy0n4ssoM0fgz2VXvo3H7YLRNYb05b8ndjmbiYJqhVM7+1IJpctNeimTZSVVFRqRFeZaohSKDVqpIHu/x1qDTetHItqEnRwCGiZq1pmiFtRrVrC65yYpZZ29PLZvSgGnAKa2RCqjJhQSgGKtAHh5VYlrpUwz4/nU9Q1GecwLMkK2E6ePx+tq8XZlkAp2PyNNr1HZyDoNY+Pw12obtkrSQdjVZyf7BjsBKupq4OymD8/dSq5ZU2qN08jV5fgab++gl4K6hfeEA++gzdnltRNwrrrqangmCi5cKMxT3SqYnYgR86ptFXIny9heu6JjXbbw+jXrTJWqBT6y4IKn1tlZCUBJzZd5jlOnPyrQ4TwsA6UTomdY6eE+NTn1GOC2YNLF/D+ARBNaDF2QlokchTG3s0JUUlQAGx67VRjdunIpJXH1768159eRDaWkZLD8R51ok4gFog1m77BW7drOX++RKWykAq70GO9tuau4ab7cqGfLkTJMT/ADEbVqnolHX2Qd7o9xC3BJpBdWsVpsbtQ0hDiXA4hexHunqQRv5UHjuB9kwHc8nuSI2zDrPXTanhkjS35OaZlXU1S4qtBiPDmW19YCye4hZTl+8QDrPKelRx7g829u272hWpZQkpyxBUJiZM66bVeOWFpXy6EcWK7KCaadlpRFlwskL7Ptv02TMUkafAg9efxiibfBSq1U/m1SVd2PukTrPSeXKkllhfINLE9wjSgyIT7qfY9hYYVkzZpTmmI5kdfCs+neKeElJWhWq2CGH6a2V2Umkregpgyqi0A1VneAxOhosjxrMs3VHC7P0ag4eB0yOJ3ebMFbciP5ik1vc5TlPnTC9WD08qTrA56dDVa7AsZqdB0Os70svU5djKa+W9FMcAwd28cDbKc6lTA5RzJJ0AHWujsGxEu4nTqf5b1r+DLLKuY3QZ8xTx70G3SU5kllSkn2ApQO2ySpAB98xQuD2zyXQ00gl0koyEazzBnaI1naKXqVJx0pcnRkrsb2zQhK+auzB+EmiGkQXSIBOg+P0KYt+jy+ShJzsSnvBOZW+uk5YO550htrS4dfVagBLqiqUq0gpEnXXkK86fS5L37j+oieKqhxHjHmD/AFFV45ClkdUj5zU8S4du232LZfZ51/qiD3ekFUcso5cxRrnCd2u5LK+y7Xsg5oru5M2UaxvNPHppprbjYEpp2YL0nsELZI5IVPmDQfANyZf0n9GB/erpmNei+9uQM3Yd0QO+R592sDhfCF9b4iuzt+y7YplWYyjKEhftR+IDbc1tx45+h6clv+bBrWqypbalWFmgiCt1KRO5ClLn5RR2PWrq2riFApICgkK1GQSQoZdNqF45sMRsHLdy7Uyfb7LIcyQQAFFQgawsRM1VwZw/f37jzzAaSlZyuOuiG5P2UwCoqg7AaSJ3FMunnzt3f1s71EF2bpWy2yr2XLbb9nJt/FU+LLrtGZGybzKPAJ7v5pqHFHCeJYWhl9amnG2hkSpvMQkKGWHErSCAYAnaY2JFDWnCmIXeGKuAWfVgXnjJIclBWpZiOoVHwrv8aWtS29+0D1FRBl6MQlf/ACdzoDroTy5edNuGb4er5Vey4+62esLzR75OlLeEMHxHEwpLCWwluEqfXpEj2QoSSqIPdTOgJjSmHEHo4xKwtAqWHmWV9qVNSVoIM5iFJBygwTEwNTprXT6ZzjXy/sKmkxfxy7D6B0bT/eVWTWuFVssI4OvsYSq4QWYSrsjmVk1ACtgk/fGv+FAcP+je7vi+lkNhVurs1haspzSoQO6eaD0quHE4RSYkpJuxCHaMYd7tLk6GDRLB0PvoyQEM7ZdMAofQpVbr0q/tDUgnmJyDoNPrpvQQUcuvP6+FP+J3ySQBB8OSdO7AjmTprvSF9BQBMSY56jyPx8qvpQti8yDXZ/QTbAKuFRqEIA9ylGf7o8q5Lbszv49a6z6D7mHn25EltCo6hKiDH8YoL/kjnwWL9IK7TFbpTxdcazLQGwrQZVAIISo5RAB2+9RvAmLIvMYuH0JKUlnMAqJCiWkqOmmve86rtvR+X8WujdMrNuc60qkpSpSlJKMqkkToVSOUa8qhweli2x66t2O6jsShAKiZWnslLTmUSSZC/I0Une/kAexjjx4iWyXFlrKpOSe7AYC/Z2nNrPiaIvEgcRMx9pgk/BtxP/5FC2eAXA4jXcFpXYEFQcju6sBEA/ezTpvoa8vL1J4lZA1yMlJjXvFt1Uf2xR+fk41PEdolbto6n2mLpKVeCVwkjzLZrEekzGXbbEUqacUhRt0AkGDGdenu0HlWxwfEgcSvrZX/AEH0j/40JX5FLZ+Nc29M7v8At6P+wn/7HKGTg5cnRMfxhxGEIeS4pLhbtznB1lWTMZ8ZNIPRk0Xbq4unVFag2lBUrUnMROvglsD3UVxc5HD7Z/6Nn+bdR9G7CG8NU86SlDhcUpWuiE9ydNeSjNBp60/0O7CL0sJN5gVvdR3kLQonwUFNq/t5PKr+GklnhYrR3VBi4dBG4c7RRSsHkpJCSPFI6VpX8Otn8HuLe0VnaCHEp1JIUn9IASoA+1B+NI8At1P8NqYalSyzcNJSNyvMohPvIy/xVdSFMz/rHf8A+hl2txh945+hdBuF5soScykrXmQSQgFJ9r7Ap7wQf913evYXo+B7X5aU2Yeul4A8u7TleNrcgpKchCAhYblPI5YPxpNwO5/u06J/9ve/m7Hnr8+lMcWeja6Uxw+6W0qSoMXT4cEZe0CnUpA1nMA0k6jpRvoOvV3OGPJfWp3/AGh1BKyVHKttClAk6mVLUdfvGqPRsk3HDjjLcFzJdtRP2l5ykHpPaJ86N9D+Eu2GGvG5bUye1cdhYykIS2gFRHIShXl7qARd6DmwnDXytSkpRcqKoMSA03OY75dJMEbdNK1PD+E+r4niGUQh82zw96g6lwD99JV+9WR9EqM2C3w+8t+fjborbcF4wLuwt7nTOppKVqn7ae6sHp30k/GhHgDPy+sd5WvM/nV7Cd6oWBmM7yYoq1FRmOgpgVdPuqCE1blPT5VEYZrClIEnxURE+A8AZ6xp1oS7YTlUZ7wgDWSfEHpFHXLm5CdYOxO2sSN+UedBKslkQlCiBoYnRR6zz2qspUhRWdKtsMadt3EusrKHEHRQ8iIIggjcHQ0ScGdV/wCmvXYwfl1qheBOx+rXHM5T7vz0qKkvIaZtUel+/cbKc7aSdM6WwFbb6kifGKxSr5xt0OpWpLiVZgsHvZus8z+c1G0aKVZVCFbVZe23OnbfcFGnR6aMR7PLmaBj2w0M/v3yz+7Wfw/iJ5q59ZQv9LKiVqAUSVAhRIVMkgmlaE8voDma9C5O1FtsNGvtuJbwXPrQdQH3EBJOUaoiBKYg+yPlQePX79852rziFrADYIATMSoJgACdTQ7d6lCUSFGIPXrqJ60JdYrCVBClSVTJjaIjwqFzex7Kx9EoKTfzS54/bv7XA9ueKLx62RareaLORISAkA5G4jvBM6ZRVrXE936oLZLiCwR2cBI9mZ9rLMTOviaydvjCUluc3cQtJiNydCJNFtY6mIGY+1qYmTEEx8flRbyHQx9C1cnX7vxH+7/g1GC8T3Vo2pDLiUpUoqIKQrUAJJ7w6AVRgmO3NkpXq7qUgwVIUMyCdgSCND4ik5xdJBgK1zaaRqZBOvKrFYmJJGbUc401G1IpZCksPQLiXj7P5d6/HIXe8aYi927JfQELT2a0lIygLlOVGhIzZt9/HQUkseNr23tlWSHEpZhxBSW0EwsqzjORO6lazUv9JJS6pXegkGBlOxnUH8waVqOZalfeUT5ma0RyS7nnZ4YFBem97f8AF7fSg/hfiu5sFKNu5lC4zJIBQqNiUnmOog064j9JN7dtFpa0IbVopDScoUOijJUU+ExWYW3zFep1EVzmzHQxwjjO6tGVssLCW3SorBQlUlSQk6qBI0A8qnw3x/eWTXYsOhLclUKQlUExMFQMSQKSPJquOfM1SLOoiga/H50azVDbZn+tMLezJBMHKPtQY907UsmcTbG1E5B1qKE0UWR4+VIEvxS5QogNDlzJ+W/l0qbd8puYSlQme91jVI6Hwqu7sCIzQPAfH4RQiDyOoG3KOsb0ZJSVMC2D3sdISJQj+Hbw+vHpQ/8ArAqP1bfPl896oQ0CIGswI21O3P68KCdTGkc4+I/Kk9KHg7Uy03hLufuidIjQbdf60zVdkj7J/dEfDTQUhW346UxsFaSdQPn0pnFHWQxJ0lOXKE5oJyiJgaSB1mfKqkXypEoaMfgGvv50Vctyd9TvPjVHY0NKDYbc4tmahSGicsZsgChyEEdABFBJ4gKEtoDTRyFWpTqqZ0Wee/yrxTUj3Cl6kgGaXRHwG2MF8Vkn/h2BvPd6pCflAI8Z616jis5yv1e3JIAjLoIKzIE6Hvn+FPSkpTJ0qeTSj6UPB2pmhsuJ4zEsMnMvP7I0PICQdAYP5ztVjnEYjRhodwoG+g6/tgyQrfU1nUqqSzSelG+DtTPhcJHtNhZmZJUPh3SB/nVnrSP+Un+Jf/lQ5TUSmq0AYF9C0wEBJ6hSj8lGvRcNg/qk/wAS/wDyoa1GoHu/OpraoaTrJvPo37FOn4l+P4qGYugmRlQqTIzCY8NatRqDNDrto15fWlMkjg5u7BH6tvboOXwpva4652CmRlShROwggHUgRpqfzNZ1ofKmtmykxM0HCL5R1sIVb+M+6iEugD+oq23t8yVQdRP18qrDY5x5UTj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62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hQSERUUExQVFRUVFxcYGBgYGBwcGhwXHBgcHBcXFxcXHCYeFxojGhgXHy8gJCcpLCwsFx4xNTAqNSYrLCkBCQoKDgwOGg8PGikkHyQsLCwpLCwpKSkpLCksKSkpKSksKSkpLCksLCksLCwsLCwpLCwsKSkpLCwpKSksKSkpKf/AABEIAQ8AugMBIgACEQEDEQH/xAAcAAACAwEBAQEAAAAAAAAAAAAEBQIDBgcBAAj/xABIEAABAwIEAwQHBAcECQUAAAABAgMRAAQFEiExBkFREyJhkQcUMnGBofBCUmKxIzNygpLB4aKy0fEVFiQmNFNjc9JDRIOzwv/EABoBAAMBAQEBAAAAAAAAAAAAAAECAwQABQb/xAAuEQACAgEDAwIFBAIDAAAAAAAAAQIRAxIhMQRBURPwInGhseFhgZHBFNEyQnL/2gAMAwEAAhEDEQA/AE4Z99RIiiimq1prxdRqoFdOtBvKmtJw5haHnlJcBICCrQkayOngTRrXCzDxt3GwtLbmbMkmToDseWoill1MIOn77hUG90YNxFUKNb4cP2z4SttCkBNwGlpKycycwBMzIOoOnjQ+NcJMtN3agD3ENraOY6SSFT97vJO/Wiurhdb3+aA8T5MUhVQKq2+GYVYO3AYDbhUpAVPaSEkCVJUUqMn3TExWdvX7RN0Iad7BGZK0Zu8VDMJSZ0E5efI1SOdSdJPi+3+wOFK7E5VUa6DecM2frDDCWnAp4BzNnMBsSVA67kJiR1qlrhS3VftthKiw6x2qRmMzMe1M9NPGprrIPenxfvcPpM5+tNeINazhXAW7j1oKSVFtBLYBI73eA232G9D8TYZb2zzLSUlRQEG4IUe8TBUlOsJ0k6feHSq+tHXoXIuh1Yot1zoapfZyn31urnBbEs26kNOpN0cjZzk5FHQKUCqDE+NEXnD1qsXLDaFpctkJVnKic0pKoIOnKNhvUv8ALj4ft158jemznBFQVrWp4WwNt55ztknsm2iowSNZABmZ+8YpxhnBDK7q9ZWDDZR2RzHQLCikn732d+lPPqYQbT7e/wCwLG2cvuWSDmHxo60uwU+Nb614StCbVt1Cgu4YWSc6tHk5Z0mPv6eAr624BtGilLiVFxm3L9xlWqFHUBIE6CUuHSPZT1Nc+tx1Tv3f9h9KRhVOVAqnSug4dwrZ3BtXkNrQ1cIcJbKyYUkSCFTPJU69Nq+a4GYSQlaVEm8LU5lCWS2VoGh3jLr4Uj6yCdO/d/6O9JnOHBBq5l+dK1PGGE27IKWrZ9tSXModWSW1AAzlk6zoR4A1kMpSelasc1kjqQklToYoVIgjT61qHqKulSs3AQaKy/X0aehTWqaqtTdNF2leeqeFeWsiNFHvDDiW3VFZCQUESTzzDSj7fEmmPV284UEZsygNBIMfM+QqfD7OVxR/AfzFEpa7UWy1gFWZUmBrCVEfNINZcsoubvj8P9CkU62F7bzVulKC6lWe4DkjYIzAyTtyHnVGLYw25aXTedOfMsIHNSCsKSR1GpHwpjcKU60+F65Hhk20AUn+vnRl/bgrdcG/YuNq+Sk/Imk1RTTlzfn5PwNT7HO+CHUtXiVuEISEr1Og1GmtIMQbJccPIqWR4jMYjrW9wfG3A5bNJMBIS2okDUEjujoBG+58KW8Z3jjlypKjKWlHJoNJCSZPPUDevShOXrbrlefDf6GdpaB2cWYFyl4uIIatMoAOpWVSUj8UCP3hXuF4zbH1V4KSyltDrZSpU5QYygqO/sf2qrxDHnzh7bmfvurUhZyjVJziI2GgGtNQ6fXPVdOw9W9iBE5sv93SK8+UaW689+y2fb9S6YgwQs2ZuFpumnC42SiBAzgqKU7nNMik/GC27hbbzJClONjtUJ1UlQA9oDUaGP3a0lsiE4WOil/3DXt9dqt7e5da0cVdqBMAkjNEa+A+Zq8Z1k1Ldvb614/SxGrjXb2xDdYw2m2w6FBSmFhTiRqpIBBMjkdDTi9xO3a9buE3Da/WW0pbQn2pCCnUctTOsRVmFPC5N8cnq/aNICs/I5XAVqkDSI8jSjjq3DdrZIzBYQlSQpJ7phKNR4VySlNQdrz+/wAXjzsdulfvwS4bv2U2lwVgLUvKkthWVSkjxGoHeOv4TTXEcdZT6w826jO4wyUpnXtEFZCffqkVXwC32dskkf8AEvKSf2Utq+WZJHxovDcOC7F1jmXHEj/uIgj5opMrh6km75Xft+KDFOl798ifirGGV3Vi424nKheZZB9gFaCc3TSfnUmcZZViN4kuDJcsJbQ5qUyGwInp3leEim1w+HL+5tHJ7O4ZRp+IJ1jxy6/uCoXeMHLiDzRhVulLLZicoTOaJ6rJ/hT0oJ/Co128+Wmu3n7B73ff7C/DMYtrRVlaKuG1dg292ixogEjupnqcx08PGr7Dilh1izUp1AWl1HaAnUZG3EFR98J18RTC0V/tVtcK9tdisrUNCYLKuX7SqqFl2BtG0+wb55SI2yLQ64mPdmj4UG4S5Tvnn/1fYO69/IVY8yh9zv4ijsVuEhJTIbGVREEq8Anl7VYzFLEJUUgzlJGZJkHXQggkaiNJ0rV+kG7dIKDctOI7Uw0kDOiAqM0a6aj3kVimFFO3MR7x7q9LpL0J37/hGfJyVNKKSI+jTIXiep8hQaWpnSev9K+7I/R/pW3kkdgVb152QpBe8fspmApR5D+tJr/jha9EjIn5+6a8OHTZZcqjU5xN1bvholR2iN4qhWMJlAQAEoOgnedPyJ8653ecWLI126cp6md6V/61EdPOtEegb3Yry0dbfxBJBCERmVmVrMnf+VeLxf8AWdww4Np2OXKTtry8q5ba8dOJPL+VPsP48Qv9YmPEUk+hnBcWFZUxvat9m4lcTlUD74ofFR2rq3IjMZiZ5RvTNh5DolJBqLlrSKdSt8nVsL7q8zWqGMsZFFWaf2uUfi+VHq4rSD2nY/p+zyZ83diZmPfrHzoZ21oN23qijCXK9vkFtBeH8TIQ20lxorUwT2agqNwRqPcY57CqbXiZOVxFw12iVul2EmIUTMeIkD570A4zVCmqr6ON26+rF1Mcu8WFZuCpv9cgIHe9kAKAnTX2ieVLMYxEPsMNBBHYpImZzaAdNPZ+dUhqrENU0ccItNL3VfYDk3yGWfGC2m7dptJSGj+k1H6QTJHs93Uq86OZ4xAJytFMv9qe9O4hQ9nnqZ8aQXFnzAqltFB4MUt6DrkjSYhiGW8TeBBUAmMoVuMhTMx40qw/iJKFXIcaztXKiVIzQRJJ0Vz0PhsKMwt8R2a9jt4UrxrDuzUY2NLCEL0SXb6LgLb5QerjgB4LDMNoYUyhGbUAlOpMa+wBHhvQ6eNz2doktFSrVQUTnHfytqRA7vdMKBnXY9az5SJr3L0PlV102Lx9/fcT1JDl7jC0cdC1WACysqXmcnPKVDUFMDvEHb7NJLh1KlkpTlBUogdATIHwED4UtvmDOYbivbW8zDxq0cUYbx+7f3Ecm+RkhaY8agcv3R86oCqmFGnsAM0oJknU9apdvY1NC3LoMiNqDuFkmavHHe7Fci5y7Ktz8J/nVbiqrbbnSrlIBHj9eVWpIUghfWKIaQNJqhDNeZYPSle4xu+GLcqEsuEKT9knQ/CtzaSpPeEKG48a47YXikKStKilQ2IrqPC3FaLlOVXddG46+IrxutxSXxLdfUvjkuBk6xQT7FOVooV1qvPhMs0IXmaGUzTh9qhFt1thMm0BJbq1DVX9l4VMIimcgUVBsUHd2kajajXDUUOA6Ggm1uEBaNX3l0HG8qvaGx6iouW+UxyO1LcWBA0qtKTTF4EjjkKIo1tMieuv15UjduJXT6yScv19f51peyJg9y3SK7ZLasydudaV5ugLhjQ9OdNGVAZTaO5xpRY+FJ20lpf4Sabh0dfnRaOMugmfLyog20kQD9D/ADppYYMVaxT1OGARpVJ50uB44rMinDz0q5NgelatViKqVb1L12ynoozabPXaik4WFCFU39UqBbg0PUbBoM5eYa43qmSkdNx8KotsRUlQI0I+prXtrBpVivD8ytvQxqOR6/GqRyp7SJOFbo6BwfxKLlsJUe8B51oHUVxPhjFzbvpJ2ChPu513AKCgFDUESK8XrcHo5LXDL45akLnmqEcbpm8KBWoUkGMwbJX2Wr8tQyU9gFF65FL276FVdjrkTWVF/wB+tuONomzojKA4ikGNogEc6a4NdSgUu4jWIqcLU6C+DDKML+NbjDrTO2FAeEfyrDk9+t1w5c5Rrsd/8a15rUbROPIM+1QDrVaHF7ODmGx1pI4qkxy1KwtC15mU5eUkjQaEgc940GlAFhwaQdKdZQT0nx/nUuyT1rQm0JQ2YtQBpVhbqy3TI3+tqk4DtWFvc9CgZSKqUKvVQ7hoo4gpdDOomiMtfZOtMnQrQOhvKJNUP48hPSoYvc6RSJizzGTtVYxT3ZCXhH2LlCiHW9j7Q6HrXTvRzjXa2/ZqMqb2/Z5eW1YVuxQdNNRBHhV3Dj6rK6/CT5oO494peogsuJx7rgmrjKzp98uKSOXkGmuKOAozJMgiQawl/iUKrB08NSLSZt7ZUivXhpSrh29zpFNrswKSS0yo5cGR4jVpWMQe+PfWq4id3rIsr/SCvUwr4SMuToGEKhFKeILmZo+wchv4VncZfkmpwjcrC+BSymVVssJVCaymFCXBWz9WKQCNjVcr7CoZMXAIyK25Gk+I22U+FS7argsOJgnX8xUYrS7C9xOtE6Drynyr3sVfh8xU3TlVEc/MV52/ifr41pEHjCdPCpq8h5V4O6JPKs5f46paylAjlNZIxcnsb3JIcu3SBzFDLvUk6UqFq4RrrUUt5apoQNTG3biq3LigFXAo+wbz0GqO5E16+J1pZdYll0G5+VOsdwNW6NY5VnWrSQoKEKnQnlrrpzrTj0tWZ52ibF0vResTE8p6VqkDtkfiGopRhzKUoyE5gSDtzG1aC1WkkEacqTJJXsCKdbmhwy4KrYpP2RpWDxkkLNdAw22GVRHPlWF4iZhZ99ZcLWt0M+B5wU/rFarE1QmawPB15DkVu8YV+iNR6iNZUdHg57jtzJNZ5tXeHvo7Fne8aWJVrXqY4/CSZs7S6hr4VnMSdlVFMXXdpXdLk0sI7nMY8PplyuitIGSDsRXPeGPbrooTCR7qzdS/iGiZ2+byGOXKhm8Qyzok+8c+oIgz8qbYi3mEVmnTBg1SDtCsardS6mSmD1BMjzkEfU0CpjXmfH6Jqu2egg0w7Zo9aotgDnHF5WiU7xSDC8NCU5tyd5rWXLGZJBiKADOVEcxWSM6jRtrexZeXYQNd6zt/iwBiKPuVSSftLVkTPIczSW/wJYcASCZOpPv38q1Y4x7k8k32PWX8ygNpNavDk5QKTJsgCDHejU+NPrZEAVPI12KQQYpGal97gyVa86YoIqq5d5VBNp7FJJNbiJ7DQnqKi2vLsaKvrjKDOtJ1v61pVtbmdqjeYI/3ay3FY7xptwxdyIoLixnWoRVZRHwZrCrrI6D410G5xLMzvyrmatDTi3xY5ImtGXEpNMROhbiau8aAAoq7XJJoWtMOBWEtu6VWreopVXs11UcMcAdyuiultrlArlFo7lWDXSsHuc6BWLqo9wxK7wUhv2J151pbtulD7NLjZzETVM22kkAl1saDQpXp4aJqm5t4M1NLCI1UK1LcQ3+KMBIHiPn/ADpIsT9f41sscsMydAP86ydzZlJ1EbjfmN68vHJSRuixCMNSpUq5Ex8atcb0086Y+rVF5kAVfWOkKEW8Gr0uRUndKBfVFNydwNG3AG81ZdGPLdfKUwE9aauBamsqeYpfa4X2Q21mqQUVdiTt8DW5tsyJrNXRgxW3tWszdY/GrbKs12KVuiT4DOHLzKuORp9xE2FImsVZXGVQrWu3gU18KGSNSTFuzFvJ1qsGirlOpoPLWuO6Js+WKrIq0moKp0AiK+mvK+iiAmg1sOGb/QA1kECmeGXGUjWo5VqQUdAcUCKAdRvVDOISK+duARvWSMaC2DutlUwJ+tqFPZ9FfKpPXEGAf5fWhoc3I6jzNaYis7wlvMkUqxLBgozG29N7FXcHiB+VWuV8224N0aUzAYnZhG1JXHTrW1x3D9CQKxVywc1bunnrRZMDdNBvijVD+dCPJitiCWWy4SKpeXJqsvQmlmIYmEJJnU6CnjFt7COSSH1hjKQrJO2lVY5ZZxmFYJF4rOF85rouCXIfa8afJi9L4jOsmpmNUiDRrV/3YorGsPKVdKUKap1UkDg+dXJodVWAa1BdUQrKzXhqRFRNOAjXoFehNTAotnHyRV7WlUzViFUjOGLV2QIq1V0SN6Xg0Q0Pr+lT0gs+U6fnVwk8z8qIZwwnWNOtGDCfw02qjqOu4LepcblJmOXMdQfcaYi4ka6eFY82ZtXytBMaRroQfCnD+LJXqk6jevAzYu8e5qaGd0qd+dZDGsPiSNq0aLwKHjQl+ARrsay4JShPcZHP3tDQj69KbYta5SY2pEtRr3obqxrFtzcEAj6is1eKJVWlvEyKha2qcuorXCSjuZ5x1bCnDsHCtXFBKRrHM+A6Vs+GrptC8iEwDzP9d6TrYAGlUsulK0q6GkyN5FTOUFE1/EuH5k5hWLfbiuk26Q8z10rC4va5VGsuCX/V9jmJgmoKGpq9VQNbEybB1VGrVVBw6VRAPAKlFeJ1FSoHETvUgPhUD/nUku6bU6QrL0JimuFtHMDyH1ypdbpmntk3AqU2chkhuBRwV4mhGRptV3bHwqQw+b4rYeAleQxGVXUaQDzpMHlesBSVwgkzGkisal+PAjp8uWlOcPuytsazOtLLp1iXw8FYZHLZmz9YKF7yPDn4ipX2JSjxFZ0vnKAFcvoUM5dqSmVbfUVlWBN2U4GTtzmET4UivRB0qDuJ6zVL95mHwrRGGk6wJ5U1Sy6RpXjznSh1r1q6QjYcpRNTt7UrPhQrBKoArUW9hkQKSUtJ1jzhlXcy0n4ssoM0fgz2VXvo3H7YLRNYb05b8ndjmbiYJqhVM7+1IJpctNeimTZSVVFRqRFeZaohSKDVqpIHu/x1qDTetHItqEnRwCGiZq1pmiFtRrVrC65yYpZZ29PLZvSgGnAKa2RCqjJhQSgGKtAHh5VYlrpUwz4/nU9Q1GecwLMkK2E6ePx+tq8XZlkAp2PyNNr1HZyDoNY+Pw12obtkrSQdjVZyf7BjsBKupq4OymD8/dSq5ZU2qN08jV5fgab++gl4K6hfeEA++gzdnltRNwrrrqangmCi5cKMxT3SqYnYgR86ptFXIny9heu6JjXbbw+jXrTJWqBT6y4IKn1tlZCUBJzZd5jlOnPyrQ4TwsA6UTomdY6eE+NTn1GOC2YNLF/D+ARBNaDF2QlokchTG3s0JUUlQAGx67VRjdunIpJXH1768159eRDaWkZLD8R51ok4gFog1m77BW7drOX++RKWykAq70GO9tuau4ab7cqGfLkTJMT/ADEbVqnolHX2Qd7o9xC3BJpBdWsVpsbtQ0hDiXA4hexHunqQRv5UHjuB9kwHc8nuSI2zDrPXTanhkjS35OaZlXU1S4qtBiPDmW19YCye4hZTl+8QDrPKelRx7g829u272hWpZQkpyxBUJiZM66bVeOWFpXy6EcWK7KCaadlpRFlwskL7Ptv02TMUkafAg9efxiibfBSq1U/m1SVd2PukTrPSeXKkllhfINLE9wjSgyIT7qfY9hYYVkzZpTmmI5kdfCs+neKeElJWhWq2CGH6a2V2Umkregpgyqi0A1VneAxOhosjxrMs3VHC7P0ag4eB0yOJ3ebMFbciP5ik1vc5TlPnTC9WD08qTrA56dDVa7AsZqdB0Os70svU5djKa+W9FMcAwd28cDbKc6lTA5RzJJ0AHWujsGxEu4nTqf5b1r+DLLKuY3QZ8xTx70G3SU5kllSkn2ApQO2ySpAB98xQuD2zyXQ00gl0koyEazzBnaI1naKXqVJx0pcnRkrsb2zQhK+auzB+EmiGkQXSIBOg+P0KYt+jy+ShJzsSnvBOZW+uk5YO550htrS4dfVagBLqiqUq0gpEnXXkK86fS5L37j+oieKqhxHjHmD/AFFV45ClkdUj5zU8S4du232LZfZ51/qiD3ekFUcso5cxRrnCd2u5LK+y7Xsg5oru5M2UaxvNPHppprbjYEpp2YL0nsELZI5IVPmDQfANyZf0n9GB/erpmNei+9uQM3Yd0QO+R592sDhfCF9b4iuzt+y7YplWYyjKEhftR+IDbc1tx45+h6clv+bBrWqypbalWFmgiCt1KRO5ClLn5RR2PWrq2riFApICgkK1GQSQoZdNqF45sMRsHLdy7Uyfb7LIcyQQAFFQgawsRM1VwZw/f37jzzAaSlZyuOuiG5P2UwCoqg7AaSJ3FMunnzt3f1s71EF2bpWy2yr2XLbb9nJt/FU+LLrtGZGybzKPAJ7v5pqHFHCeJYWhl9amnG2hkSpvMQkKGWHErSCAYAnaY2JFDWnCmIXeGKuAWfVgXnjJIclBWpZiOoVHwrv8aWtS29+0D1FRBl6MQlf/ACdzoDroTy5edNuGb4er5Vey4+62esLzR75OlLeEMHxHEwpLCWwluEqfXpEj2QoSSqIPdTOgJjSmHEHo4xKwtAqWHmWV9qVNSVoIM5iFJBygwTEwNTprXT6ZzjXy/sKmkxfxy7D6B0bT/eVWTWuFVssI4OvsYSq4QWYSrsjmVk1ACtgk/fGv+FAcP+je7vi+lkNhVurs1haspzSoQO6eaD0quHE4RSYkpJuxCHaMYd7tLk6GDRLB0PvoyQEM7ZdMAofQpVbr0q/tDUgnmJyDoNPrpvQQUcuvP6+FP+J3ySQBB8OSdO7AjmTprvSF9BQBMSY56jyPx8qvpQti8yDXZ/QTbAKuFRqEIA9ylGf7o8q5Lbszv49a6z6D7mHn25EltCo6hKiDH8YoL/kjnwWL9IK7TFbpTxdcazLQGwrQZVAIISo5RAB2+9RvAmLIvMYuH0JKUlnMAqJCiWkqOmmve86rtvR+X8WujdMrNuc60qkpSpSlJKMqkkToVSOUa8qhweli2x66t2O6jsShAKiZWnslLTmUSSZC/I0Une/kAexjjx4iWyXFlrKpOSe7AYC/Z2nNrPiaIvEgcRMx9pgk/BtxP/5FC2eAXA4jXcFpXYEFQcju6sBEA/ezTpvoa8vL1J4lZA1yMlJjXvFt1Uf2xR+fk41PEdolbto6n2mLpKVeCVwkjzLZrEekzGXbbEUqacUhRt0AkGDGdenu0HlWxwfEgcSvrZX/AEH0j/40JX5FLZ+Nc29M7v8At6P+wn/7HKGTg5cnRMfxhxGEIeS4pLhbtznB1lWTMZ8ZNIPRk0Xbq4unVFag2lBUrUnMROvglsD3UVxc5HD7Z/6Nn+bdR9G7CG8NU86SlDhcUpWuiE9ydNeSjNBp60/0O7CL0sJN5gVvdR3kLQonwUFNq/t5PKr+GklnhYrR3VBi4dBG4c7RRSsHkpJCSPFI6VpX8Otn8HuLe0VnaCHEp1JIUn9IASoA+1B+NI8At1P8NqYalSyzcNJSNyvMohPvIy/xVdSFMz/rHf8A+hl2txh945+hdBuF5soScykrXmQSQgFJ9r7Ap7wQf913evYXo+B7X5aU2Yeul4A8u7TleNrcgpKchCAhYblPI5YPxpNwO5/u06J/9ve/m7Hnr8+lMcWeja6Uxw+6W0qSoMXT4cEZe0CnUpA1nMA0k6jpRvoOvV3OGPJfWp3/AGh1BKyVHKttClAk6mVLUdfvGqPRsk3HDjjLcFzJdtRP2l5ykHpPaJ86N9D+Eu2GGvG5bUye1cdhYykIS2gFRHIShXl7qARd6DmwnDXytSkpRcqKoMSA03OY75dJMEbdNK1PD+E+r4niGUQh82zw96g6lwD99JV+9WR9EqM2C3w+8t+fjborbcF4wLuwt7nTOppKVqn7ae6sHp30k/GhHgDPy+sd5WvM/nV7Cd6oWBmM7yYoq1FRmOgpgVdPuqCE1blPT5VEYZrClIEnxURE+A8AZ6xp1oS7YTlUZ7wgDWSfEHpFHXLm5CdYOxO2sSN+UedBKslkQlCiBoYnRR6zz2qspUhRWdKtsMadt3EusrKHEHRQ8iIIggjcHQ0ScGdV/wCmvXYwfl1qheBOx+rXHM5T7vz0qKkvIaZtUel+/cbKc7aSdM6WwFbb6kifGKxSr5xt0OpWpLiVZgsHvZus8z+c1G0aKVZVCFbVZe23OnbfcFGnR6aMR7PLmaBj2w0M/v3yz+7Wfw/iJ5q59ZQv9LKiVqAUSVAhRIVMkgmlaE8voDma9C5O1FtsNGvtuJbwXPrQdQH3EBJOUaoiBKYg+yPlQePX79852rziFrADYIATMSoJgACdTQ7d6lCUSFGIPXrqJ60JdYrCVBClSVTJjaIjwqFzex7Kx9EoKTfzS54/bv7XA9ueKLx62RareaLORISAkA5G4jvBM6ZRVrXE936oLZLiCwR2cBI9mZ9rLMTOviaydvjCUluc3cQtJiNydCJNFtY6mIGY+1qYmTEEx8flRbyHQx9C1cnX7vxH+7/g1GC8T3Vo2pDLiUpUoqIKQrUAJJ7w6AVRgmO3NkpXq7qUgwVIUMyCdgSCND4ik5xdJBgK1zaaRqZBOvKrFYmJJGbUc401G1IpZCksPQLiXj7P5d6/HIXe8aYi927JfQELT2a0lIygLlOVGhIzZt9/HQUkseNr23tlWSHEpZhxBSW0EwsqzjORO6lazUv9JJS6pXegkGBlOxnUH8waVqOZalfeUT5ma0RyS7nnZ4YFBem97f8AF7fSg/hfiu5sFKNu5lC4zJIBQqNiUnmOog064j9JN7dtFpa0IbVopDScoUOijJUU+ExWYW3zFep1EVzmzHQxwjjO6tGVssLCW3SorBQlUlSQk6qBI0A8qnw3x/eWTXYsOhLclUKQlUExMFQMSQKSPJquOfM1SLOoiga/H50azVDbZn+tMLezJBMHKPtQY907UsmcTbG1E5B1qKE0UWR4+VIEvxS5QogNDlzJ+W/l0qbd8puYSlQme91jVI6Hwqu7sCIzQPAfH4RQiDyOoG3KOsb0ZJSVMC2D3sdISJQj+Hbw+vHpQ/8ArAqP1bfPl896oQ0CIGswI21O3P68KCdTGkc4+I/Kk9KHg7Uy03hLufuidIjQbdf60zVdkj7J/dEfDTQUhW346UxsFaSdQPn0pnFHWQxJ0lOXKE5oJyiJgaSB1mfKqkXypEoaMfgGvv50Vctyd9TvPjVHY0NKDYbc4tmahSGicsZsgChyEEdABFBJ4gKEtoDTRyFWpTqqZ0Wee/yrxTUj3Cl6kgGaXRHwG2MF8Vkn/h2BvPd6pCflAI8Z616jis5yv1e3JIAjLoIKzIE6Hvn+FPSkpTJ0qeTSj6UPB2pmhsuJ4zEsMnMvP7I0PICQdAYP5ztVjnEYjRhodwoG+g6/tgyQrfU1nUqqSzSelG+DtTPhcJHtNhZmZJUPh3SB/nVnrSP+Un+Jf/lQ5TUSmq0AYF9C0wEBJ6hSj8lGvRcNg/qk/wAS/wDyoa1GoHu/OpraoaTrJvPo37FOn4l+P4qGYugmRlQqTIzCY8NatRqDNDrto15fWlMkjg5u7BH6tvboOXwpva4652CmRlShROwggHUgRpqfzNZ1ofKmtmykxM0HCL5R1sIVb+M+6iEugD+oq23t8yVQdRP18qrDY5x5UTj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62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hQSERUUExQVFRUVFxcYGBgYGBwcGhwXHBgcHBcXFxcXHCYeFxojGhgXHy8gJCcpLCwsFx4xNTAqNSYrLCkBCQoKDgwOGg8PGikkHyQsLCwpLCwpKSkpLCksKSkpKSksKSkpLCksLCksLCwsLCwpLCwsKSkpLCwpKSksKSkpKf/AABEIAQ8AugMBIgACEQEDEQH/xAAcAAACAwEBAQEAAAAAAAAAAAAEBQIDBgcBAAj/xABIEAABAwIEAwQHBAcECQUAAAABAgMRAAQFEiExBkFREyJhkQcUMnGBofBCUmKxIzNygpLB4aKy0fEVFiQmNFNjc9JDRIOzwv/EABoBAAMBAQEBAAAAAAAAAAAAAAECAwQABQb/xAAuEQACAgEDAwIFBAIDAAAAAAAAAQIRAxIhMQRBURPwInGhseFhgZHBFNEyQnL/2gAMAwEAAhEDEQA/AE4Z99RIiiimq1prxdRqoFdOtBvKmtJw5haHnlJcBICCrQkayOngTRrXCzDxt3GwtLbmbMkmToDseWoill1MIOn77hUG90YNxFUKNb4cP2z4SttCkBNwGlpKycycwBMzIOoOnjQ+NcJMtN3agD3ENraOY6SSFT97vJO/Wiurhdb3+aA8T5MUhVQKq2+GYVYO3AYDbhUpAVPaSEkCVJUUqMn3TExWdvX7RN0Iad7BGZK0Zu8VDMJSZ0E5efI1SOdSdJPi+3+wOFK7E5VUa6DecM2frDDCWnAp4BzNnMBsSVA67kJiR1qlrhS3VftthKiw6x2qRmMzMe1M9NPGprrIPenxfvcPpM5+tNeINazhXAW7j1oKSVFtBLYBI73eA232G9D8TYZb2zzLSUlRQEG4IUe8TBUlOsJ0k6feHSq+tHXoXIuh1Yot1zoapfZyn31urnBbEs26kNOpN0cjZzk5FHQKUCqDE+NEXnD1qsXLDaFpctkJVnKic0pKoIOnKNhvUv8ALj4ft158jemznBFQVrWp4WwNt55ztknsm2iowSNZABmZ+8YpxhnBDK7q9ZWDDZR2RzHQLCikn732d+lPPqYQbT7e/wCwLG2cvuWSDmHxo60uwU+Nb614StCbVt1Cgu4YWSc6tHk5Z0mPv6eAr624BtGilLiVFxm3L9xlWqFHUBIE6CUuHSPZT1Nc+tx1Tv3f9h9KRhVOVAqnSug4dwrZ3BtXkNrQ1cIcJbKyYUkSCFTPJU69Nq+a4GYSQlaVEm8LU5lCWS2VoGh3jLr4Uj6yCdO/d/6O9JnOHBBq5l+dK1PGGE27IKWrZ9tSXModWSW1AAzlk6zoR4A1kMpSelasc1kjqQklToYoVIgjT61qHqKulSs3AQaKy/X0aehTWqaqtTdNF2leeqeFeWsiNFHvDDiW3VFZCQUESTzzDSj7fEmmPV284UEZsygNBIMfM+QqfD7OVxR/AfzFEpa7UWy1gFWZUmBrCVEfNINZcsoubvj8P9CkU62F7bzVulKC6lWe4DkjYIzAyTtyHnVGLYw25aXTedOfMsIHNSCsKSR1GpHwpjcKU60+F65Hhk20AUn+vnRl/bgrdcG/YuNq+Sk/Imk1RTTlzfn5PwNT7HO+CHUtXiVuEISEr1Og1GmtIMQbJccPIqWR4jMYjrW9wfG3A5bNJMBIS2okDUEjujoBG+58KW8Z3jjlypKjKWlHJoNJCSZPPUDevShOXrbrlefDf6GdpaB2cWYFyl4uIIatMoAOpWVSUj8UCP3hXuF4zbH1V4KSyltDrZSpU5QYygqO/sf2qrxDHnzh7bmfvurUhZyjVJziI2GgGtNQ6fXPVdOw9W9iBE5sv93SK8+UaW689+y2fb9S6YgwQs2ZuFpumnC42SiBAzgqKU7nNMik/GC27hbbzJClONjtUJ1UlQA9oDUaGP3a0lsiE4WOil/3DXt9dqt7e5da0cVdqBMAkjNEa+A+Zq8Z1k1Ldvb614/SxGrjXb2xDdYw2m2w6FBSmFhTiRqpIBBMjkdDTi9xO3a9buE3Da/WW0pbQn2pCCnUctTOsRVmFPC5N8cnq/aNICs/I5XAVqkDSI8jSjjq3DdrZIzBYQlSQpJ7phKNR4VySlNQdrz+/wAXjzsdulfvwS4bv2U2lwVgLUvKkthWVSkjxGoHeOv4TTXEcdZT6w826jO4wyUpnXtEFZCffqkVXwC32dskkf8AEvKSf2Utq+WZJHxovDcOC7F1jmXHEj/uIgj5opMrh6km75Xft+KDFOl798ifirGGV3Vi424nKheZZB9gFaCc3TSfnUmcZZViN4kuDJcsJbQ5qUyGwInp3leEim1w+HL+5tHJ7O4ZRp+IJ1jxy6/uCoXeMHLiDzRhVulLLZicoTOaJ6rJ/hT0oJ/Co128+Wmu3n7B73ff7C/DMYtrRVlaKuG1dg292ixogEjupnqcx08PGr7Dilh1izUp1AWl1HaAnUZG3EFR98J18RTC0V/tVtcK9tdisrUNCYLKuX7SqqFl2BtG0+wb55SI2yLQ64mPdmj4UG4S5Tvnn/1fYO69/IVY8yh9zv4ijsVuEhJTIbGVREEq8Anl7VYzFLEJUUgzlJGZJkHXQggkaiNJ0rV+kG7dIKDctOI7Uw0kDOiAqM0a6aj3kVimFFO3MR7x7q9LpL0J37/hGfJyVNKKSI+jTIXiep8hQaWpnSev9K+7I/R/pW3kkdgVb152QpBe8fspmApR5D+tJr/jha9EjIn5+6a8OHTZZcqjU5xN1bvholR2iN4qhWMJlAQAEoOgnedPyJ8653ecWLI126cp6md6V/61EdPOtEegb3Yry0dbfxBJBCERmVmVrMnf+VeLxf8AWdww4Np2OXKTtry8q5ba8dOJPL+VPsP48Qv9YmPEUk+hnBcWFZUxvat9m4lcTlUD74ofFR2rq3IjMZiZ5RvTNh5DolJBqLlrSKdSt8nVsL7q8zWqGMsZFFWaf2uUfi+VHq4rSD2nY/p+zyZ83diZmPfrHzoZ21oN23qijCXK9vkFtBeH8TIQ20lxorUwT2agqNwRqPcY57CqbXiZOVxFw12iVul2EmIUTMeIkD570A4zVCmqr6ON26+rF1Mcu8WFZuCpv9cgIHe9kAKAnTX2ieVLMYxEPsMNBBHYpImZzaAdNPZ+dUhqrENU0ccItNL3VfYDk3yGWfGC2m7dptJSGj+k1H6QTJHs93Uq86OZ4xAJytFMv9qe9O4hQ9nnqZ8aQXFnzAqltFB4MUt6DrkjSYhiGW8TeBBUAmMoVuMhTMx40qw/iJKFXIcaztXKiVIzQRJJ0Vz0PhsKMwt8R2a9jt4UrxrDuzUY2NLCEL0SXb6LgLb5QerjgB4LDMNoYUyhGbUAlOpMa+wBHhvQ6eNz2doktFSrVQUTnHfytqRA7vdMKBnXY9az5SJr3L0PlV102Lx9/fcT1JDl7jC0cdC1WACysqXmcnPKVDUFMDvEHb7NJLh1KlkpTlBUogdATIHwED4UtvmDOYbivbW8zDxq0cUYbx+7f3Ecm+RkhaY8agcv3R86oCqmFGnsAM0oJknU9apdvY1NC3LoMiNqDuFkmavHHe7Fci5y7Ktz8J/nVbiqrbbnSrlIBHj9eVWpIUghfWKIaQNJqhDNeZYPSle4xu+GLcqEsuEKT9knQ/CtzaSpPeEKG48a47YXikKStKilQ2IrqPC3FaLlOVXddG46+IrxutxSXxLdfUvjkuBk6xQT7FOVooV1qvPhMs0IXmaGUzTh9qhFt1thMm0BJbq1DVX9l4VMIimcgUVBsUHd2kajajXDUUOA6Ggm1uEBaNX3l0HG8qvaGx6iouW+UxyO1LcWBA0qtKTTF4EjjkKIo1tMieuv15UjduJXT6yScv19f51peyJg9y3SK7ZLasydudaV5ugLhjQ9OdNGVAZTaO5xpRY+FJ20lpf4Sabh0dfnRaOMugmfLyog20kQD9D/ADppYYMVaxT1OGARpVJ50uB44rMinDz0q5NgelatViKqVb1L12ynoozabPXaik4WFCFU39UqBbg0PUbBoM5eYa43qmSkdNx8KotsRUlQI0I+prXtrBpVivD8ytvQxqOR6/GqRyp7SJOFbo6BwfxKLlsJUe8B51oHUVxPhjFzbvpJ2ChPu513AKCgFDUESK8XrcHo5LXDL45akLnmqEcbpm8KBWoUkGMwbJX2Wr8tQyU9gFF65FL276FVdjrkTWVF/wB+tuONomzojKA4ikGNogEc6a4NdSgUu4jWIqcLU6C+DDKML+NbjDrTO2FAeEfyrDk9+t1w5c5Rrsd/8a15rUbROPIM+1QDrVaHF7ODmGx1pI4qkxy1KwtC15mU5eUkjQaEgc940GlAFhwaQdKdZQT0nx/nUuyT1rQm0JQ2YtQBpVhbqy3TI3+tqk4DtWFvc9CgZSKqUKvVQ7hoo4gpdDOomiMtfZOtMnQrQOhvKJNUP48hPSoYvc6RSJizzGTtVYxT3ZCXhH2LlCiHW9j7Q6HrXTvRzjXa2/ZqMqb2/Z5eW1YVuxQdNNRBHhV3Dj6rK6/CT5oO494peogsuJx7rgmrjKzp98uKSOXkGmuKOAozJMgiQawl/iUKrB08NSLSZt7ZUivXhpSrh29zpFNrswKSS0yo5cGR4jVpWMQe+PfWq4id3rIsr/SCvUwr4SMuToGEKhFKeILmZo+wchv4VncZfkmpwjcrC+BSymVVssJVCaymFCXBWz9WKQCNjVcr7CoZMXAIyK25Gk+I22U+FS7argsOJgnX8xUYrS7C9xOtE6Drynyr3sVfh8xU3TlVEc/MV52/ifr41pEHjCdPCpq8h5V4O6JPKs5f46paylAjlNZIxcnsb3JIcu3SBzFDLvUk6UqFq4RrrUUt5apoQNTG3biq3LigFXAo+wbz0GqO5E16+J1pZdYll0G5+VOsdwNW6NY5VnWrSQoKEKnQnlrrpzrTj0tWZ52ibF0vResTE8p6VqkDtkfiGopRhzKUoyE5gSDtzG1aC1WkkEacqTJJXsCKdbmhwy4KrYpP2RpWDxkkLNdAw22GVRHPlWF4iZhZ99ZcLWt0M+B5wU/rFarE1QmawPB15DkVu8YV+iNR6iNZUdHg57jtzJNZ5tXeHvo7Fne8aWJVrXqY4/CSZs7S6hr4VnMSdlVFMXXdpXdLk0sI7nMY8PplyuitIGSDsRXPeGPbrooTCR7qzdS/iGiZ2+byGOXKhm8Qyzok+8c+oIgz8qbYi3mEVmnTBg1SDtCsardS6mSmD1BMjzkEfU0CpjXmfH6Jqu2egg0w7Zo9aotgDnHF5WiU7xSDC8NCU5tyd5rWXLGZJBiKADOVEcxWSM6jRtrexZeXYQNd6zt/iwBiKPuVSSftLVkTPIczSW/wJYcASCZOpPv38q1Y4x7k8k32PWX8ygNpNavDk5QKTJsgCDHejU+NPrZEAVPI12KQQYpGal97gyVa86YoIqq5d5VBNp7FJJNbiJ7DQnqKi2vLsaKvrjKDOtJ1v61pVtbmdqjeYI/3ay3FY7xptwxdyIoLixnWoRVZRHwZrCrrI6D410G5xLMzvyrmatDTi3xY5ImtGXEpNMROhbiau8aAAoq7XJJoWtMOBWEtu6VWreopVXs11UcMcAdyuiultrlArlFo7lWDXSsHuc6BWLqo9wxK7wUhv2J151pbtulD7NLjZzETVM22kkAl1saDQpXp4aJqm5t4M1NLCI1UK1LcQ3+KMBIHiPn/ADpIsT9f41sscsMydAP86ydzZlJ1EbjfmN68vHJSRuixCMNSpUq5Ex8atcb0086Y+rVF5kAVfWOkKEW8Gr0uRUndKBfVFNydwNG3AG81ZdGPLdfKUwE9aauBamsqeYpfa4X2Q21mqQUVdiTt8DW5tsyJrNXRgxW3tWszdY/GrbKs12KVuiT4DOHLzKuORp9xE2FImsVZXGVQrWu3gU18KGSNSTFuzFvJ1qsGirlOpoPLWuO6Js+WKrIq0moKp0AiK+mvK+iiAmg1sOGb/QA1kECmeGXGUjWo5VqQUdAcUCKAdRvVDOISK+duARvWSMaC2DutlUwJ+tqFPZ9FfKpPXEGAf5fWhoc3I6jzNaYis7wlvMkUqxLBgozG29N7FXcHiB+VWuV8224N0aUzAYnZhG1JXHTrW1x3D9CQKxVywc1bunnrRZMDdNBvijVD+dCPJitiCWWy4SKpeXJqsvQmlmIYmEJJnU6CnjFt7COSSH1hjKQrJO2lVY5ZZxmFYJF4rOF85rouCXIfa8afJi9L4jOsmpmNUiDRrV/3YorGsPKVdKUKap1UkDg+dXJodVWAa1BdUQrKzXhqRFRNOAjXoFehNTAotnHyRV7WlUzViFUjOGLV2QIq1V0SN6Xg0Q0Pr+lT0gs+U6fnVwk8z8qIZwwnWNOtGDCfw02qjqOu4LepcblJmOXMdQfcaYi4ka6eFY82ZtXytBMaRroQfCnD+LJXqk6jevAzYu8e5qaGd0qd+dZDGsPiSNq0aLwKHjQl+ARrsay4JShPcZHP3tDQj69KbYta5SY2pEtRr3obqxrFtzcEAj6is1eKJVWlvEyKha2qcuorXCSjuZ5x1bCnDsHCtXFBKRrHM+A6Vs+GrptC8iEwDzP9d6TrYAGlUsulK0q6GkyN5FTOUFE1/EuH5k5hWLfbiuk26Q8z10rC4va5VGsuCX/V9jmJgmoKGpq9VQNbEybB1VGrVVBw6VRAPAKlFeJ1FSoHETvUgPhUD/nUku6bU6QrL0JimuFtHMDyH1ypdbpmntk3AqU2chkhuBRwV4mhGRptV3bHwqQw+b4rYeAleQxGVXUaQDzpMHlesBSVwgkzGkisal+PAjp8uWlOcPuytsazOtLLp1iXw8FYZHLZmz9YKF7yPDn4ipX2JSjxFZ0vnKAFcvoUM5dqSmVbfUVlWBN2U4GTtzmET4UivRB0qDuJ6zVL95mHwrRGGk6wJ5U1Sy6RpXjznSh1r1q6QjYcpRNTt7UrPhQrBKoArUW9hkQKSUtJ1jzhlXcy0n4ssoM0fgz2VXvo3H7YLRNYb05b8ndjmbiYJqhVM7+1IJpctNeimTZSVVFRqRFeZaohSKDVqpIHu/x1qDTetHItqEnRwCGiZq1pmiFtRrVrC65yYpZZ29PLZvSgGnAKa2RCqjJhQSgGKtAHh5VYlrpUwz4/nU9Q1GecwLMkK2E6ePx+tq8XZlkAp2PyNNr1HZyDoNY+Pw12obtkrSQdjVZyf7BjsBKupq4OymD8/dSq5ZU2qN08jV5fgab++gl4K6hfeEA++gzdnltRNwrrrqangmCi5cKMxT3SqYnYgR86ptFXIny9heu6JjXbbw+jXrTJWqBT6y4IKn1tlZCUBJzZd5jlOnPyrQ4TwsA6UTomdY6eE+NTn1GOC2YNLF/D+ARBNaDF2QlokchTG3s0JUUlQAGx67VRjdunIpJXH1768159eRDaWkZLD8R51ok4gFog1m77BW7drOX++RKWykAq70GO9tuau4ab7cqGfLkTJMT/ADEbVqnolHX2Qd7o9xC3BJpBdWsVpsbtQ0hDiXA4hexHunqQRv5UHjuB9kwHc8nuSI2zDrPXTanhkjS35OaZlXU1S4qtBiPDmW19YCye4hZTl+8QDrPKelRx7g829u272hWpZQkpyxBUJiZM66bVeOWFpXy6EcWK7KCaadlpRFlwskL7Ptv02TMUkafAg9efxiibfBSq1U/m1SVd2PukTrPSeXKkllhfINLE9wjSgyIT7qfY9hYYVkzZpTmmI5kdfCs+neKeElJWhWq2CGH6a2V2Umkregpgyqi0A1VneAxOhosjxrMs3VHC7P0ag4eB0yOJ3ebMFbciP5ik1vc5TlPnTC9WD08qTrA56dDVa7AsZqdB0Os70svU5djKa+W9FMcAwd28cDbKc6lTA5RzJJ0AHWujsGxEu4nTqf5b1r+DLLKuY3QZ8xTx70G3SU5kllSkn2ApQO2ySpAB98xQuD2zyXQ00gl0koyEazzBnaI1naKXqVJx0pcnRkrsb2zQhK+auzB+EmiGkQXSIBOg+P0KYt+jy+ShJzsSnvBOZW+uk5YO550htrS4dfVagBLqiqUq0gpEnXXkK86fS5L37j+oieKqhxHjHmD/AFFV45ClkdUj5zU8S4du232LZfZ51/qiD3ekFUcso5cxRrnCd2u5LK+y7Xsg5oru5M2UaxvNPHppprbjYEpp2YL0nsELZI5IVPmDQfANyZf0n9GB/erpmNei+9uQM3Yd0QO+R592sDhfCF9b4iuzt+y7YplWYyjKEhftR+IDbc1tx45+h6clv+bBrWqypbalWFmgiCt1KRO5ClLn5RR2PWrq2riFApICgkK1GQSQoZdNqF45sMRsHLdy7Uyfb7LIcyQQAFFQgawsRM1VwZw/f37jzzAaSlZyuOuiG5P2UwCoqg7AaSJ3FMunnzt3f1s71EF2bpWy2yr2XLbb9nJt/FU+LLrtGZGybzKPAJ7v5pqHFHCeJYWhl9amnG2hkSpvMQkKGWHErSCAYAnaY2JFDWnCmIXeGKuAWfVgXnjJIclBWpZiOoVHwrv8aWtS29+0D1FRBl6MQlf/ACdzoDroTy5edNuGb4er5Vey4+62esLzR75OlLeEMHxHEwpLCWwluEqfXpEj2QoSSqIPdTOgJjSmHEHo4xKwtAqWHmWV9qVNSVoIM5iFJBygwTEwNTprXT6ZzjXy/sKmkxfxy7D6B0bT/eVWTWuFVssI4OvsYSq4QWYSrsjmVk1ACtgk/fGv+FAcP+je7vi+lkNhVurs1haspzSoQO6eaD0quHE4RSYkpJuxCHaMYd7tLk6GDRLB0PvoyQEM7ZdMAofQpVbr0q/tDUgnmJyDoNPrpvQQUcuvP6+FP+J3ySQBB8OSdO7AjmTprvSF9BQBMSY56jyPx8qvpQti8yDXZ/QTbAKuFRqEIA9ylGf7o8q5Lbszv49a6z6D7mHn25EltCo6hKiDH8YoL/kjnwWL9IK7TFbpTxdcazLQGwrQZVAIISo5RAB2+9RvAmLIvMYuH0JKUlnMAqJCiWkqOmmve86rtvR+X8WujdMrNuc60qkpSpSlJKMqkkToVSOUa8qhweli2x66t2O6jsShAKiZWnslLTmUSSZC/I0Une/kAexjjx4iWyXFlrKpOSe7AYC/Z2nNrPiaIvEgcRMx9pgk/BtxP/5FC2eAXA4jXcFpXYEFQcju6sBEA/ezTpvoa8vL1J4lZA1yMlJjXvFt1Uf2xR+fk41PEdolbto6n2mLpKVeCVwkjzLZrEekzGXbbEUqacUhRt0AkGDGdenu0HlWxwfEgcSvrZX/AEH0j/40JX5FLZ+Nc29M7v8At6P+wn/7HKGTg5cnRMfxhxGEIeS4pLhbtznB1lWTMZ8ZNIPRk0Xbq4unVFag2lBUrUnMROvglsD3UVxc5HD7Z/6Nn+bdR9G7CG8NU86SlDhcUpWuiE9ydNeSjNBp60/0O7CL0sJN5gVvdR3kLQonwUFNq/t5PKr+GklnhYrR3VBi4dBG4c7RRSsHkpJCSPFI6VpX8Otn8HuLe0VnaCHEp1JIUn9IASoA+1B+NI8At1P8NqYalSyzcNJSNyvMohPvIy/xVdSFMz/rHf8A+hl2txh945+hdBuF5soScykrXmQSQgFJ9r7Ap7wQf913evYXo+B7X5aU2Yeul4A8u7TleNrcgpKchCAhYblPI5YPxpNwO5/u06J/9ve/m7Hnr8+lMcWeja6Uxw+6W0qSoMXT4cEZe0CnUpA1nMA0k6jpRvoOvV3OGPJfWp3/AGh1BKyVHKttClAk6mVLUdfvGqPRsk3HDjjLcFzJdtRP2l5ykHpPaJ86N9D+Eu2GGvG5bUye1cdhYykIS2gFRHIShXl7qARd6DmwnDXytSkpRcqKoMSA03OY75dJMEbdNK1PD+E+r4niGUQh82zw96g6lwD99JV+9WR9EqM2C3w+8t+fjborbcF4wLuwt7nTOppKVqn7ae6sHp30k/GhHgDPy+sd5WvM/nV7Cd6oWBmM7yYoq1FRmOgpgVdPuqCE1blPT5VEYZrClIEnxURE+A8AZ6xp1oS7YTlUZ7wgDWSfEHpFHXLm5CdYOxO2sSN+UedBKslkQlCiBoYnRR6zz2qspUhRWdKtsMadt3EusrKHEHRQ8iIIggjcHQ0ScGdV/wCmvXYwfl1qheBOx+rXHM5T7vz0qKkvIaZtUel+/cbKc7aSdM6WwFbb6kifGKxSr5xt0OpWpLiVZgsHvZus8z+c1G0aKVZVCFbVZe23OnbfcFGnR6aMR7PLmaBj2w0M/v3yz+7Wfw/iJ5q59ZQv9LKiVqAUSVAhRIVMkgmlaE8voDma9C5O1FtsNGvtuJbwXPrQdQH3EBJOUaoiBKYg+yPlQePX79852rziFrADYIATMSoJgACdTQ7d6lCUSFGIPXrqJ60JdYrCVBClSVTJjaIjwqFzex7Kx9EoKTfzS54/bv7XA9ueKLx62RareaLORISAkA5G4jvBM6ZRVrXE936oLZLiCwR2cBI9mZ9rLMTOviaydvjCUluc3cQtJiNydCJNFtY6mIGY+1qYmTEEx8flRbyHQx9C1cnX7vxH+7/g1GC8T3Vo2pDLiUpUoqIKQrUAJJ7w6AVRgmO3NkpXq7qUgwVIUMyCdgSCND4ik5xdJBgK1zaaRqZBOvKrFYmJJGbUc401G1IpZCksPQLiXj7P5d6/HIXe8aYi927JfQELT2a0lIygLlOVGhIzZt9/HQUkseNr23tlWSHEpZhxBSW0EwsqzjORO6lazUv9JJS6pXegkGBlOxnUH8waVqOZalfeUT5ma0RyS7nnZ4YFBem97f8AF7fSg/hfiu5sFKNu5lC4zJIBQqNiUnmOog064j9JN7dtFpa0IbVopDScoUOijJUU+ExWYW3zFep1EVzmzHQxwjjO6tGVssLCW3SorBQlUlSQk6qBI0A8qnw3x/eWTXYsOhLclUKQlUExMFQMSQKSPJquOfM1SLOoiga/H50azVDbZn+tMLezJBMHKPtQY907UsmcTbG1E5B1qKE0UWR4+VIEvxS5QogNDlzJ+W/l0qbd8puYSlQme91jVI6Hwqu7sCIzQPAfH4RQiDyOoG3KOsb0ZJSVMC2D3sdISJQj+Hbw+vHpQ/8ArAqP1bfPl896oQ0CIGswI21O3P68KCdTGkc4+I/Kk9KHg7Uy03hLufuidIjQbdf60zVdkj7J/dEfDTQUhW346UxsFaSdQPn0pnFHWQxJ0lOXKE5oJyiJgaSB1mfKqkXypEoaMfgGvv50Vctyd9TvPjVHY0NKDYbc4tmahSGicsZsgChyEEdABFBJ4gKEtoDTRyFWpTqqZ0Wee/yrxTUj3Cl6kgGaXRHwG2MF8Vkn/h2BvPd6pCflAI8Z616jis5yv1e3JIAjLoIKzIE6Hvn+FPSkpTJ0qeTSj6UPB2pmhsuJ4zEsMnMvP7I0PICQdAYP5ztVjnEYjRhodwoG+g6/tgyQrfU1nUqqSzSelG+DtTPhcJHtNhZmZJUPh3SB/nVnrSP+Un+Jf/lQ5TUSmq0AYF9C0wEBJ6hSj8lGvRcNg/qk/wAS/wDyoa1GoHu/OpraoaTrJvPo37FOn4l+P4qGYugmRlQqTIzCY8NatRqDNDrto15fWlMkjg5u7BH6tvboOXwpva4652CmRlShROwggHUgRpqfzNZ1ofKmtmykxM0HCL5R1sIVb+M+6iEugD+oq23t8yVQdRP18qrDY5x5UTj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62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hQSERUUExQVFRUVFxcYGBgYGBwcGhwXHBgcHBcXFxcXHCYeFxojGhgXHy8gJCcpLCwsFx4xNTAqNSYrLCkBCQoKDgwOGg8PGikkHyQsLCwpLCwpKSkpLCksKSkpKSksKSkpLCksLCksLCwsLCwpLCwsKSkpLCwpKSksKSkpKf/AABEIAQ8AugMBIgACEQEDEQH/xAAcAAACAwEBAQEAAAAAAAAAAAAEBQIDBgcBAAj/xABIEAABAwIEAwQHBAcECQUAAAABAgMRAAQFEiExBkFREyJhkQcUMnGBofBCUmKxIzNygpLB4aKy0fEVFiQmNFNjc9JDRIOzwv/EABoBAAMBAQEBAAAAAAAAAAAAAAECAwQABQb/xAAuEQACAgEDAwIFBAIDAAAAAAAAAQIRAxIhMQRBURPwInGhseFhgZHBFNEyQnL/2gAMAwEAAhEDEQA/AE4Z99RIiiimq1prxdRqoFdOtBvKmtJw5haHnlJcBICCrQkayOngTRrXCzDxt3GwtLbmbMkmToDseWoill1MIOn77hUG90YNxFUKNb4cP2z4SttCkBNwGlpKycycwBMzIOoOnjQ+NcJMtN3agD3ENraOY6SSFT97vJO/Wiurhdb3+aA8T5MUhVQKq2+GYVYO3AYDbhUpAVPaSEkCVJUUqMn3TExWdvX7RN0Iad7BGZK0Zu8VDMJSZ0E5efI1SOdSdJPi+3+wOFK7E5VUa6DecM2frDDCWnAp4BzNnMBsSVA67kJiR1qlrhS3VftthKiw6x2qRmMzMe1M9NPGprrIPenxfvcPpM5+tNeINazhXAW7j1oKSVFtBLYBI73eA232G9D8TYZb2zzLSUlRQEG4IUe8TBUlOsJ0k6feHSq+tHXoXIuh1Yot1zoapfZyn31urnBbEs26kNOpN0cjZzk5FHQKUCqDE+NEXnD1qsXLDaFpctkJVnKic0pKoIOnKNhvUv8ALj4ft158jemznBFQVrWp4WwNt55ztknsm2iowSNZABmZ+8YpxhnBDK7q9ZWDDZR2RzHQLCikn732d+lPPqYQbT7e/wCwLG2cvuWSDmHxo60uwU+Nb614StCbVt1Cgu4YWSc6tHk5Z0mPv6eAr624BtGilLiVFxm3L9xlWqFHUBIE6CUuHSPZT1Nc+tx1Tv3f9h9KRhVOVAqnSug4dwrZ3BtXkNrQ1cIcJbKyYUkSCFTPJU69Nq+a4GYSQlaVEm8LU5lCWS2VoGh3jLr4Uj6yCdO/d/6O9JnOHBBq5l+dK1PGGE27IKWrZ9tSXModWSW1AAzlk6zoR4A1kMpSelasc1kjqQklToYoVIgjT61qHqKulSs3AQaKy/X0aehTWqaqtTdNF2leeqeFeWsiNFHvDDiW3VFZCQUESTzzDSj7fEmmPV284UEZsygNBIMfM+QqfD7OVxR/AfzFEpa7UWy1gFWZUmBrCVEfNINZcsoubvj8P9CkU62F7bzVulKC6lWe4DkjYIzAyTtyHnVGLYw25aXTedOfMsIHNSCsKSR1GpHwpjcKU60+F65Hhk20AUn+vnRl/bgrdcG/YuNq+Sk/Imk1RTTlzfn5PwNT7HO+CHUtXiVuEISEr1Og1GmtIMQbJccPIqWR4jMYjrW9wfG3A5bNJMBIS2okDUEjujoBG+58KW8Z3jjlypKjKWlHJoNJCSZPPUDevShOXrbrlefDf6GdpaB2cWYFyl4uIIatMoAOpWVSUj8UCP3hXuF4zbH1V4KSyltDrZSpU5QYygqO/sf2qrxDHnzh7bmfvurUhZyjVJziI2GgGtNQ6fXPVdOw9W9iBE5sv93SK8+UaW689+y2fb9S6YgwQs2ZuFpumnC42SiBAzgqKU7nNMik/GC27hbbzJClONjtUJ1UlQA9oDUaGP3a0lsiE4WOil/3DXt9dqt7e5da0cVdqBMAkjNEa+A+Zq8Z1k1Ldvb614/SxGrjXb2xDdYw2m2w6FBSmFhTiRqpIBBMjkdDTi9xO3a9buE3Da/WW0pbQn2pCCnUctTOsRVmFPC5N8cnq/aNICs/I5XAVqkDSI8jSjjq3DdrZIzBYQlSQpJ7phKNR4VySlNQdrz+/wAXjzsdulfvwS4bv2U2lwVgLUvKkthWVSkjxGoHeOv4TTXEcdZT6w826jO4wyUpnXtEFZCffqkVXwC32dskkf8AEvKSf2Utq+WZJHxovDcOC7F1jmXHEj/uIgj5opMrh6km75Xft+KDFOl798ifirGGV3Vi424nKheZZB9gFaCc3TSfnUmcZZViN4kuDJcsJbQ5qUyGwInp3leEim1w+HL+5tHJ7O4ZRp+IJ1jxy6/uCoXeMHLiDzRhVulLLZicoTOaJ6rJ/hT0oJ/Co128+Wmu3n7B73ff7C/DMYtrRVlaKuG1dg292ixogEjupnqcx08PGr7Dilh1izUp1AWl1HaAnUZG3EFR98J18RTC0V/tVtcK9tdisrUNCYLKuX7SqqFl2BtG0+wb55SI2yLQ64mPdmj4UG4S5Tvnn/1fYO69/IVY8yh9zv4ijsVuEhJTIbGVREEq8Anl7VYzFLEJUUgzlJGZJkHXQggkaiNJ0rV+kG7dIKDctOI7Uw0kDOiAqM0a6aj3kVimFFO3MR7x7q9LpL0J37/hGfJyVNKKSI+jTIXiep8hQaWpnSev9K+7I/R/pW3kkdgVb152QpBe8fspmApR5D+tJr/jha9EjIn5+6a8OHTZZcqjU5xN1bvholR2iN4qhWMJlAQAEoOgnedPyJ8653ecWLI126cp6md6V/61EdPOtEegb3Yry0dbfxBJBCERmVmVrMnf+VeLxf8AWdww4Np2OXKTtry8q5ba8dOJPL+VPsP48Qv9YmPEUk+hnBcWFZUxvat9m4lcTlUD74ofFR2rq3IjMZiZ5RvTNh5DolJBqLlrSKdSt8nVsL7q8zWqGMsZFFWaf2uUfi+VHq4rSD2nY/p+zyZ83diZmPfrHzoZ21oN23qijCXK9vkFtBeH8TIQ20lxorUwT2agqNwRqPcY57CqbXiZOVxFw12iVul2EmIUTMeIkD570A4zVCmqr6ON26+rF1Mcu8WFZuCpv9cgIHe9kAKAnTX2ieVLMYxEPsMNBBHYpImZzaAdNPZ+dUhqrENU0ccItNL3VfYDk3yGWfGC2m7dptJSGj+k1H6QTJHs93Uq86OZ4xAJytFMv9qe9O4hQ9nnqZ8aQXFnzAqltFB4MUt6DrkjSYhiGW8TeBBUAmMoVuMhTMx40qw/iJKFXIcaztXKiVIzQRJJ0Vz0PhsKMwt8R2a9jt4UrxrDuzUY2NLCEL0SXb6LgLb5QerjgB4LDMNoYUyhGbUAlOpMa+wBHhvQ6eNz2doktFSrVQUTnHfytqRA7vdMKBnXY9az5SJr3L0PlV102Lx9/fcT1JDl7jC0cdC1WACysqXmcnPKVDUFMDvEHb7NJLh1KlkpTlBUogdATIHwED4UtvmDOYbivbW8zDxq0cUYbx+7f3Ecm+RkhaY8agcv3R86oCqmFGnsAM0oJknU9apdvY1NC3LoMiNqDuFkmavHHe7Fci5y7Ktz8J/nVbiqrbbnSrlIBHj9eVWpIUghfWKIaQNJqhDNeZYPSle4xu+GLcqEsuEKT9knQ/CtzaSpPeEKG48a47YXikKStKilQ2IrqPC3FaLlOVXddG46+IrxutxSXxLdfUvjkuBk6xQT7FOVooV1qvPhMs0IXmaGUzTh9qhFt1thMm0BJbq1DVX9l4VMIimcgUVBsUHd2kajajXDUUOA6Ggm1uEBaNX3l0HG8qvaGx6iouW+UxyO1LcWBA0qtKTTF4EjjkKIo1tMieuv15UjduJXT6yScv19f51peyJg9y3SK7ZLasydudaV5ugLhjQ9OdNGVAZTaO5xpRY+FJ20lpf4Sabh0dfnRaOMugmfLyog20kQD9D/ADppYYMVaxT1OGARpVJ50uB44rMinDz0q5NgelatViKqVb1L12ynoozabPXaik4WFCFU39UqBbg0PUbBoM5eYa43qmSkdNx8KotsRUlQI0I+prXtrBpVivD8ytvQxqOR6/GqRyp7SJOFbo6BwfxKLlsJUe8B51oHUVxPhjFzbvpJ2ChPu513AKCgFDUESK8XrcHo5LXDL45akLnmqEcbpm8KBWoUkGMwbJX2Wr8tQyU9gFF65FL276FVdjrkTWVF/wB+tuONomzojKA4ikGNogEc6a4NdSgUu4jWIqcLU6C+DDKML+NbjDrTO2FAeEfyrDk9+t1w5c5Rrsd/8a15rUbROPIM+1QDrVaHF7ODmGx1pI4qkxy1KwtC15mU5eUkjQaEgc940GlAFhwaQdKdZQT0nx/nUuyT1rQm0JQ2YtQBpVhbqy3TI3+tqk4DtWFvc9CgZSKqUKvVQ7hoo4gpdDOomiMtfZOtMnQrQOhvKJNUP48hPSoYvc6RSJizzGTtVYxT3ZCXhH2LlCiHW9j7Q6HrXTvRzjXa2/ZqMqb2/Z5eW1YVuxQdNNRBHhV3Dj6rK6/CT5oO494peogsuJx7rgmrjKzp98uKSOXkGmuKOAozJMgiQawl/iUKrB08NSLSZt7ZUivXhpSrh29zpFNrswKSS0yo5cGR4jVpWMQe+PfWq4id3rIsr/SCvUwr4SMuToGEKhFKeILmZo+wchv4VncZfkmpwjcrC+BSymVVssJVCaymFCXBWz9WKQCNjVcr7CoZMXAIyK25Gk+I22U+FS7argsOJgnX8xUYrS7C9xOtE6Drynyr3sVfh8xU3TlVEc/MV52/ifr41pEHjCdPCpq8h5V4O6JPKs5f46paylAjlNZIxcnsb3JIcu3SBzFDLvUk6UqFq4RrrUUt5apoQNTG3biq3LigFXAo+wbz0GqO5E16+J1pZdYll0G5+VOsdwNW6NY5VnWrSQoKEKnQnlrrpzrTj0tWZ52ibF0vResTE8p6VqkDtkfiGopRhzKUoyE5gSDtzG1aC1WkkEacqTJJXsCKdbmhwy4KrYpP2RpWDxkkLNdAw22GVRHPlWF4iZhZ99ZcLWt0M+B5wU/rFarE1QmawPB15DkVu8YV+iNR6iNZUdHg57jtzJNZ5tXeHvo7Fne8aWJVrXqY4/CSZs7S6hr4VnMSdlVFMXXdpXdLk0sI7nMY8PplyuitIGSDsRXPeGPbrooTCR7qzdS/iGiZ2+byGOXKhm8Qyzok+8c+oIgz8qbYi3mEVmnTBg1SDtCsardS6mSmD1BMjzkEfU0CpjXmfH6Jqu2egg0w7Zo9aotgDnHF5WiU7xSDC8NCU5tyd5rWXLGZJBiKADOVEcxWSM6jRtrexZeXYQNd6zt/iwBiKPuVSSftLVkTPIczSW/wJYcASCZOpPv38q1Y4x7k8k32PWX8ygNpNavDk5QKTJsgCDHejU+NPrZEAVPI12KQQYpGal97gyVa86YoIqq5d5VBNp7FJJNbiJ7DQnqKi2vLsaKvrjKDOtJ1v61pVtbmdqjeYI/3ay3FY7xptwxdyIoLixnWoRVZRHwZrCrrI6D410G5xLMzvyrmatDTi3xY5ImtGXEpNMROhbiau8aAAoq7XJJoWtMOBWEtu6VWreopVXs11UcMcAdyuiultrlArlFo7lWDXSsHuc6BWLqo9wxK7wUhv2J151pbtulD7NLjZzETVM22kkAl1saDQpXp4aJqm5t4M1NLCI1UK1LcQ3+KMBIHiPn/ADpIsT9f41sscsMydAP86ydzZlJ1EbjfmN68vHJSRuixCMNSpUq5Ex8atcb0086Y+rVF5kAVfWOkKEW8Gr0uRUndKBfVFNydwNG3AG81ZdGPLdfKUwE9aauBamsqeYpfa4X2Q21mqQUVdiTt8DW5tsyJrNXRgxW3tWszdY/GrbKs12KVuiT4DOHLzKuORp9xE2FImsVZXGVQrWu3gU18KGSNSTFuzFvJ1qsGirlOpoPLWuO6Js+WKrIq0moKp0AiK+mvK+iiAmg1sOGb/QA1kECmeGXGUjWo5VqQUdAcUCKAdRvVDOISK+duARvWSMaC2DutlUwJ+tqFPZ9FfKpPXEGAf5fWhoc3I6jzNaYis7wlvMkUqxLBgozG29N7FXcHiB+VWuV8224N0aUzAYnZhG1JXHTrW1x3D9CQKxVywc1bunnrRZMDdNBvijVD+dCPJitiCWWy4SKpeXJqsvQmlmIYmEJJnU6CnjFt7COSSH1hjKQrJO2lVY5ZZxmFYJF4rOF85rouCXIfa8afJi9L4jOsmpmNUiDRrV/3YorGsPKVdKUKap1UkDg+dXJodVWAa1BdUQrKzXhqRFRNOAjXoFehNTAotnHyRV7WlUzViFUjOGLV2QIq1V0SN6Xg0Q0Pr+lT0gs+U6fnVwk8z8qIZwwnWNOtGDCfw02qjqOu4LepcblJmOXMdQfcaYi4ka6eFY82ZtXytBMaRroQfCnD+LJXqk6jevAzYu8e5qaGd0qd+dZDGsPiSNq0aLwKHjQl+ARrsay4JShPcZHP3tDQj69KbYta5SY2pEtRr3obqxrFtzcEAj6is1eKJVWlvEyKha2qcuorXCSjuZ5x1bCnDsHCtXFBKRrHM+A6Vs+GrptC8iEwDzP9d6TrYAGlUsulK0q6GkyN5FTOUFE1/EuH5k5hWLfbiuk26Q8z10rC4va5VGsuCX/V9jmJgmoKGpq9VQNbEybB1VGrVVBw6VRAPAKlFeJ1FSoHETvUgPhUD/nUku6bU6QrL0JimuFtHMDyH1ypdbpmntk3AqU2chkhuBRwV4mhGRptV3bHwqQw+b4rYeAleQxGVXUaQDzpMHlesBSVwgkzGkisal+PAjp8uWlOcPuytsazOtLLp1iXw8FYZHLZmz9YKF7yPDn4ipX2JSjxFZ0vnKAFcvoUM5dqSmVbfUVlWBN2U4GTtzmET4UivRB0qDuJ6zVL95mHwrRGGk6wJ5U1Sy6RpXjznSh1r1q6QjYcpRNTt7UrPhQrBKoArUW9hkQKSUtJ1jzhlXcy0n4ssoM0fgz2VXvo3H7YLRNYb05b8ndjmbiYJqhVM7+1IJpctNeimTZSVVFRqRFeZaohSKDVqpIHu/x1qDTetHItqEnRwCGiZq1pmiFtRrVrC65yYpZZ29PLZvSgGnAKa2RCqjJhQSgGKtAHh5VYlrpUwz4/nU9Q1GecwLMkK2E6ePx+tq8XZlkAp2PyNNr1HZyDoNY+Pw12obtkrSQdjVZyf7BjsBKupq4OymD8/dSq5ZU2qN08jV5fgab++gl4K6hfeEA++gzdnltRNwrrrqangmCi5cKMxT3SqYnYgR86ptFXIny9heu6JjXbbw+jXrTJWqBT6y4IKn1tlZCUBJzZd5jlOnPyrQ4TwsA6UTomdY6eE+NTn1GOC2YNLF/D+ARBNaDF2QlokchTG3s0JUUlQAGx67VRjdunIpJXH1768159eRDaWkZLD8R51ok4gFog1m77BW7drOX++RKWykAq70GO9tuau4ab7cqGfLkTJMT/ADEbVqnolHX2Qd7o9xC3BJpBdWsVpsbtQ0hDiXA4hexHunqQRv5UHjuB9kwHc8nuSI2zDrPXTanhkjS35OaZlXU1S4qtBiPDmW19YCye4hZTl+8QDrPKelRx7g829u272hWpZQkpyxBUJiZM66bVeOWFpXy6EcWK7KCaadlpRFlwskL7Ptv02TMUkafAg9efxiibfBSq1U/m1SVd2PukTrPSeXKkllhfINLE9wjSgyIT7qfY9hYYVkzZpTmmI5kdfCs+neKeElJWhWq2CGH6a2V2Umkregpgyqi0A1VneAxOhosjxrMs3VHC7P0ag4eB0yOJ3ebMFbciP5ik1vc5TlPnTC9WD08qTrA56dDVa7AsZqdB0Os70svU5djKa+W9FMcAwd28cDbKc6lTA5RzJJ0AHWujsGxEu4nTqf5b1r+DLLKuY3QZ8xTx70G3SU5kllSkn2ApQO2ySpAB98xQuD2zyXQ00gl0koyEazzBnaI1naKXqVJx0pcnRkrsb2zQhK+auzB+EmiGkQXSIBOg+P0KYt+jy+ShJzsSnvBOZW+uk5YO550htrS4dfVagBLqiqUq0gpEnXXkK86fS5L37j+oieKqhxHjHmD/AFFV45ClkdUj5zU8S4du232LZfZ51/qiD3ekFUcso5cxRrnCd2u5LK+y7Xsg5oru5M2UaxvNPHppprbjYEpp2YL0nsELZI5IVPmDQfANyZf0n9GB/erpmNei+9uQM3Yd0QO+R592sDhfCF9b4iuzt+y7YplWYyjKEhftR+IDbc1tx45+h6clv+bBrWqypbalWFmgiCt1KRO5ClLn5RR2PWrq2riFApICgkK1GQSQoZdNqF45sMRsHLdy7Uyfb7LIcyQQAFFQgawsRM1VwZw/f37jzzAaSlZyuOuiG5P2UwCoqg7AaSJ3FMunnzt3f1s71EF2bpWy2yr2XLbb9nJt/FU+LLrtGZGybzKPAJ7v5pqHFHCeJYWhl9amnG2hkSpvMQkKGWHErSCAYAnaY2JFDWnCmIXeGKuAWfVgXnjJIclBWpZiOoVHwrv8aWtS29+0D1FRBl6MQlf/ACdzoDroTy5edNuGb4er5Vey4+62esLzR75OlLeEMHxHEwpLCWwluEqfXpEj2QoSSqIPdTOgJjSmHEHo4xKwtAqWHmWV9qVNSVoIM5iFJBygwTEwNTprXT6ZzjXy/sKmkxfxy7D6B0bT/eVWTWuFVssI4OvsYSq4QWYSrsjmVk1ACtgk/fGv+FAcP+je7vi+lkNhVurs1haspzSoQO6eaD0quHE4RSYkpJuxCHaMYd7tLk6GDRLB0PvoyQEM7ZdMAofQpVbr0q/tDUgnmJyDoNPrpvQQUcuvP6+FP+J3ySQBB8OSdO7AjmTprvSF9BQBMSY56jyPx8qvpQti8yDXZ/QTbAKuFRqEIA9ylGf7o8q5Lbszv49a6z6D7mHn25EltCo6hKiDH8YoL/kjnwWL9IK7TFbpTxdcazLQGwrQZVAIISo5RAB2+9RvAmLIvMYuH0JKUlnMAqJCiWkqOmmve86rtvR+X8WujdMrNuc60qkpSpSlJKMqkkToVSOUa8qhweli2x66t2O6jsShAKiZWnslLTmUSSZC/I0Une/kAexjjx4iWyXFlrKpOSe7AYC/Z2nNrPiaIvEgcRMx9pgk/BtxP/5FC2eAXA4jXcFpXYEFQcju6sBEA/ezTpvoa8vL1J4lZA1yMlJjXvFt1Uf2xR+fk41PEdolbto6n2mLpKVeCVwkjzLZrEekzGXbbEUqacUhRt0AkGDGdenu0HlWxwfEgcSvrZX/AEH0j/40JX5FLZ+Nc29M7v8At6P+wn/7HKGTg5cnRMfxhxGEIeS4pLhbtznB1lWTMZ8ZNIPRk0Xbq4unVFag2lBUrUnMROvglsD3UVxc5HD7Z/6Nn+bdR9G7CG8NU86SlDhcUpWuiE9ydNeSjNBp60/0O7CL0sJN5gVvdR3kLQonwUFNq/t5PKr+GklnhYrR3VBi4dBG4c7RRSsHkpJCSPFI6VpX8Otn8HuLe0VnaCHEp1JIUn9IASoA+1B+NI8At1P8NqYalSyzcNJSNyvMohPvIy/xVdSFMz/rHf8A+hl2txh945+hdBuF5soScykrXmQSQgFJ9r7Ap7wQf913evYXo+B7X5aU2Yeul4A8u7TleNrcgpKchCAhYblPI5YPxpNwO5/u06J/9ve/m7Hnr8+lMcWeja6Uxw+6W0qSoMXT4cEZe0CnUpA1nMA0k6jpRvoOvV3OGPJfWp3/AGh1BKyVHKttClAk6mVLUdfvGqPRsk3HDjjLcFzJdtRP2l5ykHpPaJ86N9D+Eu2GGvG5bUye1cdhYykIS2gFRHIShXl7qARd6DmwnDXytSkpRcqKoMSA03OY75dJMEbdNK1PD+E+r4niGUQh82zw96g6lwD99JV+9WR9EqM2C3w+8t+fjborbcF4wLuwt7nTOppKVqn7ae6sHp30k/GhHgDPy+sd5WvM/nV7Cd6oWBmM7yYoq1FRmOgpgVdPuqCE1blPT5VEYZrClIEnxURE+A8AZ6xp1oS7YTlUZ7wgDWSfEHpFHXLm5CdYOxO2sSN+UedBKslkQlCiBoYnRR6zz2qspUhRWdKtsMadt3EusrKHEHRQ8iIIggjcHQ0ScGdV/wCmvXYwfl1qheBOx+rXHM5T7vz0qKkvIaZtUel+/cbKc7aSdM6WwFbb6kifGKxSr5xt0OpWpLiVZgsHvZus8z+c1G0aKVZVCFbVZe23OnbfcFGnR6aMR7PLmaBj2w0M/v3yz+7Wfw/iJ5q59ZQv9LKiVqAUSVAhRIVMkgmlaE8voDma9C5O1FtsNGvtuJbwXPrQdQH3EBJOUaoiBKYg+yPlQePX79852rziFrADYIATMSoJgACdTQ7d6lCUSFGIPXrqJ60JdYrCVBClSVTJjaIjwqFzex7Kx9EoKTfzS54/bv7XA9ueKLx62RareaLORISAkA5G4jvBM6ZRVrXE936oLZLiCwR2cBI9mZ9rLMTOviaydvjCUluc3cQtJiNydCJNFtY6mIGY+1qYmTEEx8flRbyHQx9C1cnX7vxH+7/g1GC8T3Vo2pDLiUpUoqIKQrUAJJ7w6AVRgmO3NkpXq7qUgwVIUMyCdgSCND4ik5xdJBgK1zaaRqZBOvKrFYmJJGbUc401G1IpZCksPQLiXj7P5d6/HIXe8aYi927JfQELT2a0lIygLlOVGhIzZt9/HQUkseNr23tlWSHEpZhxBSW0EwsqzjORO6lazUv9JJS6pXegkGBlOxnUH8waVqOZalfeUT5ma0RyS7nnZ4YFBem97f8AF7fSg/hfiu5sFKNu5lC4zJIBQqNiUnmOog064j9JN7dtFpa0IbVopDScoUOijJUU+ExWYW3zFep1EVzmzHQxwjjO6tGVssLCW3SorBQlUlSQk6qBI0A8qnw3x/eWTXYsOhLclUKQlUExMFQMSQKSPJquOfM1SLOoiga/H50azVDbZn+tMLezJBMHKPtQY907UsmcTbG1E5B1qKE0UWR4+VIEvxS5QogNDlzJ+W/l0qbd8puYSlQme91jVI6Hwqu7sCIzQPAfH4RQiDyOoG3KOsb0ZJSVMC2D3sdISJQj+Hbw+vHpQ/8ArAqP1bfPl896oQ0CIGswI21O3P68KCdTGkc4+I/Kk9KHg7Uy03hLufuidIjQbdf60zVdkj7J/dEfDTQUhW346UxsFaSdQPn0pnFHWQxJ0lOXKE5oJyiJgaSB1mfKqkXypEoaMfgGvv50Vctyd9TvPjVHY0NKDYbc4tmahSGicsZsgChyEEdABFBJ4gKEtoDTRyFWpTqqZ0Wee/yrxTUj3Cl6kgGaXRHwG2MF8Vkn/h2BvPd6pCflAI8Z616jis5yv1e3JIAjLoIKzIE6Hvn+FPSkpTJ0qeTSj6UPB2pmhsuJ4zEsMnMvP7I0PICQdAYP5ztVjnEYjRhodwoG+g6/tgyQrfU1nUqqSzSelG+DtTPhcJHtNhZmZJUPh3SB/nVnrSP+Un+Jf/lQ5TUSmq0AYF9C0wEBJ6hSj8lGvRcNg/qk/wAS/wDyoa1GoHu/OpraoaTrJvPo37FOn4l+P4qGYugmRlQqTIzCY8NatRqDNDrto15fWlMkjg5u7BH6tvboOXwpva4652CmRlShROwggHUgRpqfzNZ1ofKmtmykxM0HCL5R1sIVb+M+6iEugD+oq23t8yVQdRP18qrDY5x5UTj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62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ontagion_ver2_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4" y="637895"/>
            <a:ext cx="3595568" cy="52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*How disease </a:t>
            </a:r>
            <a:r>
              <a:rPr lang="en-US" smtClean="0">
                <a:solidFill>
                  <a:schemeClr val="tx1"/>
                </a:solidFill>
              </a:rPr>
              <a:t>is </a:t>
            </a:r>
            <a:r>
              <a:rPr lang="en-US" smtClean="0">
                <a:solidFill>
                  <a:schemeClr val="tx1"/>
                </a:solidFill>
              </a:rPr>
              <a:t>transmitted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2057400"/>
            <a:ext cx="11076038" cy="4038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Air Borne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Water Borne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Human contact </a:t>
            </a:r>
            <a:r>
              <a:rPr lang="en-US" sz="4000" dirty="0" smtClean="0">
                <a:solidFill>
                  <a:schemeClr val="tx1"/>
                </a:solidFill>
              </a:rPr>
              <a:t>(skin to skin or blood to blood)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vector </a:t>
            </a:r>
            <a:r>
              <a:rPr lang="en-US" sz="4800" dirty="0" smtClean="0">
                <a:solidFill>
                  <a:schemeClr val="tx1"/>
                </a:solidFill>
              </a:rPr>
              <a:t>borne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3563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*Vector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18" y="914400"/>
            <a:ext cx="11144425" cy="5632015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 smaller organism that passes the disease from one organism to another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Fleas transmit the bubonic plague 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Ticks transmit Lyme disease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Mosquitoes transmit malaria, yellow fever, </a:t>
            </a:r>
          </a:p>
          <a:p>
            <a:pPr marL="274320" lvl="1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or West Nile Virus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zreal.eu/wp-content/uploads/2013/05/tic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7045" y="3439885"/>
            <a:ext cx="2228898" cy="2354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1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https://www.youtube.com/watch?v=72KsjWUCUJQ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c08.deviantart.net/fs29/i/2008/156/b/5/Ratatouille_Icon_Pack_by_TrabzonSpor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655" y="1511788"/>
            <a:ext cx="7909560" cy="472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2865</TotalTime>
  <Words>608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Corbel</vt:lpstr>
      <vt:lpstr>Basis</vt:lpstr>
      <vt:lpstr>Upcoming dates:  wed 3/20 – post quiz  mon 3/25 –  disease test + interim </vt:lpstr>
      <vt:lpstr>#71 How disease spreads</vt:lpstr>
      <vt:lpstr>Warm-up </vt:lpstr>
      <vt:lpstr>Warmup </vt:lpstr>
      <vt:lpstr>*So how are contagions spread?</vt:lpstr>
      <vt:lpstr>*Disease Transmission</vt:lpstr>
      <vt:lpstr>*How disease is transmitted </vt:lpstr>
      <vt:lpstr>*Vector</vt:lpstr>
      <vt:lpstr>https://www.youtube.com/watch?v=72KsjWUCUJQ </vt:lpstr>
      <vt:lpstr>*If not passed from person to person its not a contagion</vt:lpstr>
      <vt:lpstr>Pandemic vs. Epidemic</vt:lpstr>
      <vt:lpstr>Pandemic vs. Epidemic</vt:lpstr>
      <vt:lpstr>#72 – Infectious Disease spreadsheet</vt:lpstr>
      <vt:lpstr>Pathogen chart worksheet</vt:lpstr>
      <vt:lpstr>PowerPoint Presentation</vt:lpstr>
      <vt:lpstr>Cholera Mapping Death Activity </vt:lpstr>
      <vt:lpstr>Mapping Death Assessment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90</cp:revision>
  <dcterms:created xsi:type="dcterms:W3CDTF">2014-03-19T00:58:33Z</dcterms:created>
  <dcterms:modified xsi:type="dcterms:W3CDTF">2019-03-15T18:20:58Z</dcterms:modified>
</cp:coreProperties>
</file>