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5" r:id="rId4"/>
    <p:sldId id="266" r:id="rId5"/>
    <p:sldId id="269" r:id="rId6"/>
    <p:sldId id="267" r:id="rId7"/>
    <p:sldId id="270" r:id="rId8"/>
    <p:sldId id="268" r:id="rId9"/>
    <p:sldId id="257" r:id="rId10"/>
    <p:sldId id="262" r:id="rId11"/>
    <p:sldId id="272" r:id="rId12"/>
    <p:sldId id="258" r:id="rId13"/>
    <p:sldId id="263" r:id="rId14"/>
    <p:sldId id="273" r:id="rId1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0C4F-426C-B3F2-7DC0A582C95D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C4F-426C-B3F2-7DC0A582C95D}"/>
              </c:ext>
            </c:extLst>
          </c:dPt>
          <c:cat>
            <c:strRef>
              <c:f>Sheet1!$A$2:$A$3</c:f>
              <c:strCache>
                <c:ptCount val="2"/>
                <c:pt idx="0">
                  <c:v>Land</c:v>
                </c:pt>
                <c:pt idx="1">
                  <c:v>Water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0.28999999999999998</c:v>
                </c:pt>
                <c:pt idx="1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9E-4FEC-94C1-C5E64A5CD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30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000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7993394575677999"/>
          <c:y val="0.407815124671916"/>
          <c:w val="0.208954943132108"/>
          <c:h val="0.25103641732283499"/>
        </c:manualLayout>
      </c:layout>
      <c:overlay val="0"/>
      <c:txPr>
        <a:bodyPr/>
        <a:lstStyle/>
        <a:p>
          <a:pPr>
            <a:defRPr sz="3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15201224846901E-2"/>
          <c:y val="0.119510498687664"/>
          <c:w val="0.58699300087489104"/>
          <c:h val="0.880489501312336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E286-4D28-8DDB-051DDDADCF7D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7152-4E5C-A86E-37DADAC09F1B}"/>
              </c:ext>
            </c:extLst>
          </c:dPt>
          <c:cat>
            <c:strRef>
              <c:f>Sheet1!$A$2:$A$3</c:f>
              <c:strCache>
                <c:ptCount val="2"/>
                <c:pt idx="0">
                  <c:v>Fresh Water</c:v>
                </c:pt>
                <c:pt idx="1">
                  <c:v>Salt Water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96-4208-B973-27836D998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30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000">
                <a:solidFill>
                  <a:schemeClr val="tx1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3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C0D5-468C-8739-8BF4DF6B311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2700"/>
            </c:spPr>
            <c:extLst>
              <c:ext xmlns:c16="http://schemas.microsoft.com/office/drawing/2014/chart" uri="{C3380CC4-5D6E-409C-BE32-E72D297353CC}">
                <c16:uniqueId val="{00000001-57F3-4497-BC3E-B4C24A631DB7}"/>
              </c:ext>
            </c:extLst>
          </c:dPt>
          <c:cat>
            <c:strRef>
              <c:f>Sheet1!$A$2:$A$4</c:f>
              <c:strCache>
                <c:ptCount val="3"/>
                <c:pt idx="0">
                  <c:v>Ice and Glaciers</c:v>
                </c:pt>
                <c:pt idx="1">
                  <c:v>Ground Water</c:v>
                </c:pt>
                <c:pt idx="2">
                  <c:v>Surface Water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0.69599999999999995</c:v>
                </c:pt>
                <c:pt idx="1">
                  <c:v>0.3</c:v>
                </c:pt>
                <c:pt idx="2" formatCode="0.00%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BE-4605-82DA-B1672B951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30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0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3000">
                <a:solidFill>
                  <a:schemeClr val="tx1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300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Lakes</c:v>
                </c:pt>
                <c:pt idx="1">
                  <c:v>Swamps</c:v>
                </c:pt>
                <c:pt idx="2">
                  <c:v>Rivers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0.87</c:v>
                </c:pt>
                <c:pt idx="1">
                  <c:v>0.11</c:v>
                </c:pt>
                <c:pt idx="2" formatCode="0.00%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A-4795-A6B1-C26107BC8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30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0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3000">
                <a:solidFill>
                  <a:schemeClr val="tx1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300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DBEE4FA-7FC7-4BF5-BC15-16043EF9527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53DDED5-B2CF-424E-8DBF-AFDCA822F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65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7718A33-C5E4-4ED2-9AE3-DB3654E9114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2FF8DDE-D5FF-49BE-AD0E-C72D9A5FA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17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5505" indent="-23550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E1CD-EE4D-414B-9C57-E6C60F0E02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5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5505" indent="-23550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E1CD-EE4D-414B-9C57-E6C60F0E02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46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5505" indent="-23550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E1CD-EE4D-414B-9C57-E6C60F0E026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14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5505" indent="-23550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E1CD-EE4D-414B-9C57-E6C60F0E026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5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46B-BB5F-4F42-8043-1A98ECDE8D8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505F-DEA8-8046-B2F3-19CFE6AD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1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46B-BB5F-4F42-8043-1A98ECDE8D8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505F-DEA8-8046-B2F3-19CFE6AD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9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46B-BB5F-4F42-8043-1A98ECDE8D8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505F-DEA8-8046-B2F3-19CFE6AD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7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46B-BB5F-4F42-8043-1A98ECDE8D8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505F-DEA8-8046-B2F3-19CFE6AD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9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46B-BB5F-4F42-8043-1A98ECDE8D8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505F-DEA8-8046-B2F3-19CFE6AD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46B-BB5F-4F42-8043-1A98ECDE8D8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505F-DEA8-8046-B2F3-19CFE6AD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46B-BB5F-4F42-8043-1A98ECDE8D8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505F-DEA8-8046-B2F3-19CFE6AD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7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46B-BB5F-4F42-8043-1A98ECDE8D8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505F-DEA8-8046-B2F3-19CFE6AD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2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46B-BB5F-4F42-8043-1A98ECDE8D8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505F-DEA8-8046-B2F3-19CFE6AD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1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46B-BB5F-4F42-8043-1A98ECDE8D8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505F-DEA8-8046-B2F3-19CFE6AD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8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46B-BB5F-4F42-8043-1A98ECDE8D8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505F-DEA8-8046-B2F3-19CFE6AD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1D46B-BB5F-4F42-8043-1A98ECDE8D8C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F505F-DEA8-8046-B2F3-19CFE6ADE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9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gs.gov/special-topic/water-science-school/science/why-ocean-salty?qt-science_center_objects=0#qt-science_center_object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#18 </a:t>
            </a:r>
            <a:r>
              <a:rPr lang="en-US" dirty="0"/>
              <a:t>Distribution of </a:t>
            </a:r>
            <a:r>
              <a:rPr lang="en-US" dirty="0" smtClean="0"/>
              <a:t>Water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*What is the difference between salt vs freshwater?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4762"/>
            <a:ext cx="8229600" cy="4525963"/>
          </a:xfrm>
        </p:spPr>
        <p:txBody>
          <a:bodyPr/>
          <a:lstStyle/>
          <a:p>
            <a:r>
              <a:rPr lang="en-US" u="sng" dirty="0"/>
              <a:t>Salt water </a:t>
            </a:r>
            <a:r>
              <a:rPr lang="en-US" dirty="0"/>
              <a:t>is water that contains dissolved salts and other minerals in the water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  <a:p>
            <a:r>
              <a:rPr lang="en-US" u="sng" dirty="0"/>
              <a:t>Freshwater</a:t>
            </a:r>
            <a:r>
              <a:rPr lang="en-US" dirty="0"/>
              <a:t> – water that has no taste, color, or smell. F</a:t>
            </a:r>
            <a:r>
              <a:rPr lang="en-US" dirty="0" smtClean="0"/>
              <a:t>reshwater </a:t>
            </a:r>
            <a:r>
              <a:rPr lang="en-US" dirty="0"/>
              <a:t>is important for </a:t>
            </a:r>
            <a:r>
              <a:rPr lang="en-US" dirty="0" smtClean="0"/>
              <a:t>all life</a:t>
            </a:r>
            <a:r>
              <a:rPr lang="en-US" dirty="0"/>
              <a:t>, </a:t>
            </a:r>
            <a:r>
              <a:rPr lang="en-US" dirty="0" smtClean="0"/>
              <a:t>despite it being scarce </a:t>
            </a:r>
            <a:r>
              <a:rPr lang="en-US" dirty="0"/>
              <a:t>on the Earth.</a:t>
            </a:r>
          </a:p>
        </p:txBody>
      </p:sp>
    </p:spTree>
    <p:extLst>
      <p:ext uri="{BB962C8B-B14F-4D97-AF65-F5344CB8AC3E}">
        <p14:creationId xmlns:p14="http://schemas.microsoft.com/office/powerpoint/2010/main" val="14976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ocean salty?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www.usgs.gov/special-topic/water-science-school/science/why-ocean-salty?qt-science_center_objects=0#qt-science_center_objects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Salt in the ocean comes from ____________________.</a:t>
            </a:r>
          </a:p>
          <a:p>
            <a:r>
              <a:rPr lang="en-US" dirty="0" smtClean="0"/>
              <a:t>Mention how land contributes salt in saltwater as well as how hydrothermal vents put salt in water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water stay on Earth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*The Earth is a </a:t>
            </a:r>
            <a:r>
              <a:rPr lang="en-US" b="1" u="sng" dirty="0"/>
              <a:t>closed system</a:t>
            </a:r>
            <a:r>
              <a:rPr lang="en-US" dirty="0"/>
              <a:t>. A closed system means that we have a layered atmosphere that prevents mass or energy from escaping out of our atmosphere</a:t>
            </a:r>
          </a:p>
        </p:txBody>
      </p:sp>
      <p:pic>
        <p:nvPicPr>
          <p:cNvPr id="4" name="Picture 2" descr="http://planets.findthedata.org/sites/default/files/600/media/images/Ear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8167" y="3722427"/>
            <a:ext cx="2952750" cy="2952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57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is there a such thing as an open system?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*Open Systems </a:t>
            </a:r>
            <a:r>
              <a:rPr lang="en-US" dirty="0"/>
              <a:t>have no </a:t>
            </a:r>
            <a:r>
              <a:rPr lang="en-US" dirty="0" smtClean="0"/>
              <a:t>layers/atmosphere </a:t>
            </a:r>
            <a:r>
              <a:rPr lang="en-US" dirty="0"/>
              <a:t>preventing exchange of mass or </a:t>
            </a:r>
            <a:r>
              <a:rPr lang="en-US" dirty="0" smtClean="0"/>
              <a:t>energy. This means </a:t>
            </a:r>
            <a:r>
              <a:rPr lang="en-US" dirty="0"/>
              <a:t>anything can </a:t>
            </a:r>
            <a:r>
              <a:rPr lang="en-US" dirty="0" smtClean="0"/>
              <a:t>enter and exit.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4" descr="http://www.windows2universe.org/mars/images/valmar_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58654"/>
            <a:ext cx="38100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73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671" y="274638"/>
            <a:ext cx="8229600" cy="1143000"/>
          </a:xfrm>
        </p:spPr>
        <p:txBody>
          <a:bodyPr/>
          <a:lstStyle/>
          <a:p>
            <a:r>
              <a:rPr lang="en-US" dirty="0" smtClean="0"/>
              <a:t>Open closed system example </a:t>
            </a:r>
            <a:endParaRPr lang="en-US" dirty="0"/>
          </a:p>
        </p:txBody>
      </p:sp>
      <p:pic>
        <p:nvPicPr>
          <p:cNvPr id="1026" name="Picture 2" descr="Image result for open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3" y="1701481"/>
            <a:ext cx="8084034" cy="402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58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84" y="50667"/>
            <a:ext cx="8229600" cy="728221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Warm-up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8" y="787768"/>
            <a:ext cx="9049732" cy="534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</a:rPr>
              <a:t>“Water, water, everywhere, Nor any drop to drink.” This is part of a stanza from the Samuel Taylor </a:t>
            </a:r>
            <a:r>
              <a:rPr lang="en-US" sz="4000" dirty="0" smtClean="0">
                <a:solidFill>
                  <a:srgbClr val="000000"/>
                </a:solidFill>
              </a:rPr>
              <a:t>Coleridge’s </a:t>
            </a:r>
            <a:r>
              <a:rPr lang="en-US" sz="4000" dirty="0">
                <a:solidFill>
                  <a:srgbClr val="000000"/>
                </a:solidFill>
              </a:rPr>
              <a:t>poem, “The Rime of the Ancient Mariner.”</a:t>
            </a:r>
          </a:p>
          <a:p>
            <a:endParaRPr lang="en-US" sz="4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0000"/>
                </a:solidFill>
              </a:rPr>
              <a:t>Explain what the quote means? Where do you believe most of our drinkable water comes from? </a:t>
            </a:r>
            <a:endParaRPr lang="en-US" sz="40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7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/>
              <a:t>*The Earth is made of: </a:t>
            </a:r>
          </a:p>
        </p:txBody>
      </p:sp>
      <p:pic>
        <p:nvPicPr>
          <p:cNvPr id="2" name="Picture 2" descr="Photo: A person walking on the lava floor of a cald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19050" cy="9525"/>
          </a:xfrm>
          <a:prstGeom prst="rect">
            <a:avLst/>
          </a:prstGeom>
          <a:noFill/>
        </p:spPr>
      </p:pic>
      <p:pic>
        <p:nvPicPr>
          <p:cNvPr id="6146" name="Picture 2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19050" cy="9525"/>
          </a:xfrm>
          <a:prstGeom prst="rect">
            <a:avLst/>
          </a:prstGeom>
          <a:noFill/>
        </p:spPr>
      </p:pic>
      <p:pic>
        <p:nvPicPr>
          <p:cNvPr id="6148" name="Picture 4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19050" cy="9525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0489215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91840" y="2254091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~</a:t>
            </a:r>
            <a:r>
              <a:rPr lang="en-US" sz="5400" dirty="0" smtClean="0"/>
              <a:t>29%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2133599" y="4343400"/>
            <a:ext cx="2127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~</a:t>
            </a:r>
            <a:r>
              <a:rPr lang="en-US" sz="5400" dirty="0" smtClean="0"/>
              <a:t>71%</a:t>
            </a:r>
            <a:endParaRPr lang="en-US" sz="5400" dirty="0"/>
          </a:p>
        </p:txBody>
      </p:sp>
      <p:sp>
        <p:nvSpPr>
          <p:cNvPr id="11" name="Right Arrow 10"/>
          <p:cNvSpPr/>
          <p:nvPr/>
        </p:nvSpPr>
        <p:spPr>
          <a:xfrm rot="20005097">
            <a:off x="6417361" y="1560005"/>
            <a:ext cx="2438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927694">
            <a:off x="6536183" y="1929377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To: Water</a:t>
            </a:r>
          </a:p>
        </p:txBody>
      </p:sp>
    </p:spTree>
    <p:extLst>
      <p:ext uri="{BB962C8B-B14F-4D97-AF65-F5344CB8AC3E}">
        <p14:creationId xmlns:p14="http://schemas.microsoft.com/office/powerpoint/2010/main" val="26557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/>
              <a:t>*Water on Earth</a:t>
            </a:r>
          </a:p>
        </p:txBody>
      </p:sp>
      <p:pic>
        <p:nvPicPr>
          <p:cNvPr id="2" name="Picture 2" descr="Photo: A person walking on the lava floor of a cald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19050" cy="9525"/>
          </a:xfrm>
          <a:prstGeom prst="rect">
            <a:avLst/>
          </a:prstGeom>
          <a:noFill/>
        </p:spPr>
      </p:pic>
      <p:pic>
        <p:nvPicPr>
          <p:cNvPr id="6146" name="Picture 2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19050" cy="9525"/>
          </a:xfrm>
          <a:prstGeom prst="rect">
            <a:avLst/>
          </a:prstGeom>
          <a:noFill/>
        </p:spPr>
      </p:pic>
      <p:pic>
        <p:nvPicPr>
          <p:cNvPr id="6148" name="Picture 4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19050" cy="9525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4378469"/>
              </p:ext>
            </p:extLst>
          </p:nvPr>
        </p:nvGraphicFramePr>
        <p:xfrm>
          <a:off x="0" y="775886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62400" y="731838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3%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0212" y="4493970"/>
            <a:ext cx="1770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97 %</a:t>
            </a:r>
          </a:p>
        </p:txBody>
      </p:sp>
      <p:sp>
        <p:nvSpPr>
          <p:cNvPr id="11" name="Right Arrow 10"/>
          <p:cNvSpPr/>
          <p:nvPr/>
        </p:nvSpPr>
        <p:spPr>
          <a:xfrm rot="20005097">
            <a:off x="6417361" y="1560005"/>
            <a:ext cx="2438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927694">
            <a:off x="6536183" y="1929377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To: Drinkable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03F8675-97AD-4E62-85AE-D111F95931F4}"/>
              </a:ext>
            </a:extLst>
          </p:cNvPr>
          <p:cNvCxnSpPr/>
          <p:nvPr/>
        </p:nvCxnSpPr>
        <p:spPr>
          <a:xfrm flipH="1">
            <a:off x="3505200" y="1066799"/>
            <a:ext cx="457200" cy="666751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8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had a 1000 mL graduated cylinder that represented all water on earth. How much will I have to fill it to represent 97% saltwater</a:t>
            </a:r>
          </a:p>
          <a:p>
            <a:endParaRPr lang="en-US" dirty="0"/>
          </a:p>
          <a:p>
            <a:r>
              <a:rPr lang="en-US" dirty="0" smtClean="0"/>
              <a:t>1000 mL = 100% of water on earth </a:t>
            </a:r>
          </a:p>
          <a:p>
            <a:r>
              <a:rPr lang="en-US" dirty="0" smtClean="0"/>
              <a:t>_____ mL = saltwater </a:t>
            </a:r>
          </a:p>
          <a:p>
            <a:r>
              <a:rPr lang="en-US" dirty="0" smtClean="0"/>
              <a:t>_____ mL = freshwater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/>
              <a:t>*Freshwater %</a:t>
            </a:r>
          </a:p>
        </p:txBody>
      </p:sp>
      <p:pic>
        <p:nvPicPr>
          <p:cNvPr id="2" name="Picture 2" descr="Photo: A person walking on the lava floor of a cald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19050" cy="9525"/>
          </a:xfrm>
          <a:prstGeom prst="rect">
            <a:avLst/>
          </a:prstGeom>
          <a:noFill/>
        </p:spPr>
      </p:pic>
      <p:pic>
        <p:nvPicPr>
          <p:cNvPr id="6146" name="Picture 2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19050" cy="9525"/>
          </a:xfrm>
          <a:prstGeom prst="rect">
            <a:avLst/>
          </a:prstGeom>
          <a:noFill/>
        </p:spPr>
      </p:pic>
      <p:pic>
        <p:nvPicPr>
          <p:cNvPr id="6148" name="Picture 4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19050" cy="9525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34780218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43275" y="4070629"/>
            <a:ext cx="1543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~70%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2950" y="272111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~29%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05659" y="1637201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~1%</a:t>
            </a:r>
          </a:p>
        </p:txBody>
      </p:sp>
      <p:sp>
        <p:nvSpPr>
          <p:cNvPr id="12" name="Right Arrow 11"/>
          <p:cNvSpPr/>
          <p:nvPr/>
        </p:nvSpPr>
        <p:spPr>
          <a:xfrm rot="20005097">
            <a:off x="6417361" y="1560005"/>
            <a:ext cx="2438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9927694">
            <a:off x="6536183" y="1929377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To: Surface Water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EAB69D4-87D8-4C39-8B21-737145CC68BA}"/>
              </a:ext>
            </a:extLst>
          </p:cNvPr>
          <p:cNvCxnSpPr>
            <a:cxnSpLocks/>
          </p:cNvCxnSpPr>
          <p:nvPr/>
        </p:nvCxnSpPr>
        <p:spPr>
          <a:xfrm flipH="1">
            <a:off x="3199920" y="2182337"/>
            <a:ext cx="686282" cy="185866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09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24"/>
            <a:ext cx="8229600" cy="815754"/>
          </a:xfrm>
        </p:spPr>
        <p:txBody>
          <a:bodyPr/>
          <a:lstStyle/>
          <a:p>
            <a:r>
              <a:rPr lang="en-US" dirty="0" smtClean="0"/>
              <a:t>Demo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8304" y="1255853"/>
            <a:ext cx="324669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1000 </a:t>
            </a:r>
            <a:r>
              <a:rPr lang="en-US" dirty="0"/>
              <a:t>mL = 100% of water on earth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970 mL </a:t>
            </a:r>
            <a:r>
              <a:rPr lang="en-US" dirty="0"/>
              <a:t>= saltwater </a:t>
            </a:r>
          </a:p>
          <a:p>
            <a:pPr marL="0" indent="0">
              <a:buNone/>
            </a:pPr>
            <a:r>
              <a:rPr lang="en-US" dirty="0" smtClean="0"/>
              <a:t>30 </a:t>
            </a:r>
            <a:r>
              <a:rPr lang="en-US" dirty="0"/>
              <a:t>mL = freshwater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6967" y="1023174"/>
            <a:ext cx="5197033" cy="5408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Lets take a closer look at freshwater and break it down even more…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If 30 mL represents all freshwater on Earth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____ mL = frozen- ice and glaciers</a:t>
            </a:r>
          </a:p>
          <a:p>
            <a:pPr marL="0" indent="0">
              <a:buNone/>
            </a:pPr>
            <a:r>
              <a:rPr lang="en-US" dirty="0" smtClean="0"/>
              <a:t>____ mL = groundwater</a:t>
            </a:r>
          </a:p>
          <a:p>
            <a:pPr marL="0" indent="0">
              <a:buNone/>
            </a:pPr>
            <a:r>
              <a:rPr lang="en-US" dirty="0" smtClean="0"/>
              <a:t>____ mL = surface water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17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/>
              <a:t>*Surface Water % </a:t>
            </a:r>
          </a:p>
        </p:txBody>
      </p:sp>
      <p:pic>
        <p:nvPicPr>
          <p:cNvPr id="2" name="Picture 2" descr="Photo: A person walking on the lava floor of a cald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19050" cy="9525"/>
          </a:xfrm>
          <a:prstGeom prst="rect">
            <a:avLst/>
          </a:prstGeom>
          <a:noFill/>
        </p:spPr>
      </p:pic>
      <p:pic>
        <p:nvPicPr>
          <p:cNvPr id="6146" name="Picture 2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19050" cy="9525"/>
          </a:xfrm>
          <a:prstGeom prst="rect">
            <a:avLst/>
          </a:prstGeom>
          <a:noFill/>
        </p:spPr>
      </p:pic>
      <p:pic>
        <p:nvPicPr>
          <p:cNvPr id="6148" name="Picture 4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19050" cy="9525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49462601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76650" y="4381500"/>
            <a:ext cx="1485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87%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1200" y="1572399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11%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24500" y="864513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2%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40BA32F-5C48-4B10-81F6-B0F07E025820}"/>
              </a:ext>
            </a:extLst>
          </p:cNvPr>
          <p:cNvCxnSpPr/>
          <p:nvPr/>
        </p:nvCxnSpPr>
        <p:spPr>
          <a:xfrm flipH="1">
            <a:off x="3676650" y="1295400"/>
            <a:ext cx="1847850" cy="276999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08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958" y="1674811"/>
            <a:ext cx="7416897" cy="43824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505" y="3182139"/>
            <a:ext cx="1590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EARTH:</a:t>
            </a:r>
          </a:p>
          <a:p>
            <a:pPr algn="ctr"/>
            <a:r>
              <a:rPr lang="en-US" sz="2400" dirty="0"/>
              <a:t>71% Water</a:t>
            </a:r>
          </a:p>
          <a:p>
            <a:pPr algn="ctr"/>
            <a:r>
              <a:rPr lang="en-US" sz="2400" dirty="0"/>
              <a:t>29% Land</a:t>
            </a:r>
          </a:p>
        </p:txBody>
      </p:sp>
    </p:spTree>
    <p:extLst>
      <p:ext uri="{BB962C8B-B14F-4D97-AF65-F5344CB8AC3E}">
        <p14:creationId xmlns:p14="http://schemas.microsoft.com/office/powerpoint/2010/main" val="9900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5373</TotalTime>
  <Words>380</Words>
  <Application>Microsoft Office PowerPoint</Application>
  <PresentationFormat>On-screen Show (4:3)</PresentationFormat>
  <Paragraphs>63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 #18 Distribution of Water Notes</vt:lpstr>
      <vt:lpstr>Warm-up</vt:lpstr>
      <vt:lpstr>PowerPoint Presentation</vt:lpstr>
      <vt:lpstr>PowerPoint Presentation</vt:lpstr>
      <vt:lpstr>Demo </vt:lpstr>
      <vt:lpstr>PowerPoint Presentation</vt:lpstr>
      <vt:lpstr>Demo </vt:lpstr>
      <vt:lpstr>PowerPoint Presentation</vt:lpstr>
      <vt:lpstr>PowerPoint Presentation</vt:lpstr>
      <vt:lpstr>*What is the difference between salt vs freshwater? </vt:lpstr>
      <vt:lpstr>Why is the ocean salty? </vt:lpstr>
      <vt:lpstr>Why does water stay on Earth…</vt:lpstr>
      <vt:lpstr>So is there a such thing as an open system? </vt:lpstr>
      <vt:lpstr>Open closed system example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</dc:creator>
  <cp:lastModifiedBy>Smart, Brittany S.</cp:lastModifiedBy>
  <cp:revision>51</cp:revision>
  <cp:lastPrinted>2018-10-16T16:10:35Z</cp:lastPrinted>
  <dcterms:created xsi:type="dcterms:W3CDTF">2016-10-14T02:02:25Z</dcterms:created>
  <dcterms:modified xsi:type="dcterms:W3CDTF">2019-10-11T20:23:36Z</dcterms:modified>
</cp:coreProperties>
</file>