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0"/>
  </p:notesMasterIdLst>
  <p:sldIdLst>
    <p:sldId id="256" r:id="rId2"/>
    <p:sldId id="285" r:id="rId3"/>
    <p:sldId id="262" r:id="rId4"/>
    <p:sldId id="28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7" r:id="rId16"/>
    <p:sldId id="288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352B3-6B50-4E3A-8544-98087F7EFDA8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5FE4-776E-4997-AB4F-82CAC0EF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8491-2B26-4F90-9554-2B393040526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5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E0BDE-C493-456D-9BDD-8D381087D26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9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B13BD-9396-4E43-B078-808A89A8141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0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90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4AB6484-317B-4058-B5C1-EB2630221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1A8EF2-25F6-4683-923A-EE51586A6E9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8F8715B-6BE9-410A-B284-3FE5438A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3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ReZd9OHEfs" TargetMode="External"/><Relationship Id="rId2" Type="http://schemas.openxmlformats.org/officeDocument/2006/relationships/hyperlink" Target="https://www.brainpop.com/science/ecologyandbehavior/foodchain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biology/ecology/intro-to-ecosystems/v/flow-of-energy-and-matter-through-ecosyste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921940"/>
            <a:ext cx="11290299" cy="1828801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FC000"/>
                </a:solidFill>
              </a:rPr>
              <a:t>#83 Food Chains, Webs, and Pyramids</a:t>
            </a:r>
          </a:p>
        </p:txBody>
      </p:sp>
    </p:spTree>
    <p:extLst>
      <p:ext uri="{BB962C8B-B14F-4D97-AF65-F5344CB8AC3E}">
        <p14:creationId xmlns:p14="http://schemas.microsoft.com/office/powerpoint/2010/main" val="418226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12801" y="3213101"/>
            <a:ext cx="3784599" cy="3390899"/>
          </a:xfrm>
        </p:spPr>
        <p:txBody>
          <a:bodyPr>
            <a:noAutofit/>
          </a:bodyPr>
          <a:lstStyle/>
          <a:p>
            <a:r>
              <a:rPr lang="en-US" sz="4800" b="1" dirty="0"/>
              <a:t>Examples of food chains and trophic levels</a:t>
            </a:r>
          </a:p>
        </p:txBody>
      </p:sp>
      <p:pic>
        <p:nvPicPr>
          <p:cNvPr id="38914" name="Picture 2" descr="http://education-portal.com/cimages/multimages/16/Trophic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05948"/>
            <a:ext cx="5334000" cy="4252053"/>
          </a:xfrm>
          <a:prstGeom prst="rect">
            <a:avLst/>
          </a:prstGeom>
          <a:noFill/>
        </p:spPr>
      </p:pic>
      <p:pic>
        <p:nvPicPr>
          <p:cNvPr id="5" name="Picture 2" descr="http://4.bp.blogspot.com/-5QNa2v7wLGs/UmekQ5pWzjI/AAAAAAAACKQ/Ir0x7_pU0MU/s1600/food+chain+b.jpg"/>
          <p:cNvPicPr>
            <a:picLocks noChangeAspect="1" noChangeArrowheads="1"/>
          </p:cNvPicPr>
          <p:nvPr/>
        </p:nvPicPr>
        <p:blipFill>
          <a:blip r:embed="rId3" cstate="print"/>
          <a:srcRect t="34783" r="1414" b="15528"/>
          <a:stretch>
            <a:fillRect/>
          </a:stretch>
        </p:blipFill>
        <p:spPr bwMode="auto">
          <a:xfrm>
            <a:off x="1981200" y="165100"/>
            <a:ext cx="7505700" cy="2301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7818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69" y="177800"/>
            <a:ext cx="10353762" cy="970450"/>
          </a:xfrm>
        </p:spPr>
        <p:txBody>
          <a:bodyPr/>
          <a:lstStyle/>
          <a:p>
            <a:r>
              <a:rPr lang="en-US" dirty="0"/>
              <a:t>*Food web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148250"/>
            <a:ext cx="107569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u="sng" dirty="0">
                <a:solidFill>
                  <a:srgbClr val="FFC000"/>
                </a:solidFill>
              </a:rPr>
              <a:t>food web </a:t>
            </a:r>
            <a:r>
              <a:rPr lang="en-US" sz="3200" dirty="0"/>
              <a:t>represents several interconnected food chains. It also shows the various paths that energy takes throughout an ecosystem. </a:t>
            </a:r>
          </a:p>
        </p:txBody>
      </p:sp>
      <p:pic>
        <p:nvPicPr>
          <p:cNvPr id="19458" name="Picture 2" descr="http://www.dunkirkcsd.org/cms/lib/NY19000564/Centricity/Domain/293/Food_Web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3011716"/>
            <a:ext cx="6311900" cy="367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491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Brainpop</a:t>
            </a:r>
            <a:r>
              <a:rPr lang="en-US" dirty="0"/>
              <a:t>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https://www.brainpop.com/science/ecologyandbehavior/foodchains/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https://www.youtube.com/watch?v=CReZd9OHEfs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19" y="355600"/>
            <a:ext cx="10353762" cy="970450"/>
          </a:xfrm>
        </p:spPr>
        <p:txBody>
          <a:bodyPr/>
          <a:lstStyle/>
          <a:p>
            <a:r>
              <a:rPr lang="en-US" dirty="0"/>
              <a:t>*Numbers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206501"/>
            <a:ext cx="11379200" cy="41820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Numbers pyramid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shows the number of individual organisms available for energy at each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trophic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level.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 can be used to illustrate how one population affects another.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total numbers of individual organisms tend to decline as you move further up on the pyramid.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users.rcn.com/jkimball.ma.ultranet/BiologyPages/B/Bluegrass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490" y="4137586"/>
            <a:ext cx="4566409" cy="27204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121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19" y="139700"/>
            <a:ext cx="10353762" cy="970450"/>
          </a:xfrm>
        </p:spPr>
        <p:txBody>
          <a:bodyPr/>
          <a:lstStyle/>
          <a:p>
            <a:r>
              <a:rPr lang="en-US" dirty="0"/>
              <a:t>*Energy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71600"/>
            <a:ext cx="115316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An </a:t>
            </a:r>
            <a:r>
              <a:rPr lang="en-US" sz="3200" b="1" dirty="0">
                <a:solidFill>
                  <a:srgbClr val="FFC000"/>
                </a:solidFill>
              </a:rPr>
              <a:t>energy pyramid </a:t>
            </a:r>
            <a:r>
              <a:rPr lang="en-US" sz="3200" dirty="0"/>
              <a:t>shows the amount of energy that moves from one feeding level to another in a food web. Energy is measured in </a:t>
            </a:r>
            <a:r>
              <a:rPr lang="en-US" sz="3200" b="1" dirty="0">
                <a:solidFill>
                  <a:srgbClr val="FFC000"/>
                </a:solidFill>
              </a:rPr>
              <a:t>kilocalories (kcal) or joules (J).</a:t>
            </a:r>
          </a:p>
          <a:p>
            <a:pPr>
              <a:buFontTx/>
              <a:buChar char="•"/>
            </a:pPr>
            <a:r>
              <a:rPr lang="en-US" sz="3200" dirty="0"/>
              <a:t>Organisms use energy to perform life functions but only some of the energy from an organism obtained will be available to the next organism in the</a:t>
            </a:r>
            <a:endParaRPr lang="en-US" dirty="0"/>
          </a:p>
          <a:p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19" y="139700"/>
            <a:ext cx="10353762" cy="970450"/>
          </a:xfrm>
        </p:spPr>
        <p:txBody>
          <a:bodyPr/>
          <a:lstStyle/>
          <a:p>
            <a:r>
              <a:rPr lang="en-US" dirty="0"/>
              <a:t>*Energy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10150"/>
            <a:ext cx="11531600" cy="5105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FFC000"/>
                </a:solidFill>
              </a:rPr>
              <a:t>"Rule of 10" </a:t>
            </a:r>
            <a:r>
              <a:rPr lang="en-US" sz="3200" dirty="0"/>
              <a:t>says that only 10 percent of available energy passes from one trophic level to the next; the rest is lost as heat.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The most energy available is located at the producer level of the pyramid</a:t>
            </a:r>
            <a:r>
              <a:rPr lang="en-US" sz="3200" dirty="0"/>
              <a:t>. 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As you </a:t>
            </a:r>
            <a:r>
              <a:rPr lang="en-US" sz="3200" b="1" u="sng" dirty="0"/>
              <a:t>move up an energy pyramid, each level has less energy </a:t>
            </a:r>
            <a:r>
              <a:rPr lang="en-US" sz="3200" dirty="0"/>
              <a:t>available than the level below.</a:t>
            </a:r>
          </a:p>
          <a:p>
            <a:endParaRPr lang="en-US" dirty="0"/>
          </a:p>
          <a:p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E8F4-EE69-8440-AA5E-5E3A559A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support?…watch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04464-B828-A94D-B9D5-2831DF40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https://www.khanacademy.org/science/biology/ecology/intro-to-ecosystems/v/flow-of-energy-and-matter-through-ecosystems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10% rule...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1676400"/>
            <a:ext cx="6934200" cy="4876800"/>
            <a:chOff x="144" y="1680"/>
            <a:chExt cx="2784" cy="2319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4990"/>
            <a:stretch>
              <a:fillRect/>
            </a:stretch>
          </p:blipFill>
          <p:spPr bwMode="auto">
            <a:xfrm>
              <a:off x="144" y="1680"/>
              <a:ext cx="2784" cy="228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 rot="-10781316">
              <a:off x="1824" y="1824"/>
              <a:ext cx="1103" cy="2175"/>
            </a:xfrm>
            <a:prstGeom prst="rtTriangle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153401" y="4419600"/>
            <a:ext cx="2511425" cy="1322388"/>
            <a:chOff x="4176" y="2784"/>
            <a:chExt cx="1582" cy="833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9845802">
              <a:off x="4176" y="2784"/>
              <a:ext cx="672" cy="768"/>
            </a:xfrm>
            <a:prstGeom prst="curvedRightArrow">
              <a:avLst>
                <a:gd name="adj1" fmla="val 22857"/>
                <a:gd name="adj2" fmla="val 45714"/>
                <a:gd name="adj3" fmla="val 3333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" charset="0"/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368" y="2861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chemeClr val="bg2"/>
                  </a:solidFill>
                  <a:latin typeface="Times" charset="0"/>
                </a:rPr>
                <a:t>10%</a:t>
              </a:r>
              <a:endParaRPr lang="en-US" altLang="en-US" sz="2400">
                <a:latin typeface="Times" charset="0"/>
              </a:endParaRPr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 rot="-843405">
              <a:off x="4269" y="3233"/>
              <a:ext cx="1489" cy="384"/>
            </a:xfrm>
            <a:prstGeom prst="rightArrow">
              <a:avLst>
                <a:gd name="adj1" fmla="val 50000"/>
                <a:gd name="adj2" fmla="val 96940"/>
              </a:avLst>
            </a:prstGeom>
            <a:gradFill rotWithShape="0">
              <a:gsLst>
                <a:gs pos="0">
                  <a:srgbClr val="FF3300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chemeClr val="bg1"/>
                  </a:solidFill>
                  <a:latin typeface="Times" charset="0"/>
                </a:rPr>
                <a:t>90% lost as heat</a:t>
              </a:r>
              <a:endParaRPr lang="en-US" altLang="en-US" sz="2400">
                <a:solidFill>
                  <a:schemeClr val="bg1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12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10% rule diagrams...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1676400"/>
            <a:ext cx="6934200" cy="4876800"/>
            <a:chOff x="144" y="1680"/>
            <a:chExt cx="2784" cy="2319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4990"/>
            <a:stretch>
              <a:fillRect/>
            </a:stretch>
          </p:blipFill>
          <p:spPr bwMode="auto">
            <a:xfrm>
              <a:off x="144" y="1680"/>
              <a:ext cx="2784" cy="228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 rot="-10781316">
              <a:off x="1824" y="1824"/>
              <a:ext cx="1103" cy="2175"/>
            </a:xfrm>
            <a:prstGeom prst="rtTriangle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96201" y="3505200"/>
            <a:ext cx="2511425" cy="1322388"/>
            <a:chOff x="4176" y="2784"/>
            <a:chExt cx="1582" cy="833"/>
          </a:xfrm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 rot="9845802">
              <a:off x="4176" y="2784"/>
              <a:ext cx="672" cy="768"/>
            </a:xfrm>
            <a:prstGeom prst="curvedRightArrow">
              <a:avLst>
                <a:gd name="adj1" fmla="val 22857"/>
                <a:gd name="adj2" fmla="val 45714"/>
                <a:gd name="adj3" fmla="val 3333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" charset="0"/>
              </a:endParaRP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4368" y="2861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chemeClr val="bg2"/>
                  </a:solidFill>
                  <a:latin typeface="Times" charset="0"/>
                </a:rPr>
                <a:t>10%</a:t>
              </a:r>
              <a:endParaRPr lang="en-US" altLang="en-US" sz="2400">
                <a:latin typeface="Times" charset="0"/>
              </a:endParaRP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 rot="-843405">
              <a:off x="4269" y="3233"/>
              <a:ext cx="1489" cy="384"/>
            </a:xfrm>
            <a:prstGeom prst="rightArrow">
              <a:avLst>
                <a:gd name="adj1" fmla="val 50000"/>
                <a:gd name="adj2" fmla="val 96940"/>
              </a:avLst>
            </a:prstGeom>
            <a:gradFill rotWithShape="0">
              <a:gsLst>
                <a:gs pos="0">
                  <a:srgbClr val="FF3300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chemeClr val="bg2"/>
                  </a:solidFill>
                  <a:latin typeface="Times" charset="0"/>
                </a:rPr>
                <a:t>90% lost as heat</a:t>
              </a:r>
              <a:endParaRPr lang="en-US" altLang="en-US" sz="2400">
                <a:solidFill>
                  <a:schemeClr val="bg2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1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10% rule diagrams...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1676400"/>
            <a:ext cx="6934200" cy="4876800"/>
            <a:chOff x="144" y="1680"/>
            <a:chExt cx="2784" cy="2319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4990"/>
            <a:stretch>
              <a:fillRect/>
            </a:stretch>
          </p:blipFill>
          <p:spPr bwMode="auto">
            <a:xfrm>
              <a:off x="144" y="1680"/>
              <a:ext cx="2784" cy="228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 rot="-10781316">
              <a:off x="1824" y="1824"/>
              <a:ext cx="1103" cy="2175"/>
            </a:xfrm>
            <a:prstGeom prst="rtTriangle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62801" y="2438400"/>
            <a:ext cx="2511425" cy="1322388"/>
            <a:chOff x="4176" y="2784"/>
            <a:chExt cx="1582" cy="833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 rot="9845802">
              <a:off x="4176" y="2784"/>
              <a:ext cx="672" cy="768"/>
            </a:xfrm>
            <a:prstGeom prst="curvedRightArrow">
              <a:avLst>
                <a:gd name="adj1" fmla="val 22857"/>
                <a:gd name="adj2" fmla="val 45714"/>
                <a:gd name="adj3" fmla="val 3333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altLang="en-US" sz="2400">
                <a:latin typeface="Time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368" y="2861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chemeClr val="bg2"/>
                  </a:solidFill>
                  <a:latin typeface="Times" charset="0"/>
                </a:rPr>
                <a:t>10%</a:t>
              </a:r>
              <a:endParaRPr lang="en-US" altLang="en-US" sz="2400">
                <a:latin typeface="Times" charset="0"/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 rot="-843405">
              <a:off x="4269" y="3233"/>
              <a:ext cx="1489" cy="384"/>
            </a:xfrm>
            <a:prstGeom prst="rightArrow">
              <a:avLst>
                <a:gd name="adj1" fmla="val 50000"/>
                <a:gd name="adj2" fmla="val 96940"/>
              </a:avLst>
            </a:prstGeom>
            <a:gradFill rotWithShape="0">
              <a:gsLst>
                <a:gs pos="0">
                  <a:srgbClr val="FF3300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chemeClr val="bg2"/>
                  </a:solidFill>
                  <a:latin typeface="Times" charset="0"/>
                </a:rPr>
                <a:t>90% lost as heat</a:t>
              </a:r>
              <a:endParaRPr lang="en-US" altLang="en-US" sz="2400">
                <a:solidFill>
                  <a:schemeClr val="bg2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2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895" y="0"/>
            <a:ext cx="10353762" cy="970450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399" y="1465749"/>
            <a:ext cx="5321301" cy="47053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800" dirty="0"/>
              <a:t>Write one observation, one inference, and one way you think this relates to food chains/webs</a:t>
            </a:r>
          </a:p>
        </p:txBody>
      </p:sp>
      <p:pic>
        <p:nvPicPr>
          <p:cNvPr id="3076" name="Picture 4" descr="Image result for snake vs mongo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18099"/>
            <a:ext cx="621982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19" y="30029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much energy is at each level? How much energy is lost as heat at each level?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r="5673" b="4985"/>
          <a:stretch>
            <a:fillRect/>
          </a:stretch>
        </p:blipFill>
        <p:spPr bwMode="auto">
          <a:xfrm>
            <a:off x="1524000" y="1524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2667000"/>
            <a:ext cx="5486400" cy="3505200"/>
            <a:chOff x="3688" y="2208"/>
            <a:chExt cx="1544" cy="1632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688" y="3456"/>
              <a:ext cx="154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solidFill>
                    <a:schemeClr val="bg1"/>
                  </a:solidFill>
                  <a:latin typeface="Times" charset="0"/>
                </a:rPr>
                <a:t>1000 Cal</a:t>
              </a: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3936" y="2976"/>
              <a:ext cx="110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solidFill>
                    <a:schemeClr val="bg1"/>
                  </a:solidFill>
                  <a:latin typeface="Times" charset="0"/>
                </a:rPr>
                <a:t>? Cal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4128" y="2544"/>
              <a:ext cx="720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>
                  <a:solidFill>
                    <a:schemeClr val="bg1"/>
                  </a:solidFill>
                  <a:latin typeface="Times" charset="0"/>
                </a:rPr>
                <a:t>? Cal</a:t>
              </a: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69" y="2208"/>
              <a:ext cx="387" cy="2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>
                  <a:solidFill>
                    <a:schemeClr val="bg1"/>
                  </a:solidFill>
                  <a:latin typeface="Times" charset="0"/>
                </a:rPr>
                <a:t>? 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4863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much energy is at each level?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r="2979" b="4985"/>
          <a:stretch>
            <a:fillRect/>
          </a:stretch>
        </p:blipFill>
        <p:spPr bwMode="auto">
          <a:xfrm>
            <a:off x="4071741" y="2523936"/>
            <a:ext cx="428783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 rot="-10781316">
            <a:off x="6629400" y="2667000"/>
            <a:ext cx="1720850" cy="3436938"/>
          </a:xfrm>
          <a:prstGeom prst="rtTriangle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22875" y="3335338"/>
            <a:ext cx="2451100" cy="2590800"/>
            <a:chOff x="3688" y="2208"/>
            <a:chExt cx="1544" cy="1632"/>
          </a:xfrm>
        </p:grpSpPr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3688" y="3456"/>
              <a:ext cx="154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>
                  <a:solidFill>
                    <a:schemeClr val="bg1"/>
                  </a:solidFill>
                  <a:latin typeface="Times" charset="0"/>
                </a:rPr>
                <a:t>1000 Cal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3936" y="2976"/>
              <a:ext cx="110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>
                  <a:solidFill>
                    <a:schemeClr val="bg1"/>
                  </a:solidFill>
                  <a:latin typeface="Times" charset="0"/>
                </a:rPr>
                <a:t>100 Cal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4128" y="2544"/>
              <a:ext cx="720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solidFill>
                    <a:schemeClr val="bg1"/>
                  </a:solidFill>
                  <a:latin typeface="Times" charset="0"/>
                </a:rPr>
                <a:t>10 Cal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4269" y="2208"/>
              <a:ext cx="387" cy="2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400">
                  <a:solidFill>
                    <a:schemeClr val="bg1"/>
                  </a:solidFill>
                  <a:latin typeface="Times" charset="0"/>
                </a:rPr>
                <a:t>1 Cal</a:t>
              </a:r>
            </a:p>
          </p:txBody>
        </p:sp>
      </p:grpSp>
      <p:sp>
        <p:nvSpPr>
          <p:cNvPr id="22538" name="AutoShape 10"/>
          <p:cNvSpPr>
            <a:spLocks noChangeArrowheads="1"/>
          </p:cNvSpPr>
          <p:nvPr/>
        </p:nvSpPr>
        <p:spPr bwMode="auto">
          <a:xfrm rot="-1552707">
            <a:off x="7707313" y="4545013"/>
            <a:ext cx="2209800" cy="685800"/>
          </a:xfrm>
          <a:prstGeom prst="rightArrow">
            <a:avLst>
              <a:gd name="adj1" fmla="val 50000"/>
              <a:gd name="adj2" fmla="val 80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Times" charset="0"/>
              </a:rPr>
              <a:t>900 Cal as heat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-1552707">
            <a:off x="6934200" y="2971800"/>
            <a:ext cx="2209800" cy="685800"/>
          </a:xfrm>
          <a:prstGeom prst="rightArrow">
            <a:avLst>
              <a:gd name="adj1" fmla="val 50000"/>
              <a:gd name="adj2" fmla="val 80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Times" charset="0"/>
              </a:rPr>
              <a:t>9 Cal as heat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 rot="-1552707">
            <a:off x="7315200" y="3657600"/>
            <a:ext cx="2209800" cy="685800"/>
          </a:xfrm>
          <a:prstGeom prst="rightArrow">
            <a:avLst>
              <a:gd name="adj1" fmla="val 50000"/>
              <a:gd name="adj2" fmla="val 80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Times" charset="0"/>
              </a:rPr>
              <a:t>90 Cal as heat</a:t>
            </a:r>
          </a:p>
        </p:txBody>
      </p:sp>
    </p:spTree>
    <p:extLst>
      <p:ext uri="{BB962C8B-B14F-4D97-AF65-F5344CB8AC3E}">
        <p14:creationId xmlns:p14="http://schemas.microsoft.com/office/powerpoint/2010/main" val="285147258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yrami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61722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9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4595" y="165100"/>
            <a:ext cx="10353762" cy="970450"/>
          </a:xfrm>
        </p:spPr>
        <p:txBody>
          <a:bodyPr/>
          <a:lstStyle/>
          <a:p>
            <a:r>
              <a:rPr lang="en-US" dirty="0"/>
              <a:t>*Biomass Pyramid:</a:t>
            </a:r>
          </a:p>
        </p:txBody>
      </p:sp>
      <p:pic>
        <p:nvPicPr>
          <p:cNvPr id="7178" name="Picture 10" descr="troph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</a:blip>
          <a:stretch>
            <a:fillRect/>
          </a:stretch>
        </p:blipFill>
        <p:spPr>
          <a:xfrm>
            <a:off x="253973" y="1115400"/>
            <a:ext cx="5181627" cy="5227150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702300" y="1115400"/>
            <a:ext cx="6489700" cy="5227150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solidFill>
                  <a:srgbClr val="FFC000"/>
                </a:solidFill>
              </a:rPr>
              <a:t>Biomass pyramids </a:t>
            </a:r>
            <a:r>
              <a:rPr lang="en-US" sz="12800" dirty="0"/>
              <a:t>show the amount of biomass in each trophic level. Since the number of organisms is reduced in each </a:t>
            </a:r>
            <a:r>
              <a:rPr lang="en-US" sz="12800" dirty="0" err="1"/>
              <a:t>trophic</a:t>
            </a:r>
            <a:r>
              <a:rPr lang="en-US" sz="12800" dirty="0"/>
              <a:t> level, biomass </a:t>
            </a:r>
            <a:r>
              <a:rPr lang="en-US" sz="12800" i="1" dirty="0"/>
              <a:t>should</a:t>
            </a:r>
            <a:r>
              <a:rPr lang="en-US" sz="12800" dirty="0"/>
              <a:t> be reduced as well. </a:t>
            </a:r>
          </a:p>
          <a:p>
            <a:pPr lvl="2">
              <a:buFont typeface="Wingdings" pitchFamily="2" charset="2"/>
              <a:buChar char="§"/>
            </a:pPr>
            <a:r>
              <a:rPr lang="en-US" sz="12800" dirty="0">
                <a:solidFill>
                  <a:srgbClr val="FFC000"/>
                </a:solidFill>
              </a:rPr>
              <a:t>Biomass is the mass (weight) </a:t>
            </a:r>
            <a:r>
              <a:rPr lang="en-US" sz="12800" dirty="0"/>
              <a:t>of living organisms.</a:t>
            </a:r>
          </a:p>
          <a:p>
            <a:r>
              <a:rPr lang="en-US" sz="12800" dirty="0"/>
              <a:t>Shows the amount of </a:t>
            </a:r>
            <a:r>
              <a:rPr lang="en-US" sz="12800" b="1" dirty="0">
                <a:solidFill>
                  <a:srgbClr val="FFC000"/>
                </a:solidFill>
              </a:rPr>
              <a:t>matter</a:t>
            </a:r>
            <a:r>
              <a:rPr lang="en-US" sz="12800" dirty="0"/>
              <a:t> lost between </a:t>
            </a:r>
            <a:r>
              <a:rPr lang="en-US" sz="12800" dirty="0" err="1"/>
              <a:t>trophic</a:t>
            </a:r>
            <a:r>
              <a:rPr lang="en-US" sz="12800" dirty="0"/>
              <a:t> levels.</a:t>
            </a:r>
          </a:p>
          <a:p>
            <a:r>
              <a:rPr lang="en-US" sz="12800" dirty="0"/>
              <a:t>Measured in kg, grams or pounds</a:t>
            </a: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59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Biomass Pyramid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iom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1"/>
            <a:ext cx="70866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1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1894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*Problems With Biomass Pyramid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46088" y="940868"/>
            <a:ext cx="63865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 pyramids can make a trophic level look like it has more energy than it really does.</a:t>
            </a:r>
          </a:p>
          <a:p>
            <a:pPr>
              <a:spcBef>
                <a:spcPct val="50000"/>
              </a:spcBef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bird has a beak, feathers and a skeleton that would count as biomass although it does not contribute to the overall flow of energy into the next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since these parts aren’t consumed.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1327683"/>
            <a:ext cx="4546520" cy="44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5683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38200" y="3421708"/>
            <a:ext cx="7196328" cy="185102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tx1"/>
                </a:solidFill>
                <a:latin typeface="Arial Narrow" pitchFamily="34" charset="0"/>
              </a:rPr>
              <a:t>The End </a:t>
            </a:r>
            <a:br>
              <a:rPr lang="en-US" dirty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65200" y="453484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or is it just the evolutionary beginning?</a:t>
            </a:r>
          </a:p>
        </p:txBody>
      </p:sp>
      <p:pic>
        <p:nvPicPr>
          <p:cNvPr id="61445" name="Picture 5" descr="movie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664" y="469900"/>
            <a:ext cx="2514600" cy="2514600"/>
          </a:xfrm>
          <a:prstGeom prst="rect">
            <a:avLst/>
          </a:prstGeom>
          <a:noFill/>
        </p:spPr>
      </p:pic>
      <p:pic>
        <p:nvPicPr>
          <p:cNvPr id="69634" name="Picture 2" descr="http://www.dhushara.com/book/unraveltree/r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299" y="469900"/>
            <a:ext cx="5855941" cy="610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0912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600" dirty="0">
                <a:latin typeface="Tahoma" charset="0"/>
                <a:ea typeface="ＭＳ Ｐゴシック" charset="0"/>
              </a:rPr>
              <a:t>Which energy level has the most energy?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600" dirty="0">
                <a:latin typeface="Tahoma" charset="0"/>
                <a:ea typeface="ＭＳ Ｐゴシック" charset="0"/>
              </a:rPr>
              <a:t>Which energy level has the most organisms?</a:t>
            </a:r>
          </a:p>
          <a:p>
            <a:pPr>
              <a:buFontTx/>
              <a:buChar char="•"/>
              <a:defRPr/>
            </a:pPr>
            <a:r>
              <a:rPr lang="en-US" sz="3600" dirty="0">
                <a:latin typeface="Tahoma" charset="0"/>
                <a:ea typeface="ＭＳ Ｐゴシック" charset="0"/>
              </a:rPr>
              <a:t>Which energy level has the least organisms?</a:t>
            </a:r>
          </a:p>
          <a:p>
            <a:pPr>
              <a:buFontTx/>
              <a:buChar char="•"/>
              <a:defRPr/>
            </a:pPr>
            <a:r>
              <a:rPr lang="en-US" sz="3600" dirty="0">
                <a:latin typeface="Tahoma" charset="0"/>
                <a:ea typeface="ＭＳ Ｐゴシック" charset="0"/>
              </a:rPr>
              <a:t>Which energy level has the least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Warmup</a:t>
            </a:r>
            <a:r>
              <a:rPr lang="en-US" dirty="0"/>
              <a:t>:</a:t>
            </a:r>
          </a:p>
        </p:txBody>
      </p:sp>
      <p:graphicFrame>
        <p:nvGraphicFramePr>
          <p:cNvPr id="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575316"/>
              </p:ext>
            </p:extLst>
          </p:nvPr>
        </p:nvGraphicFramePr>
        <p:xfrm>
          <a:off x="1752600" y="1371601"/>
          <a:ext cx="8915400" cy="512559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Trophic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Autotroph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heterotroph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Producer, primary consumer, secondary consumer, tertiary consumer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Human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Snake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Giraffe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Deer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Algae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Jellyfish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*Food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905000"/>
            <a:ext cx="11620500" cy="48641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chain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simplest path that energy takes through an ecosystem.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enters an ecosystem from the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an organism within a food chain is called a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a transfer of energy amongst organisms. It also shows what organisms eat followed by what organisms consumes it. </a:t>
            </a:r>
          </a:p>
        </p:txBody>
      </p:sp>
      <p:pic>
        <p:nvPicPr>
          <p:cNvPr id="24578" name="Picture 2" descr="http://4.bp.blogspot.com/-5QNa2v7wLGs/UmekQ5pWzjI/AAAAAAAACKQ/Ir0x7_pU0MU/s1600/food+chain+b.jpg"/>
          <p:cNvPicPr>
            <a:picLocks noChangeAspect="1" noChangeArrowheads="1"/>
          </p:cNvPicPr>
          <p:nvPr/>
        </p:nvPicPr>
        <p:blipFill>
          <a:blip r:embed="rId2" cstate="print"/>
          <a:srcRect t="34783" r="1414" b="15528"/>
          <a:stretch>
            <a:fillRect/>
          </a:stretch>
        </p:blipFill>
        <p:spPr bwMode="auto">
          <a:xfrm>
            <a:off x="5638800" y="76200"/>
            <a:ext cx="6273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931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*Food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905000"/>
            <a:ext cx="11620500" cy="4864100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a transfer of energy amongst organisms. It also shows what organisms eat followed by what organisms consumes it.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use some of the energy in the process of cellular respiration…	</a:t>
            </a:r>
          </a:p>
          <a:p>
            <a:pPr lvl="1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+ 6 O</a:t>
            </a:r>
            <a:r>
              <a:rPr lang="pt-B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6 CO</a:t>
            </a:r>
            <a:r>
              <a:rPr lang="pt-B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+ 6 H</a:t>
            </a:r>
            <a:r>
              <a:rPr lang="pt-B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+ heat energy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level loses 90%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its energy due to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stores the remaining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10%.</a:t>
            </a:r>
          </a:p>
        </p:txBody>
      </p:sp>
      <p:pic>
        <p:nvPicPr>
          <p:cNvPr id="24578" name="Picture 2" descr="http://4.bp.blogspot.com/-5QNa2v7wLGs/UmekQ5pWzjI/AAAAAAAACKQ/Ir0x7_pU0MU/s1600/food+chain+b.jpg"/>
          <p:cNvPicPr>
            <a:picLocks noChangeAspect="1" noChangeArrowheads="1"/>
          </p:cNvPicPr>
          <p:nvPr/>
        </p:nvPicPr>
        <p:blipFill>
          <a:blip r:embed="rId2" cstate="print"/>
          <a:srcRect t="34783" r="1414" b="15528"/>
          <a:stretch>
            <a:fillRect/>
          </a:stretch>
        </p:blipFill>
        <p:spPr bwMode="auto">
          <a:xfrm>
            <a:off x="5638800" y="76200"/>
            <a:ext cx="6273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903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69" y="304800"/>
            <a:ext cx="10353762" cy="970450"/>
          </a:xfrm>
        </p:spPr>
        <p:txBody>
          <a:bodyPr/>
          <a:lstStyle/>
          <a:p>
            <a:pPr algn="l"/>
            <a:r>
              <a:rPr lang="en-US" dirty="0"/>
              <a:t>*1</a:t>
            </a:r>
            <a:r>
              <a:rPr lang="en-US" baseline="30000" dirty="0"/>
              <a:t>st</a:t>
            </a:r>
            <a:r>
              <a:rPr lang="en-US" dirty="0"/>
              <a:t> Trophic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98650"/>
            <a:ext cx="11493500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first </a:t>
            </a:r>
            <a:r>
              <a:rPr lang="en-US" sz="3200" dirty="0" err="1"/>
              <a:t>trophic</a:t>
            </a:r>
            <a:r>
              <a:rPr lang="en-US" sz="3200" dirty="0"/>
              <a:t> level consists of </a:t>
            </a:r>
            <a:r>
              <a:rPr lang="en-US" sz="3200" b="1" u="sng" dirty="0">
                <a:solidFill>
                  <a:srgbClr val="FFC000"/>
                </a:solidFill>
              </a:rPr>
              <a:t>producers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(green plants) also known as </a:t>
            </a:r>
            <a:r>
              <a:rPr lang="en-US" sz="3200" b="1" u="sng" dirty="0" err="1">
                <a:solidFill>
                  <a:srgbClr val="FFC000"/>
                </a:solidFill>
              </a:rPr>
              <a:t>autotrophs</a:t>
            </a:r>
            <a:r>
              <a:rPr lang="en-US" sz="3200" dirty="0">
                <a:solidFill>
                  <a:srgbClr val="FFC000"/>
                </a:solidFill>
              </a:rPr>
              <a:t>.</a:t>
            </a:r>
          </a:p>
          <a:p>
            <a:r>
              <a:rPr lang="en-US" sz="3200" dirty="0">
                <a:solidFill>
                  <a:srgbClr val="FFC000"/>
                </a:solidFill>
              </a:rPr>
              <a:t>Producers capture the Sun’s energy during photosynthesis</a:t>
            </a:r>
            <a:r>
              <a:rPr lang="en-US" sz="3200" dirty="0"/>
              <a:t>, and converts it to form simple sugars.</a:t>
            </a:r>
          </a:p>
          <a:p>
            <a:r>
              <a:rPr lang="en-US" sz="3200" dirty="0"/>
              <a:t>Autotrophs (producers)  use some of the  sugars for energy and converts others to organic compounds (carbohydrates, proteins, and fats) that is needed for the structure and functions of the organism.</a:t>
            </a:r>
          </a:p>
          <a:p>
            <a:r>
              <a:rPr lang="en-US" sz="3200" dirty="0"/>
              <a:t>Examples of producers include plants and phytoplankton.</a:t>
            </a:r>
          </a:p>
          <a:p>
            <a:endParaRPr lang="en-US" dirty="0"/>
          </a:p>
        </p:txBody>
      </p:sp>
      <p:pic>
        <p:nvPicPr>
          <p:cNvPr id="23554" name="Picture 2" descr="http://t3.gstatic.com/images?q=tbn:ANd9GcQMR7tH60HQ2mplv0kJPQXnRaWAkEORR6mKLs09LYTY3xEPc0k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0"/>
            <a:ext cx="2847975" cy="189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577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19" y="266700"/>
            <a:ext cx="10353762" cy="970450"/>
          </a:xfrm>
        </p:spPr>
        <p:txBody>
          <a:bodyPr/>
          <a:lstStyle/>
          <a:p>
            <a:r>
              <a:rPr lang="en-US" dirty="0"/>
              <a:t>*2</a:t>
            </a:r>
            <a:r>
              <a:rPr lang="en-US" baseline="30000" dirty="0"/>
              <a:t>nd</a:t>
            </a:r>
            <a:r>
              <a:rPr lang="en-US" dirty="0"/>
              <a:t> Trophic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37150"/>
            <a:ext cx="11506200" cy="46728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The second trophic level consists of </a:t>
            </a:r>
            <a:r>
              <a:rPr lang="en-US" sz="3200" u="sng" dirty="0">
                <a:solidFill>
                  <a:srgbClr val="FFC000"/>
                </a:solidFill>
                <a:cs typeface="Times New Roman" panose="02020603050405020304" pitchFamily="18" charset="0"/>
              </a:rPr>
              <a:t>primary consumers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Primary consumers </a:t>
            </a:r>
            <a:r>
              <a:rPr lang="en-US" sz="3200" u="sng" dirty="0">
                <a:solidFill>
                  <a:srgbClr val="FFC000"/>
                </a:solidFill>
                <a:cs typeface="Times New Roman" panose="02020603050405020304" pitchFamily="18" charset="0"/>
              </a:rPr>
              <a:t>eat producers</a:t>
            </a:r>
            <a:r>
              <a:rPr lang="en-US" sz="3200" dirty="0">
                <a:cs typeface="Times New Roman" panose="02020603050405020304" pitchFamily="18" charset="0"/>
              </a:rPr>
              <a:t>. Organisms that only eat plants are called </a:t>
            </a:r>
            <a:r>
              <a:rPr lang="en-US" sz="3200" u="sng" dirty="0">
                <a:solidFill>
                  <a:srgbClr val="FFC000"/>
                </a:solidFill>
                <a:cs typeface="Times New Roman" panose="02020603050405020304" pitchFamily="18" charset="0"/>
              </a:rPr>
              <a:t>herbivores</a:t>
            </a:r>
            <a:r>
              <a:rPr lang="en-US" sz="32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The herbivore uses some of the organic compounds for energy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(10%) </a:t>
            </a:r>
            <a:r>
              <a:rPr lang="en-US" sz="3200" dirty="0">
                <a:cs typeface="Times New Roman" panose="02020603050405020304" pitchFamily="18" charset="0"/>
              </a:rPr>
              <a:t>and much of the consumed energy is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lost as heat (90%).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Examples of primary consumers include grasshoppers, rabbits and zooplankton.</a:t>
            </a:r>
          </a:p>
        </p:txBody>
      </p:sp>
      <p:pic>
        <p:nvPicPr>
          <p:cNvPr id="1026" name="Picture 2" descr="Image result for zooplank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747277"/>
            <a:ext cx="2841625" cy="21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78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69" y="203200"/>
            <a:ext cx="10353762" cy="970450"/>
          </a:xfrm>
        </p:spPr>
        <p:txBody>
          <a:bodyPr/>
          <a:lstStyle/>
          <a:p>
            <a:r>
              <a:rPr lang="en-US" dirty="0"/>
              <a:t>*3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Trophic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73650"/>
            <a:ext cx="11569700" cy="4191000"/>
          </a:xfrm>
        </p:spPr>
        <p:txBody>
          <a:bodyPr>
            <a:noAutofit/>
          </a:bodyPr>
          <a:lstStyle/>
          <a:p>
            <a:r>
              <a:rPr lang="en-US" sz="3200" dirty="0"/>
              <a:t>The third </a:t>
            </a:r>
            <a:r>
              <a:rPr lang="en-US" sz="3200" dirty="0" err="1"/>
              <a:t>trophic</a:t>
            </a:r>
            <a:r>
              <a:rPr lang="en-US" sz="3200" dirty="0"/>
              <a:t> level, or any higher </a:t>
            </a:r>
            <a:r>
              <a:rPr lang="en-US" sz="3200" dirty="0" err="1"/>
              <a:t>trophic</a:t>
            </a:r>
            <a:r>
              <a:rPr lang="en-US" sz="3200" dirty="0"/>
              <a:t> level, consists of </a:t>
            </a:r>
            <a:r>
              <a:rPr lang="en-US" sz="3200" b="1" u="sng" dirty="0">
                <a:solidFill>
                  <a:srgbClr val="FFC000"/>
                </a:solidFill>
              </a:rPr>
              <a:t>consumers. </a:t>
            </a:r>
          </a:p>
          <a:p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level – are called </a:t>
            </a:r>
            <a:r>
              <a:rPr lang="en-US" sz="3200" b="1" dirty="0">
                <a:solidFill>
                  <a:srgbClr val="FFC000"/>
                </a:solidFill>
              </a:rPr>
              <a:t>secondary consumers </a:t>
            </a:r>
            <a:r>
              <a:rPr lang="en-US" sz="3200" dirty="0"/>
              <a:t>and 4</a:t>
            </a:r>
            <a:r>
              <a:rPr lang="en-US" sz="3200" baseline="30000" dirty="0"/>
              <a:t>th</a:t>
            </a:r>
            <a:r>
              <a:rPr lang="en-US" sz="3200" dirty="0"/>
              <a:t> level are called </a:t>
            </a:r>
            <a:r>
              <a:rPr lang="en-US" sz="3200" b="1" dirty="0">
                <a:solidFill>
                  <a:srgbClr val="FFC000"/>
                </a:solidFill>
              </a:rPr>
              <a:t>tertiary consumers</a:t>
            </a:r>
            <a:r>
              <a:rPr lang="en-US" sz="3200" dirty="0"/>
              <a:t>. </a:t>
            </a:r>
          </a:p>
          <a:p>
            <a:r>
              <a:rPr lang="en-US" sz="3200" dirty="0"/>
              <a:t>The consumer at the end of the food chain is also called the </a:t>
            </a:r>
            <a:r>
              <a:rPr lang="en-US" sz="3200" b="1" dirty="0">
                <a:solidFill>
                  <a:srgbClr val="FFC000"/>
                </a:solidFill>
              </a:rPr>
              <a:t>top carnivore </a:t>
            </a:r>
          </a:p>
        </p:txBody>
      </p:sp>
      <p:pic>
        <p:nvPicPr>
          <p:cNvPr id="2050" name="Picture 2" descr="Image result for secondary consu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097824"/>
            <a:ext cx="3073400" cy="27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67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69" y="114300"/>
            <a:ext cx="10353762" cy="970450"/>
          </a:xfrm>
        </p:spPr>
        <p:txBody>
          <a:bodyPr/>
          <a:lstStyle/>
          <a:p>
            <a:r>
              <a:rPr lang="en-US" dirty="0"/>
              <a:t>*3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Trophic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84750"/>
            <a:ext cx="11722100" cy="4495800"/>
          </a:xfrm>
        </p:spPr>
        <p:txBody>
          <a:bodyPr>
            <a:noAutofit/>
          </a:bodyPr>
          <a:lstStyle/>
          <a:p>
            <a:r>
              <a:rPr lang="en-US" sz="3200" dirty="0"/>
              <a:t>Consumers that eat other consumers are called </a:t>
            </a:r>
            <a:r>
              <a:rPr lang="en-US" sz="3200" b="1" u="sng" dirty="0">
                <a:solidFill>
                  <a:srgbClr val="FFC000"/>
                </a:solidFill>
              </a:rPr>
              <a:t>carnivores</a:t>
            </a:r>
            <a:r>
              <a:rPr lang="en-US" sz="3200" dirty="0"/>
              <a:t>; consumers that eat both producers and consumers are called </a:t>
            </a:r>
            <a:r>
              <a:rPr lang="en-US" sz="3200" b="1" u="sng" dirty="0">
                <a:solidFill>
                  <a:srgbClr val="FFC000"/>
                </a:solidFill>
              </a:rPr>
              <a:t>omnivores</a:t>
            </a:r>
            <a:r>
              <a:rPr lang="en-US" sz="3200" dirty="0"/>
              <a:t>.</a:t>
            </a:r>
          </a:p>
          <a:p>
            <a:r>
              <a:rPr lang="en-US" sz="3200" dirty="0"/>
              <a:t>The carnivores or omnivores use some of the organic compounds for energy </a:t>
            </a:r>
            <a:r>
              <a:rPr lang="en-US" sz="3200" dirty="0">
                <a:solidFill>
                  <a:srgbClr val="FFC000"/>
                </a:solidFill>
              </a:rPr>
              <a:t>(10%) </a:t>
            </a:r>
            <a:r>
              <a:rPr lang="en-US" sz="3200" dirty="0"/>
              <a:t>and much of the consumed energy is </a:t>
            </a:r>
            <a:r>
              <a:rPr lang="en-US" sz="3200" dirty="0">
                <a:solidFill>
                  <a:srgbClr val="FFC000"/>
                </a:solidFill>
              </a:rPr>
              <a:t>lost as heat (90%).</a:t>
            </a:r>
          </a:p>
          <a:p>
            <a:r>
              <a:rPr lang="en-US" sz="3200" dirty="0"/>
              <a:t>Examples of consumers include humans, wolves, frogs, and minnows.</a:t>
            </a:r>
          </a:p>
        </p:txBody>
      </p:sp>
    </p:spTree>
    <p:extLst>
      <p:ext uri="{BB962C8B-B14F-4D97-AF65-F5344CB8AC3E}">
        <p14:creationId xmlns:p14="http://schemas.microsoft.com/office/powerpoint/2010/main" val="32854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7800"/>
            <a:ext cx="10353762" cy="970450"/>
          </a:xfrm>
        </p:spPr>
        <p:txBody>
          <a:bodyPr/>
          <a:lstStyle/>
          <a:p>
            <a:r>
              <a:rPr lang="en-US" dirty="0"/>
              <a:t>*More on Trophic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76" y="1016746"/>
            <a:ext cx="11582400" cy="4406154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C000"/>
                </a:solidFill>
              </a:rPr>
              <a:t>Heterotrophs</a:t>
            </a:r>
            <a:r>
              <a:rPr lang="en-US" sz="3200" u="sng" dirty="0"/>
              <a:t> </a:t>
            </a:r>
            <a:r>
              <a:rPr lang="en-US" sz="3200" dirty="0"/>
              <a:t>are organisms that cannot use the sun to make its own food. Heterotrophs are organisms that have to </a:t>
            </a:r>
            <a:r>
              <a:rPr lang="en-US" sz="3200" i="1" dirty="0"/>
              <a:t>eat other organisms for energy. </a:t>
            </a:r>
          </a:p>
          <a:p>
            <a:pPr lvl="2"/>
            <a:r>
              <a:rPr lang="en-US" sz="3200" dirty="0"/>
              <a:t>Which trophic level(s) are heterotrophs?  </a:t>
            </a:r>
          </a:p>
          <a:p>
            <a:r>
              <a:rPr lang="en-US" sz="3200" dirty="0"/>
              <a:t>heterotrophs that breaks down organic material and returns the nutrients to soil, water, and air making the nutrients available to other organisms are called a </a:t>
            </a:r>
            <a:r>
              <a:rPr lang="en-US" sz="3200" b="1" u="sng" dirty="0">
                <a:solidFill>
                  <a:srgbClr val="FFC000"/>
                </a:solidFill>
              </a:rPr>
              <a:t>decomposer.</a:t>
            </a:r>
          </a:p>
          <a:p>
            <a:r>
              <a:rPr lang="en-US" sz="3200" dirty="0"/>
              <a:t>Examples: fungi, mushrooms, earthworms, bacteria</a:t>
            </a:r>
          </a:p>
        </p:txBody>
      </p:sp>
    </p:spTree>
    <p:extLst>
      <p:ext uri="{BB962C8B-B14F-4D97-AF65-F5344CB8AC3E}">
        <p14:creationId xmlns:p14="http://schemas.microsoft.com/office/powerpoint/2010/main" val="1588258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692</TotalTime>
  <Words>1037</Words>
  <Application>Microsoft Macintosh PowerPoint</Application>
  <PresentationFormat>Widescreen</PresentationFormat>
  <Paragraphs>124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Calisto MT</vt:lpstr>
      <vt:lpstr>Comic Sans MS</vt:lpstr>
      <vt:lpstr>Tahoma</vt:lpstr>
      <vt:lpstr>Times</vt:lpstr>
      <vt:lpstr>Times New Roman</vt:lpstr>
      <vt:lpstr>Wingdings</vt:lpstr>
      <vt:lpstr>Wingdings 2</vt:lpstr>
      <vt:lpstr>Slate</vt:lpstr>
      <vt:lpstr>#83 Food Chains, Webs, and Pyramids</vt:lpstr>
      <vt:lpstr>Warm-up</vt:lpstr>
      <vt:lpstr>*Food chain</vt:lpstr>
      <vt:lpstr>*Food chain</vt:lpstr>
      <vt:lpstr>*1st Trophic level</vt:lpstr>
      <vt:lpstr>*2nd Trophic level</vt:lpstr>
      <vt:lpstr>*3rd and 4th Trophic levels</vt:lpstr>
      <vt:lpstr>*3rd and 4th Trophic levels</vt:lpstr>
      <vt:lpstr>*More on Trophic levels</vt:lpstr>
      <vt:lpstr>PowerPoint Presentation</vt:lpstr>
      <vt:lpstr>*Food web </vt:lpstr>
      <vt:lpstr>Brainpop anyone?</vt:lpstr>
      <vt:lpstr>*Numbers Pyramid</vt:lpstr>
      <vt:lpstr>*Energy Pyramids</vt:lpstr>
      <vt:lpstr>*Energy Pyramids</vt:lpstr>
      <vt:lpstr>Need more support?…watch the video</vt:lpstr>
      <vt:lpstr>10% rule...</vt:lpstr>
      <vt:lpstr>10% rule diagrams...</vt:lpstr>
      <vt:lpstr>10% rule diagrams...</vt:lpstr>
      <vt:lpstr>How much energy is at each level? How much energy is lost as heat at each level?</vt:lpstr>
      <vt:lpstr>How much energy is at each level?</vt:lpstr>
      <vt:lpstr>Energy Pyramid</vt:lpstr>
      <vt:lpstr>*Biomass Pyramid:</vt:lpstr>
      <vt:lpstr>Biomass Pyramid </vt:lpstr>
      <vt:lpstr>*Problems With Biomass Pyramid</vt:lpstr>
      <vt:lpstr>The End  </vt:lpstr>
      <vt:lpstr>Warm-up</vt:lpstr>
      <vt:lpstr>Warmup: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 and Pyramids</dc:title>
  <dc:creator>Smart, Brittany S.</dc:creator>
  <cp:lastModifiedBy>Ross, Destiney</cp:lastModifiedBy>
  <cp:revision>22</cp:revision>
  <dcterms:created xsi:type="dcterms:W3CDTF">2017-04-27T14:59:12Z</dcterms:created>
  <dcterms:modified xsi:type="dcterms:W3CDTF">2019-05-03T09:47:22Z</dcterms:modified>
</cp:coreProperties>
</file>