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notesMasterIdLst>
    <p:notesMasterId r:id="rId22"/>
  </p:notesMasterIdLst>
  <p:sldIdLst>
    <p:sldId id="276" r:id="rId2"/>
    <p:sldId id="256" r:id="rId3"/>
    <p:sldId id="279" r:id="rId4"/>
    <p:sldId id="277" r:id="rId5"/>
    <p:sldId id="278" r:id="rId6"/>
    <p:sldId id="275" r:id="rId7"/>
    <p:sldId id="272" r:id="rId8"/>
    <p:sldId id="273" r:id="rId9"/>
    <p:sldId id="274" r:id="rId10"/>
    <p:sldId id="261" r:id="rId11"/>
    <p:sldId id="262" r:id="rId12"/>
    <p:sldId id="271" r:id="rId13"/>
    <p:sldId id="263" r:id="rId14"/>
    <p:sldId id="270" r:id="rId15"/>
    <p:sldId id="268" r:id="rId16"/>
    <p:sldId id="267" r:id="rId17"/>
    <p:sldId id="265" r:id="rId18"/>
    <p:sldId id="280" r:id="rId19"/>
    <p:sldId id="269" r:id="rId20"/>
    <p:sldId id="26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4660"/>
  </p:normalViewPr>
  <p:slideViewPr>
    <p:cSldViewPr snapToGrid="0">
      <p:cViewPr varScale="1">
        <p:scale>
          <a:sx n="76" d="100"/>
          <a:sy n="76" d="100"/>
        </p:scale>
        <p:origin x="126" y="6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5F339D-6B42-428E-A805-5BC563E5608E}" type="datetimeFigureOut">
              <a:rPr lang="en-US" smtClean="0"/>
              <a:t>1/23/2020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40FCC0-68A5-444B-A380-A52CC0999F3C}" type="slidenum">
              <a:rPr lang="en-US" smtClean="0"/>
              <a:t>‹#›</a:t>
            </a:fld>
            <a:endParaRPr lang="en-US"/>
          </a:p>
        </p:txBody>
      </p:sp>
    </p:spTree>
    <p:extLst>
      <p:ext uri="{BB962C8B-B14F-4D97-AF65-F5344CB8AC3E}">
        <p14:creationId xmlns:p14="http://schemas.microsoft.com/office/powerpoint/2010/main" val="469425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Textbook questions</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3440FCC0-68A5-444B-A380-A52CC0999F3C}" type="slidenum">
              <a:rPr lang="en-US" smtClean="0"/>
              <a:t>19</a:t>
            </a:fld>
            <a:endParaRPr lang="en-US"/>
          </a:p>
        </p:txBody>
      </p:sp>
    </p:spTree>
    <p:extLst>
      <p:ext uri="{BB962C8B-B14F-4D97-AF65-F5344CB8AC3E}">
        <p14:creationId xmlns:p14="http://schemas.microsoft.com/office/powerpoint/2010/main" val="2600356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0500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5620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779187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024802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051940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045387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45114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84629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22088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03626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1341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7004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65128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96246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94721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95009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1/23/2020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519318"/>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JCyjLPYXl1I"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934" y="177800"/>
            <a:ext cx="8596668" cy="1905000"/>
          </a:xfrm>
        </p:spPr>
        <p:txBody>
          <a:bodyPr>
            <a:noAutofit/>
          </a:bodyPr>
          <a:lstStyle/>
          <a:p>
            <a:pPr algn="ctr"/>
            <a:r>
              <a:rPr lang="en-US" sz="4800" dirty="0" smtClean="0">
                <a:solidFill>
                  <a:srgbClr val="7030A0"/>
                </a:solidFill>
              </a:rPr>
              <a:t>Today’s my birthday…so I might as well include you in on the fun</a:t>
            </a:r>
            <a:endParaRPr lang="en-US" sz="4800" dirty="0">
              <a:solidFill>
                <a:srgbClr val="7030A0"/>
              </a:solidFill>
            </a:endParaRPr>
          </a:p>
        </p:txBody>
      </p:sp>
      <p:sp>
        <p:nvSpPr>
          <p:cNvPr id="3" name="Content Placeholder 2"/>
          <p:cNvSpPr>
            <a:spLocks noGrp="1"/>
          </p:cNvSpPr>
          <p:nvPr>
            <p:ph idx="1"/>
          </p:nvPr>
        </p:nvSpPr>
        <p:spPr>
          <a:xfrm>
            <a:off x="4016818" y="3167726"/>
            <a:ext cx="5762182" cy="2966373"/>
          </a:xfrm>
        </p:spPr>
        <p:txBody>
          <a:bodyPr>
            <a:noAutofit/>
          </a:bodyPr>
          <a:lstStyle/>
          <a:p>
            <a:pPr marL="0" indent="0" algn="ctr">
              <a:buNone/>
            </a:pPr>
            <a:r>
              <a:rPr lang="en-US" sz="6600" dirty="0" smtClean="0"/>
              <a:t>Open seats for </a:t>
            </a:r>
            <a:r>
              <a:rPr lang="en-US" sz="6600" b="1" dirty="0" smtClean="0"/>
              <a:t>this week only!</a:t>
            </a:r>
            <a:endParaRPr lang="en-US" sz="6600" b="1" dirty="0"/>
          </a:p>
        </p:txBody>
      </p:sp>
      <p:pic>
        <p:nvPicPr>
          <p:cNvPr id="1026" name="Picture 2" descr="https://attachments.office.net/owa/brittanys.smart@cms.k12.nc.us/service.svc/s/GetAttachmentThumbnail?id=AAMkADAyZDdhODdlLTA0ZGUtNGI3Ny04Y2ZlLTUxOTEwMjYzNjBlOABGAAAAAAB%2FbFAcpr6JQosJNv12uSXpBwBnl983F80kSrRtM5q84kZzAAWARcx1AABYLL%2FZHA6AR6BD%2Fb1n7qWgAAQnZaWUAAABEgAQAEdKEt5vyVdCrD01yLlnKPo%3D&amp;thumbnailType=2&amp;owa=outlook.office.com&amp;scriptVer=2020011305.09&amp;X-OWA-CANARY=TenSTOMXikOQy9fvE24uQ8Ccs5uAntcYWOwXgRFeNycUkL_faZS7uXoYk1iVVkfVeCKt8zcWcAo.&amp;token=eyJhbGciOiJSUzI1NiIsImtpZCI6IjU2MzU4ODUyMzRCOTI1MkRERTAwNTc2NkQ5RDlGMjc2NTY1RjYzRTIiLCJ4NXQiOiJWaldJVWpTNUpTM2VBRmRtMmRueWRsWmZZLUkiLCJ0eXAiOiJKV1QifQ.eyJvcmlnaW4iOiJodHRwczovL291dGxvb2sub2ZmaWNlLmNvbSIsInZlciI6IkV4Y2hhbmdlLkNhbGxiYWNrLlYxIiwiYXBwY3R4c2VuZGVyIjoiT3dhRG93bmxvYWRAMmZiMzZkZTUtMjk2YS00M2M3LWI1ZDItYWU3MzkzMWYwYWEzIiwiaXNzcmluZyI6IldXIiwiYXBwY3R4Ijoie1wibXNleGNocHJvdFwiOlwib3dhXCIsXCJwcmltYXJ5c2lkXCI6XCJTLTEtNS0yMS00MjQ1Njg4ODQyLTI1MjEyMTMzMjMtMTU5MTE2Njc1Mi02MzA2NjY1XCIsXCJwdWlkXCI6XCIxMTUzOTc3MDI1MjU4MzQwNDA3XCIsXCJvaWRcIjpcImZhYWI5NTA0LWE2ZGYtNDgzNi1hMDNmLTQwNGMyMWZkNzdmMFwiLFwic2NvcGVcIjpcIk93YURvd25sb2FkXCJ9IiwibmJmIjoxNTc5NjE3ODM4LCJleHAiOjE1Nzk2MTg0MzgsImlzcyI6IjAwMDAwMDAyLTAwMDAtMGZmMS1jZTAwLTAwMDAwMDAwMDAwMEAyZmIzNmRlNS0yOTZhLTQzYzctYjVkMi1hZTczOTMxZjBhYTMiLCJhdWQiOiIwMDAwMDAwMi0wMDAwLTBmZjEtY2UwMC0wMDAwMDAwMDAwMDAvYXR0YWNobWVudHMub2ZmaWNlLm5ldEAyZmIzNmRlNS0yOTZhLTQzYzctYjVkMi1hZTczOTMxZjBhYTMifQ.KKBNYbDKYGcSTg-BwG8c4O2QaKQ6RLoVJZajTgFA0QaAOQS4zW9-GY4qMOM08sI36AkHBAn6qeKwV0tP-P7oQDpYy0V4VtrsDFKV-6cb2Q54xgJ2cNnhVMHD8H2RxYo_36dVpOj8bzhr7wtGtQizbueH8ddxKiWt1ggnB9AhtYNBXLltGkXm8j_w4ZfZkQZ1xL1xKXo1edV_27knDH2PwIh1iPqGCfNoBcr2zKcMBI0H_1isaUrTPjSOqWMNzPLGQFZYs6NrMkYllj5dZ6D4qM64A4rqdZah10nZTOR3xwSjRWEaWmZXBFDJ4mh6txA1hgfI3DIVzfKblUTzEX5FwA&amp;animation=tr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5157" y="1397443"/>
            <a:ext cx="5460557" cy="54605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336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repeatCount="indefinite" nodeType="clickEffect">
                                  <p:stCondLst>
                                    <p:cond delay="0"/>
                                  </p:stCondLst>
                                  <p:endCondLst>
                                    <p:cond evt="onNext" delay="0">
                                      <p:tgtEl>
                                        <p:sldTgt/>
                                      </p:tgtEl>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23054" y="127001"/>
            <a:ext cx="8596668" cy="1320800"/>
          </a:xfrm>
        </p:spPr>
        <p:txBody>
          <a:bodyPr/>
          <a:lstStyle/>
          <a:p>
            <a:pPr algn="ctr"/>
            <a:r>
              <a:rPr lang="en-US" u="sng" dirty="0" smtClean="0"/>
              <a:t>*Law of Conservation of Energy</a:t>
            </a:r>
            <a:endParaRPr lang="en-US" u="sng" dirty="0"/>
          </a:p>
        </p:txBody>
      </p:sp>
      <p:sp>
        <p:nvSpPr>
          <p:cNvPr id="6" name="Content Placeholder 5"/>
          <p:cNvSpPr>
            <a:spLocks noGrp="1"/>
          </p:cNvSpPr>
          <p:nvPr>
            <p:ph idx="1"/>
          </p:nvPr>
        </p:nvSpPr>
        <p:spPr>
          <a:xfrm>
            <a:off x="234334" y="1097281"/>
            <a:ext cx="9939867" cy="5410199"/>
          </a:xfrm>
        </p:spPr>
        <p:txBody>
          <a:bodyPr>
            <a:normAutofit/>
          </a:bodyPr>
          <a:lstStyle/>
          <a:p>
            <a:r>
              <a:rPr lang="en-US" sz="3600" dirty="0" smtClean="0">
                <a:latin typeface="Arial" panose="020B0604020202020204" pitchFamily="34" charset="0"/>
                <a:cs typeface="Arial" panose="020B0604020202020204" pitchFamily="34" charset="0"/>
              </a:rPr>
              <a:t>Making and breaking bonds requires </a:t>
            </a:r>
            <a:r>
              <a:rPr lang="en-US" sz="3600" u="sng" dirty="0" smtClean="0">
                <a:latin typeface="Arial" panose="020B0604020202020204" pitchFamily="34" charset="0"/>
                <a:cs typeface="Arial" panose="020B0604020202020204" pitchFamily="34" charset="0"/>
              </a:rPr>
              <a:t>energy</a:t>
            </a:r>
            <a:r>
              <a:rPr lang="en-US" sz="3600" dirty="0" smtClean="0">
                <a:latin typeface="Arial" panose="020B0604020202020204" pitchFamily="34" charset="0"/>
                <a:cs typeface="Arial" panose="020B0604020202020204" pitchFamily="34" charset="0"/>
              </a:rPr>
              <a:t>.</a:t>
            </a:r>
          </a:p>
          <a:p>
            <a:r>
              <a:rPr lang="en-US" sz="3600" dirty="0" smtClean="0">
                <a:latin typeface="Arial" panose="020B0604020202020204" pitchFamily="34" charset="0"/>
                <a:cs typeface="Arial" panose="020B0604020202020204" pitchFamily="34" charset="0"/>
              </a:rPr>
              <a:t>Chemical reactions always involve energy changing from one form to another.</a:t>
            </a:r>
          </a:p>
          <a:p>
            <a:endParaRPr lang="en-US" sz="3600" u="sng" dirty="0" smtClean="0">
              <a:latin typeface="Arial" panose="020B0604020202020204" pitchFamily="34" charset="0"/>
              <a:cs typeface="Arial" panose="020B0604020202020204" pitchFamily="34" charset="0"/>
            </a:endParaRPr>
          </a:p>
          <a:p>
            <a:pPr marL="0" indent="0" algn="ctr">
              <a:buNone/>
            </a:pPr>
            <a:r>
              <a:rPr lang="en-US" sz="3600" b="1" u="sng" dirty="0" smtClean="0">
                <a:latin typeface="Arial" panose="020B0604020202020204" pitchFamily="34" charset="0"/>
                <a:cs typeface="Arial" panose="020B0604020202020204" pitchFamily="34" charset="0"/>
              </a:rPr>
              <a:t>Law of Conservation of Energy-</a:t>
            </a:r>
          </a:p>
          <a:p>
            <a:pPr lvl="1"/>
            <a:r>
              <a:rPr lang="en-US" sz="3600" u="sng" dirty="0" smtClean="0">
                <a:latin typeface="Arial" panose="020B0604020202020204" pitchFamily="34" charset="0"/>
                <a:cs typeface="Arial" panose="020B0604020202020204" pitchFamily="34" charset="0"/>
              </a:rPr>
              <a:t>Energy</a:t>
            </a:r>
            <a:r>
              <a:rPr lang="en-US" sz="3600" dirty="0" smtClean="0">
                <a:latin typeface="Arial" panose="020B0604020202020204" pitchFamily="34" charset="0"/>
                <a:cs typeface="Arial" panose="020B0604020202020204" pitchFamily="34" charset="0"/>
              </a:rPr>
              <a:t> cannot be </a:t>
            </a:r>
            <a:r>
              <a:rPr lang="en-US" sz="3600" u="sng" dirty="0" smtClean="0">
                <a:latin typeface="Arial" panose="020B0604020202020204" pitchFamily="34" charset="0"/>
                <a:cs typeface="Arial" panose="020B0604020202020204" pitchFamily="34" charset="0"/>
              </a:rPr>
              <a:t>created nor destroyed</a:t>
            </a:r>
            <a:r>
              <a:rPr lang="en-US" sz="3600" dirty="0" smtClean="0">
                <a:latin typeface="Arial" panose="020B0604020202020204" pitchFamily="34" charset="0"/>
                <a:cs typeface="Arial" panose="020B0604020202020204" pitchFamily="34" charset="0"/>
              </a:rPr>
              <a:t>, however energy can change forms and be </a:t>
            </a:r>
            <a:r>
              <a:rPr lang="en-US" sz="3600" u="sng" dirty="0" smtClean="0">
                <a:latin typeface="Arial" panose="020B0604020202020204" pitchFamily="34" charset="0"/>
                <a:cs typeface="Arial" panose="020B0604020202020204" pitchFamily="34" charset="0"/>
              </a:rPr>
              <a:t>transferred</a:t>
            </a:r>
            <a:r>
              <a:rPr lang="en-US" sz="3600" dirty="0" smtClean="0">
                <a:latin typeface="Arial" panose="020B0604020202020204" pitchFamily="34" charset="0"/>
                <a:cs typeface="Arial" panose="020B0604020202020204" pitchFamily="34" charset="0"/>
              </a:rPr>
              <a:t> from one object to another</a:t>
            </a:r>
          </a:p>
          <a:p>
            <a:endParaRPr lang="en-US" dirty="0"/>
          </a:p>
        </p:txBody>
      </p:sp>
    </p:spTree>
    <p:extLst>
      <p:ext uri="{BB962C8B-B14F-4D97-AF65-F5344CB8AC3E}">
        <p14:creationId xmlns:p14="http://schemas.microsoft.com/office/powerpoint/2010/main" val="4274225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blinds(horizontal)">
                                      <p:cBhvr>
                                        <p:cTn id="17" dur="500"/>
                                        <p:tgtEl>
                                          <p:spTgt spid="6">
                                            <p:txEl>
                                              <p:pRg st="3" end="3"/>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6">
                                            <p:txEl>
                                              <p:pRg st="4" end="4"/>
                                            </p:txEl>
                                          </p:spTgt>
                                        </p:tgtEl>
                                        <p:attrNameLst>
                                          <p:attrName>style.visibility</p:attrName>
                                        </p:attrNameLst>
                                      </p:cBhvr>
                                      <p:to>
                                        <p:strVal val="visible"/>
                                      </p:to>
                                    </p:set>
                                    <p:animEffect transition="in" filter="blinds(horizontal)">
                                      <p:cBhvr>
                                        <p:cTn id="20"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35467"/>
            <a:ext cx="8596668" cy="1320800"/>
          </a:xfrm>
        </p:spPr>
        <p:txBody>
          <a:bodyPr>
            <a:normAutofit/>
          </a:bodyPr>
          <a:lstStyle/>
          <a:p>
            <a:r>
              <a:rPr lang="en-US" b="1" u="sng" dirty="0" smtClean="0"/>
              <a:t>*Endothermic Reaction</a:t>
            </a:r>
            <a:endParaRPr lang="en-US" b="1" u="sng" dirty="0"/>
          </a:p>
        </p:txBody>
      </p:sp>
      <p:sp>
        <p:nvSpPr>
          <p:cNvPr id="3" name="Content Placeholder 2"/>
          <p:cNvSpPr>
            <a:spLocks noGrp="1"/>
          </p:cNvSpPr>
          <p:nvPr>
            <p:ph idx="1"/>
          </p:nvPr>
        </p:nvSpPr>
        <p:spPr>
          <a:xfrm>
            <a:off x="106680" y="922867"/>
            <a:ext cx="12085320" cy="5935133"/>
          </a:xfrm>
          <a:solidFill>
            <a:schemeClr val="bg1"/>
          </a:solidFill>
        </p:spPr>
        <p:txBody>
          <a:bodyPr>
            <a:normAutofit fontScale="92500" lnSpcReduction="10000"/>
          </a:bodyPr>
          <a:lstStyle/>
          <a:p>
            <a:r>
              <a:rPr lang="en-US" sz="2800" dirty="0">
                <a:latin typeface="Arial" panose="020B0604020202020204" pitchFamily="34" charset="0"/>
                <a:cs typeface="Arial" panose="020B0604020202020204" pitchFamily="34" charset="0"/>
              </a:rPr>
              <a:t>If energy is being </a:t>
            </a:r>
            <a:r>
              <a:rPr lang="en-US" sz="2800" b="1" u="sng" dirty="0">
                <a:latin typeface="Arial" panose="020B0604020202020204" pitchFamily="34" charset="0"/>
                <a:cs typeface="Arial" panose="020B0604020202020204" pitchFamily="34" charset="0"/>
              </a:rPr>
              <a:t>absorbed</a:t>
            </a:r>
            <a:r>
              <a:rPr lang="en-US" sz="2800" dirty="0">
                <a:latin typeface="Arial" panose="020B0604020202020204" pitchFamily="34" charset="0"/>
                <a:cs typeface="Arial" panose="020B0604020202020204" pitchFamily="34" charset="0"/>
              </a:rPr>
              <a:t> then the reaction is considered to be </a:t>
            </a:r>
            <a:r>
              <a:rPr lang="en-US" sz="2800" b="1" u="sng" dirty="0">
                <a:latin typeface="Arial" panose="020B0604020202020204" pitchFamily="34" charset="0"/>
                <a:cs typeface="Arial" panose="020B0604020202020204" pitchFamily="34" charset="0"/>
              </a:rPr>
              <a:t>endothermic</a:t>
            </a:r>
            <a:r>
              <a:rPr lang="en-US" sz="2800" dirty="0">
                <a:latin typeface="Arial" panose="020B0604020202020204" pitchFamily="34" charset="0"/>
                <a:cs typeface="Arial" panose="020B0604020202020204" pitchFamily="34" charset="0"/>
              </a:rPr>
              <a:t>.</a:t>
            </a:r>
          </a:p>
          <a:p>
            <a:pPr marL="0" indent="0">
              <a:buNone/>
            </a:pPr>
            <a:r>
              <a:rPr lang="en-US" sz="2800" dirty="0" smtClean="0">
                <a:latin typeface="Arial" panose="020B0604020202020204" pitchFamily="34" charset="0"/>
                <a:cs typeface="Arial" panose="020B0604020202020204" pitchFamily="34" charset="0"/>
              </a:rPr>
              <a:t>	</a:t>
            </a:r>
          </a:p>
          <a:p>
            <a:pPr marL="0" indent="0">
              <a:buNone/>
            </a:pPr>
            <a:r>
              <a:rPr lang="en-US" sz="2800" dirty="0" smtClean="0">
                <a:latin typeface="Arial" panose="020B0604020202020204" pitchFamily="34" charset="0"/>
                <a:cs typeface="Arial" panose="020B0604020202020204" pitchFamily="34" charset="0"/>
              </a:rPr>
              <a:t>This </a:t>
            </a:r>
            <a:r>
              <a:rPr lang="en-US" sz="2800" dirty="0">
                <a:latin typeface="Arial" panose="020B0604020202020204" pitchFamily="34" charset="0"/>
                <a:cs typeface="Arial" panose="020B0604020202020204" pitchFamily="34" charset="0"/>
              </a:rPr>
              <a:t>means </a:t>
            </a:r>
            <a:r>
              <a:rPr lang="en-US" sz="2800" dirty="0" smtClean="0">
                <a:latin typeface="Arial" panose="020B0604020202020204" pitchFamily="34" charset="0"/>
                <a:cs typeface="Arial" panose="020B0604020202020204" pitchFamily="34" charset="0"/>
              </a:rPr>
              <a:t>more energy </a:t>
            </a:r>
            <a:r>
              <a:rPr lang="en-US" sz="2800" dirty="0">
                <a:latin typeface="Arial" panose="020B0604020202020204" pitchFamily="34" charset="0"/>
                <a:cs typeface="Arial" panose="020B0604020202020204" pitchFamily="34" charset="0"/>
              </a:rPr>
              <a:t>is </a:t>
            </a:r>
            <a:r>
              <a:rPr lang="en-US" sz="2800" dirty="0" smtClean="0">
                <a:latin typeface="Arial" panose="020B0604020202020204" pitchFamily="34" charset="0"/>
                <a:cs typeface="Arial" panose="020B0604020202020204" pitchFamily="34" charset="0"/>
              </a:rPr>
              <a:t>used </a:t>
            </a:r>
            <a:r>
              <a:rPr lang="en-US" sz="2800" dirty="0">
                <a:latin typeface="Arial" panose="020B0604020202020204" pitchFamily="34" charset="0"/>
                <a:cs typeface="Arial" panose="020B0604020202020204" pitchFamily="34" charset="0"/>
              </a:rPr>
              <a:t>o</a:t>
            </a:r>
            <a:r>
              <a:rPr lang="en-US" sz="2800" dirty="0" smtClean="0">
                <a:latin typeface="Arial" panose="020B0604020202020204" pitchFamily="34" charset="0"/>
                <a:cs typeface="Arial" panose="020B0604020202020204" pitchFamily="34" charset="0"/>
              </a:rPr>
              <a:t>n </a:t>
            </a:r>
            <a:r>
              <a:rPr lang="en-US" sz="2800" dirty="0">
                <a:latin typeface="Arial" panose="020B0604020202020204" pitchFamily="34" charset="0"/>
                <a:cs typeface="Arial" panose="020B0604020202020204" pitchFamily="34" charset="0"/>
              </a:rPr>
              <a:t>the </a:t>
            </a:r>
            <a:r>
              <a:rPr lang="en-US" sz="2800" b="1" dirty="0">
                <a:latin typeface="Arial" panose="020B0604020202020204" pitchFamily="34" charset="0"/>
                <a:cs typeface="Arial" panose="020B0604020202020204" pitchFamily="34" charset="0"/>
              </a:rPr>
              <a:t>reactant side</a:t>
            </a:r>
            <a:r>
              <a:rPr lang="en-US" sz="2800" dirty="0">
                <a:latin typeface="Arial" panose="020B0604020202020204" pitchFamily="34" charset="0"/>
                <a:cs typeface="Arial" panose="020B0604020202020204" pitchFamily="34" charset="0"/>
              </a:rPr>
              <a:t> of the chemical </a:t>
            </a:r>
            <a:r>
              <a:rPr lang="en-US" sz="2800" dirty="0" smtClean="0">
                <a:latin typeface="Arial" panose="020B0604020202020204" pitchFamily="34" charset="0"/>
                <a:cs typeface="Arial" panose="020B0604020202020204" pitchFamily="34" charset="0"/>
              </a:rPr>
              <a:t>equation to break bonds.</a:t>
            </a:r>
          </a:p>
          <a:p>
            <a:pPr marL="0" indent="0">
              <a:buNone/>
            </a:pPr>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An equation would be written as: </a:t>
            </a:r>
          </a:p>
          <a:p>
            <a:pPr marL="457200" lvl="1" indent="0">
              <a:buNone/>
            </a:pPr>
            <a:r>
              <a:rPr lang="en-US" sz="2800" dirty="0">
                <a:latin typeface="Arial" panose="020B0604020202020204" pitchFamily="34" charset="0"/>
                <a:cs typeface="Arial" panose="020B0604020202020204" pitchFamily="34" charset="0"/>
              </a:rPr>
              <a:t>Reactants   +   energy  </a:t>
            </a:r>
            <a:r>
              <a:rPr lang="en-US" sz="2800" dirty="0">
                <a:latin typeface="Arial" panose="020B0604020202020204" pitchFamily="34" charset="0"/>
                <a:cs typeface="Arial" panose="020B0604020202020204" pitchFamily="34" charset="0"/>
                <a:sym typeface="Wingdings" panose="05000000000000000000" pitchFamily="2" charset="2"/>
              </a:rPr>
              <a:t>   products </a:t>
            </a:r>
            <a:endParaRPr lang="en-US" sz="2800" dirty="0">
              <a:latin typeface="Arial" panose="020B0604020202020204" pitchFamily="34" charset="0"/>
              <a:cs typeface="Arial" panose="020B0604020202020204" pitchFamily="34" charset="0"/>
            </a:endParaRPr>
          </a:p>
          <a:p>
            <a:endParaRPr lang="en-US" sz="2800" dirty="0" smtClean="0">
              <a:latin typeface="Arial" panose="020B0604020202020204" pitchFamily="34" charset="0"/>
              <a:cs typeface="Arial" panose="020B0604020202020204" pitchFamily="34" charset="0"/>
            </a:endParaRPr>
          </a:p>
          <a:p>
            <a:pPr marL="0" indent="0">
              <a:buNone/>
            </a:pPr>
            <a:r>
              <a:rPr lang="en-US" sz="2800" dirty="0" smtClean="0">
                <a:solidFill>
                  <a:srgbClr val="C00000"/>
                </a:solidFill>
                <a:latin typeface="Arial" panose="020B0604020202020204" pitchFamily="34" charset="0"/>
                <a:cs typeface="Arial" panose="020B0604020202020204" pitchFamily="34" charset="0"/>
              </a:rPr>
              <a:t>		2 </a:t>
            </a:r>
            <a:r>
              <a:rPr lang="en-US" sz="2800" dirty="0" err="1" smtClean="0">
                <a:solidFill>
                  <a:srgbClr val="C00000"/>
                </a:solidFill>
                <a:latin typeface="Arial" panose="020B0604020202020204" pitchFamily="34" charset="0"/>
                <a:cs typeface="Arial" panose="020B0604020202020204" pitchFamily="34" charset="0"/>
              </a:rPr>
              <a:t>NaCl</a:t>
            </a:r>
            <a:r>
              <a:rPr lang="en-US" sz="2800" dirty="0" smtClean="0">
                <a:solidFill>
                  <a:srgbClr val="C00000"/>
                </a:solidFill>
                <a:latin typeface="Arial" panose="020B0604020202020204" pitchFamily="34" charset="0"/>
                <a:cs typeface="Arial" panose="020B0604020202020204" pitchFamily="34" charset="0"/>
              </a:rPr>
              <a:t> + energy </a:t>
            </a:r>
            <a:r>
              <a:rPr lang="en-US" sz="2800" dirty="0" smtClean="0">
                <a:solidFill>
                  <a:srgbClr val="C00000"/>
                </a:solidFill>
                <a:latin typeface="Arial" panose="020B0604020202020204" pitchFamily="34" charset="0"/>
                <a:cs typeface="Arial" panose="020B0604020202020204" pitchFamily="34" charset="0"/>
                <a:sym typeface="Wingdings" pitchFamily="2" charset="2"/>
              </a:rPr>
              <a:t>  2 Na + Cl</a:t>
            </a:r>
            <a:r>
              <a:rPr lang="en-US" sz="2100" dirty="0" smtClean="0">
                <a:solidFill>
                  <a:srgbClr val="C00000"/>
                </a:solidFill>
                <a:latin typeface="Arial" panose="020B0604020202020204" pitchFamily="34" charset="0"/>
                <a:cs typeface="Arial" panose="020B0604020202020204" pitchFamily="34" charset="0"/>
                <a:sym typeface="Wingdings" pitchFamily="2" charset="2"/>
              </a:rPr>
              <a:t>2</a:t>
            </a:r>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Endothermic </a:t>
            </a:r>
            <a:r>
              <a:rPr lang="en-US" sz="2800" dirty="0">
                <a:latin typeface="Arial" panose="020B0604020202020204" pitchFamily="34" charset="0"/>
                <a:cs typeface="Arial" panose="020B0604020202020204" pitchFamily="34" charset="0"/>
              </a:rPr>
              <a:t>reactions often produce a </a:t>
            </a:r>
            <a:r>
              <a:rPr lang="en-US" sz="2800" b="1" i="1" u="sng" dirty="0">
                <a:latin typeface="Arial" panose="020B0604020202020204" pitchFamily="34" charset="0"/>
                <a:cs typeface="Arial" panose="020B0604020202020204" pitchFamily="34" charset="0"/>
              </a:rPr>
              <a:t>decrease in </a:t>
            </a:r>
            <a:r>
              <a:rPr lang="en-US" sz="2800" b="1" i="1" u="sng" dirty="0" smtClean="0">
                <a:latin typeface="Arial" panose="020B0604020202020204" pitchFamily="34" charset="0"/>
                <a:cs typeface="Arial" panose="020B0604020202020204" pitchFamily="34" charset="0"/>
              </a:rPr>
              <a:t>temperature (feels cold) </a:t>
            </a:r>
            <a:endParaRPr lang="en-US" sz="2800" b="1" i="1" u="sng"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986348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37E7059-72A5-9C40-9D31-802C00708AB2}"/>
              </a:ext>
            </a:extLst>
          </p:cNvPr>
          <p:cNvPicPr>
            <a:picLocks noChangeAspect="1"/>
          </p:cNvPicPr>
          <p:nvPr/>
        </p:nvPicPr>
        <p:blipFill rotWithShape="1">
          <a:blip r:embed="rId2"/>
          <a:srcRect l="23583" r="1880"/>
          <a:stretch/>
        </p:blipFill>
        <p:spPr>
          <a:xfrm>
            <a:off x="6710266" y="0"/>
            <a:ext cx="5481734" cy="6857990"/>
          </a:xfrm>
          <a:custGeom>
            <a:avLst/>
            <a:gdLst>
              <a:gd name="connsiteX0" fmla="*/ 0 w 7308978"/>
              <a:gd name="connsiteY0" fmla="*/ 0 h 6858000"/>
              <a:gd name="connsiteX1" fmla="*/ 7308978 w 7308978"/>
              <a:gd name="connsiteY1" fmla="*/ 0 h 6858000"/>
              <a:gd name="connsiteX2" fmla="*/ 7308978 w 7308978"/>
              <a:gd name="connsiteY2" fmla="*/ 6858000 h 6858000"/>
              <a:gd name="connsiteX3" fmla="*/ 0 w 7308978"/>
              <a:gd name="connsiteY3" fmla="*/ 6858000 h 6858000"/>
              <a:gd name="connsiteX4" fmla="*/ 62983 w 7308978"/>
              <a:gd name="connsiteY4" fmla="*/ 6788730 h 6858000"/>
              <a:gd name="connsiteX5" fmla="*/ 1212978 w 7308978"/>
              <a:gd name="connsiteY5" fmla="*/ 3429000 h 6858000"/>
              <a:gd name="connsiteX6" fmla="*/ 62983 w 7308978"/>
              <a:gd name="connsiteY6" fmla="*/ 6927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08978" h="6858000">
                <a:moveTo>
                  <a:pt x="0" y="0"/>
                </a:moveTo>
                <a:lnTo>
                  <a:pt x="7308978" y="0"/>
                </a:lnTo>
                <a:lnTo>
                  <a:pt x="7308978" y="6858000"/>
                </a:lnTo>
                <a:lnTo>
                  <a:pt x="0" y="6858000"/>
                </a:lnTo>
                <a:lnTo>
                  <a:pt x="62983" y="6788730"/>
                </a:lnTo>
                <a:cubicBezTo>
                  <a:pt x="773509" y="5928900"/>
                  <a:pt x="1212978" y="4741056"/>
                  <a:pt x="1212978" y="3429000"/>
                </a:cubicBezTo>
                <a:cubicBezTo>
                  <a:pt x="1212978" y="2116944"/>
                  <a:pt x="773509" y="929100"/>
                  <a:pt x="62983" y="69271"/>
                </a:cubicBezTo>
                <a:close/>
              </a:path>
            </a:pathLst>
          </a:custGeom>
        </p:spPr>
      </p:pic>
      <p:sp>
        <p:nvSpPr>
          <p:cNvPr id="44034" name="Title 1">
            <a:extLst>
              <a:ext uri="{FF2B5EF4-FFF2-40B4-BE49-F238E27FC236}">
                <a16:creationId xmlns:a16="http://schemas.microsoft.com/office/drawing/2014/main" id="{94A6F480-BF8B-1F42-8F71-D818E54F4506}"/>
              </a:ext>
            </a:extLst>
          </p:cNvPr>
          <p:cNvSpPr>
            <a:spLocks noGrp="1"/>
          </p:cNvSpPr>
          <p:nvPr>
            <p:ph type="title"/>
          </p:nvPr>
        </p:nvSpPr>
        <p:spPr>
          <a:xfrm>
            <a:off x="292100" y="205474"/>
            <a:ext cx="6591300" cy="1943180"/>
          </a:xfrm>
        </p:spPr>
        <p:txBody>
          <a:bodyPr vert="horz" lIns="91440" tIns="45720" rIns="91440" bIns="45720" rtlCol="0" anchor="ctr">
            <a:normAutofit/>
          </a:bodyPr>
          <a:lstStyle/>
          <a:p>
            <a:pPr algn="ctr" defTabSz="914400">
              <a:lnSpc>
                <a:spcPct val="90000"/>
              </a:lnSpc>
            </a:pPr>
            <a:r>
              <a:rPr lang="en-US" altLang="en-US" b="1" dirty="0">
                <a:solidFill>
                  <a:schemeClr val="tx1"/>
                </a:solidFill>
              </a:rPr>
              <a:t>When a chemical change occurs, energy is either released or absorbed.</a:t>
            </a:r>
            <a:r>
              <a:rPr lang="en-US" altLang="en-US" sz="2100" dirty="0"/>
              <a:t/>
            </a:r>
            <a:br>
              <a:rPr lang="en-US" altLang="en-US" sz="2100" dirty="0"/>
            </a:br>
            <a:endParaRPr lang="en-US" altLang="en-US" sz="2100" dirty="0"/>
          </a:p>
        </p:txBody>
      </p:sp>
      <p:sp>
        <p:nvSpPr>
          <p:cNvPr id="44035" name="Content Placeholder 4">
            <a:extLst>
              <a:ext uri="{FF2B5EF4-FFF2-40B4-BE49-F238E27FC236}">
                <a16:creationId xmlns:a16="http://schemas.microsoft.com/office/drawing/2014/main" id="{3D748D62-E068-6148-9962-3DF4F995D213}"/>
              </a:ext>
            </a:extLst>
          </p:cNvPr>
          <p:cNvSpPr>
            <a:spLocks noGrp="1"/>
          </p:cNvSpPr>
          <p:nvPr>
            <p:ph sz="half" idx="1"/>
          </p:nvPr>
        </p:nvSpPr>
        <p:spPr>
          <a:xfrm>
            <a:off x="703167" y="2148654"/>
            <a:ext cx="6007099" cy="4344094"/>
          </a:xfrm>
        </p:spPr>
        <p:txBody>
          <a:bodyPr vert="horz" lIns="91440" tIns="45720" rIns="91440" bIns="45720" rtlCol="0" anchor="t">
            <a:normAutofit fontScale="92500" lnSpcReduction="10000"/>
          </a:bodyPr>
          <a:lstStyle/>
          <a:p>
            <a:pPr indent="-228600" defTabSz="914400">
              <a:lnSpc>
                <a:spcPct val="90000"/>
              </a:lnSpc>
              <a:buFont typeface="Arial" panose="020B0604020202020204" pitchFamily="34" charset="0"/>
              <a:buChar char="•"/>
            </a:pPr>
            <a:r>
              <a:rPr lang="en-US" altLang="en-US" sz="3200" dirty="0"/>
              <a:t>A chemical reaction that </a:t>
            </a:r>
            <a:r>
              <a:rPr lang="en-US" altLang="en-US" sz="3200" b="1" dirty="0">
                <a:solidFill>
                  <a:srgbClr val="0070C0"/>
                </a:solidFill>
              </a:rPr>
              <a:t>absorbs energy </a:t>
            </a:r>
            <a:r>
              <a:rPr lang="en-US" altLang="en-US" sz="3200" dirty="0"/>
              <a:t>in the form of heat is called </a:t>
            </a:r>
            <a:r>
              <a:rPr lang="en-US" altLang="en-US" sz="3200" b="1" dirty="0">
                <a:solidFill>
                  <a:srgbClr val="0070C0"/>
                </a:solidFill>
              </a:rPr>
              <a:t>endothermic</a:t>
            </a:r>
            <a:r>
              <a:rPr lang="en-US" altLang="en-US" sz="3200" b="1" dirty="0"/>
              <a:t>.</a:t>
            </a:r>
            <a:endParaRPr lang="en-US" altLang="en-US" sz="3200" dirty="0"/>
          </a:p>
          <a:p>
            <a:pPr lvl="1" indent="-228600" defTabSz="914400">
              <a:lnSpc>
                <a:spcPct val="90000"/>
              </a:lnSpc>
              <a:buFont typeface="Arial" panose="020B0604020202020204" pitchFamily="34" charset="0"/>
              <a:buChar char="•"/>
            </a:pPr>
            <a:endParaRPr lang="en-US" altLang="en-US" sz="3200" dirty="0"/>
          </a:p>
          <a:p>
            <a:pPr lvl="1" indent="-228600" defTabSz="914400">
              <a:lnSpc>
                <a:spcPct val="90000"/>
              </a:lnSpc>
              <a:buFont typeface="Arial" panose="020B0604020202020204" pitchFamily="34" charset="0"/>
              <a:buChar char="•"/>
            </a:pPr>
            <a:r>
              <a:rPr lang="en-US" altLang="en-US" sz="3200" dirty="0"/>
              <a:t>Heat goes in</a:t>
            </a:r>
          </a:p>
          <a:p>
            <a:pPr lvl="2" defTabSz="914400">
              <a:lnSpc>
                <a:spcPct val="90000"/>
              </a:lnSpc>
              <a:buFont typeface="Arial" panose="020B0604020202020204" pitchFamily="34" charset="0"/>
              <a:buChar char="•"/>
            </a:pPr>
            <a:r>
              <a:rPr lang="en-US" altLang="en-US" sz="3200" dirty="0"/>
              <a:t>Endo = In</a:t>
            </a:r>
          </a:p>
          <a:p>
            <a:pPr lvl="2" defTabSz="914400">
              <a:lnSpc>
                <a:spcPct val="90000"/>
              </a:lnSpc>
              <a:buFont typeface="Arial" panose="020B0604020202020204" pitchFamily="34" charset="0"/>
              <a:buChar char="•"/>
            </a:pPr>
            <a:r>
              <a:rPr lang="en-US" altLang="en-US" sz="3200" dirty="0"/>
              <a:t>Thermic = heat</a:t>
            </a:r>
          </a:p>
          <a:p>
            <a:pPr lvl="2" defTabSz="914400">
              <a:lnSpc>
                <a:spcPct val="90000"/>
              </a:lnSpc>
              <a:buFont typeface="Arial" panose="020B0604020202020204" pitchFamily="34" charset="0"/>
              <a:buChar char="•"/>
            </a:pPr>
            <a:endParaRPr lang="en-US" altLang="en-US" sz="3200" dirty="0"/>
          </a:p>
          <a:p>
            <a:pPr lvl="1" indent="-228600" defTabSz="914400">
              <a:lnSpc>
                <a:spcPct val="90000"/>
              </a:lnSpc>
              <a:buFont typeface="Arial" panose="020B0604020202020204" pitchFamily="34" charset="0"/>
              <a:buChar char="•"/>
            </a:pPr>
            <a:r>
              <a:rPr lang="en-US" altLang="en-US" sz="3200" b="1" dirty="0"/>
              <a:t>It will feel </a:t>
            </a:r>
            <a:r>
              <a:rPr lang="en-US" altLang="en-US" sz="3200" b="1" dirty="0">
                <a:solidFill>
                  <a:srgbClr val="0070C0"/>
                </a:solidFill>
              </a:rPr>
              <a:t>COLD.</a:t>
            </a:r>
          </a:p>
        </p:txBody>
      </p:sp>
    </p:spTree>
    <p:extLst>
      <p:ext uri="{BB962C8B-B14F-4D97-AF65-F5344CB8AC3E}">
        <p14:creationId xmlns:p14="http://schemas.microsoft.com/office/powerpoint/2010/main" val="31090890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596668" cy="1320800"/>
          </a:xfrm>
        </p:spPr>
        <p:txBody>
          <a:bodyPr>
            <a:normAutofit/>
          </a:bodyPr>
          <a:lstStyle/>
          <a:p>
            <a:r>
              <a:rPr lang="en-US" b="1" u="sng" dirty="0" smtClean="0"/>
              <a:t>*Exothermic Reaction</a:t>
            </a:r>
            <a:endParaRPr lang="en-US" b="1" u="sng" dirty="0"/>
          </a:p>
        </p:txBody>
      </p:sp>
      <p:sp>
        <p:nvSpPr>
          <p:cNvPr id="3" name="Content Placeholder 2"/>
          <p:cNvSpPr>
            <a:spLocks noGrp="1"/>
          </p:cNvSpPr>
          <p:nvPr>
            <p:ph idx="1"/>
          </p:nvPr>
        </p:nvSpPr>
        <p:spPr>
          <a:xfrm>
            <a:off x="169333" y="846667"/>
            <a:ext cx="11493580" cy="5825066"/>
          </a:xfrm>
          <a:solidFill>
            <a:schemeClr val="bg1"/>
          </a:solidFill>
        </p:spPr>
        <p:txBody>
          <a:bodyPr>
            <a:normAutofit/>
          </a:bodyPr>
          <a:lstStyle/>
          <a:p>
            <a:r>
              <a:rPr lang="en-US" sz="2600" dirty="0">
                <a:latin typeface="Arial" panose="020B0604020202020204" pitchFamily="34" charset="0"/>
                <a:cs typeface="Arial" panose="020B0604020202020204" pitchFamily="34" charset="0"/>
              </a:rPr>
              <a:t>If energy is </a:t>
            </a:r>
            <a:r>
              <a:rPr lang="en-US" sz="2600" b="1" dirty="0" smtClean="0">
                <a:latin typeface="Arial" panose="020B0604020202020204" pitchFamily="34" charset="0"/>
                <a:cs typeface="Arial" panose="020B0604020202020204" pitchFamily="34" charset="0"/>
              </a:rPr>
              <a:t>released</a:t>
            </a:r>
            <a:r>
              <a:rPr lang="en-US" sz="2600" dirty="0" smtClean="0">
                <a:latin typeface="Arial" panose="020B0604020202020204" pitchFamily="34" charset="0"/>
                <a:cs typeface="Arial" panose="020B0604020202020204" pitchFamily="34" charset="0"/>
              </a:rPr>
              <a:t> then the </a:t>
            </a:r>
            <a:r>
              <a:rPr lang="en-US" sz="2600" dirty="0">
                <a:latin typeface="Arial" panose="020B0604020202020204" pitchFamily="34" charset="0"/>
                <a:cs typeface="Arial" panose="020B0604020202020204" pitchFamily="34" charset="0"/>
              </a:rPr>
              <a:t>reaction is </a:t>
            </a:r>
            <a:r>
              <a:rPr lang="en-US" sz="2600" b="1" u="sng" dirty="0">
                <a:latin typeface="Arial" panose="020B0604020202020204" pitchFamily="34" charset="0"/>
                <a:cs typeface="Arial" panose="020B0604020202020204" pitchFamily="34" charset="0"/>
              </a:rPr>
              <a:t>exothermic</a:t>
            </a:r>
            <a:r>
              <a:rPr lang="en-US" sz="2600" dirty="0" smtClean="0">
                <a:latin typeface="Arial" panose="020B0604020202020204" pitchFamily="34" charset="0"/>
                <a:cs typeface="Arial" panose="020B0604020202020204" pitchFamily="34" charset="0"/>
              </a:rPr>
              <a:t>.</a:t>
            </a:r>
          </a:p>
          <a:p>
            <a:endParaRPr lang="en-US" sz="2600" dirty="0">
              <a:latin typeface="Arial" panose="020B0604020202020204" pitchFamily="34" charset="0"/>
              <a:cs typeface="Arial" panose="020B0604020202020204" pitchFamily="34" charset="0"/>
            </a:endParaRPr>
          </a:p>
          <a:p>
            <a:pPr marL="0" indent="0">
              <a:buNone/>
            </a:pPr>
            <a:r>
              <a:rPr lang="en-US" sz="2600" dirty="0">
                <a:latin typeface="Arial" panose="020B0604020202020204" pitchFamily="34" charset="0"/>
                <a:cs typeface="Arial" panose="020B0604020202020204" pitchFamily="34" charset="0"/>
              </a:rPr>
              <a:t>This means that more energy is being used in the </a:t>
            </a:r>
            <a:r>
              <a:rPr lang="en-US" sz="2600" u="sng" dirty="0">
                <a:latin typeface="Arial" panose="020B0604020202020204" pitchFamily="34" charset="0"/>
                <a:cs typeface="Arial" panose="020B0604020202020204" pitchFamily="34" charset="0"/>
              </a:rPr>
              <a:t>product</a:t>
            </a:r>
            <a:r>
              <a:rPr lang="en-US" sz="2600" dirty="0">
                <a:latin typeface="Arial" panose="020B0604020202020204" pitchFamily="34" charset="0"/>
                <a:cs typeface="Arial" panose="020B0604020202020204" pitchFamily="34" charset="0"/>
              </a:rPr>
              <a:t> side of the chemical </a:t>
            </a:r>
            <a:r>
              <a:rPr lang="en-US" sz="2600" dirty="0" smtClean="0">
                <a:latin typeface="Arial" panose="020B0604020202020204" pitchFamily="34" charset="0"/>
                <a:cs typeface="Arial" panose="020B0604020202020204" pitchFamily="34" charset="0"/>
              </a:rPr>
              <a:t>equation to make bonds</a:t>
            </a:r>
          </a:p>
          <a:p>
            <a:pPr marL="0" indent="0">
              <a:buNone/>
            </a:pPr>
            <a:endParaRPr lang="en-US" sz="2600" dirty="0">
              <a:latin typeface="Arial" panose="020B0604020202020204" pitchFamily="34" charset="0"/>
              <a:cs typeface="Arial" panose="020B0604020202020204" pitchFamily="34" charset="0"/>
            </a:endParaRPr>
          </a:p>
          <a:p>
            <a:r>
              <a:rPr lang="en-US" sz="2600" dirty="0">
                <a:latin typeface="Arial" panose="020B0604020202020204" pitchFamily="34" charset="0"/>
                <a:cs typeface="Arial" panose="020B0604020202020204" pitchFamily="34" charset="0"/>
              </a:rPr>
              <a:t>An equation would be written as:</a:t>
            </a:r>
          </a:p>
          <a:p>
            <a:pPr marL="0" indent="0">
              <a:buNone/>
            </a:pPr>
            <a:r>
              <a:rPr lang="en-US" sz="2600" dirty="0">
                <a:latin typeface="Arial" panose="020B0604020202020204" pitchFamily="34" charset="0"/>
                <a:cs typeface="Arial" panose="020B0604020202020204" pitchFamily="34" charset="0"/>
              </a:rPr>
              <a:t>	Reactants  </a:t>
            </a:r>
            <a:r>
              <a:rPr lang="en-US" sz="2600" dirty="0">
                <a:latin typeface="Arial" panose="020B0604020202020204" pitchFamily="34" charset="0"/>
                <a:cs typeface="Arial" panose="020B0604020202020204" pitchFamily="34" charset="0"/>
                <a:sym typeface="Wingdings" panose="05000000000000000000" pitchFamily="2" charset="2"/>
              </a:rPr>
              <a:t>   products   +  energy</a:t>
            </a:r>
          </a:p>
          <a:p>
            <a:pPr marL="0" indent="0">
              <a:buNone/>
            </a:pPr>
            <a:r>
              <a:rPr lang="en-US" sz="2600" dirty="0">
                <a:latin typeface="Arial" panose="020B0604020202020204" pitchFamily="34" charset="0"/>
                <a:cs typeface="Arial" panose="020B0604020202020204" pitchFamily="34" charset="0"/>
              </a:rPr>
              <a:t>	</a:t>
            </a:r>
            <a:r>
              <a:rPr lang="en-US" sz="2600" dirty="0" smtClean="0">
                <a:latin typeface="Arial" panose="020B0604020202020204" pitchFamily="34" charset="0"/>
                <a:cs typeface="Arial" panose="020B0604020202020204" pitchFamily="34" charset="0"/>
              </a:rPr>
              <a:t> </a:t>
            </a:r>
            <a:r>
              <a:rPr lang="en-US" sz="2600" dirty="0" smtClean="0">
                <a:solidFill>
                  <a:srgbClr val="C00000"/>
                </a:solidFill>
                <a:latin typeface="Arial" panose="020B0604020202020204" pitchFamily="34" charset="0"/>
                <a:cs typeface="Arial" panose="020B0604020202020204" pitchFamily="34" charset="0"/>
                <a:sym typeface="Wingdings" pitchFamily="2" charset="2"/>
              </a:rPr>
              <a:t>2 Na + Cl</a:t>
            </a:r>
            <a:r>
              <a:rPr lang="en-US" dirty="0">
                <a:solidFill>
                  <a:srgbClr val="C00000"/>
                </a:solidFill>
                <a:latin typeface="Arial" panose="020B0604020202020204" pitchFamily="34" charset="0"/>
                <a:cs typeface="Arial" panose="020B0604020202020204" pitchFamily="34" charset="0"/>
                <a:sym typeface="Wingdings" pitchFamily="2" charset="2"/>
              </a:rPr>
              <a:t>2</a:t>
            </a:r>
            <a:r>
              <a:rPr lang="en-US" sz="2600" dirty="0">
                <a:solidFill>
                  <a:srgbClr val="C00000"/>
                </a:solidFill>
                <a:latin typeface="Arial" panose="020B0604020202020204" pitchFamily="34" charset="0"/>
                <a:cs typeface="Arial" panose="020B0604020202020204" pitchFamily="34" charset="0"/>
                <a:sym typeface="Wingdings" pitchFamily="2" charset="2"/>
              </a:rPr>
              <a:t> </a:t>
            </a:r>
            <a:r>
              <a:rPr lang="en-US" sz="2600" dirty="0" smtClean="0">
                <a:solidFill>
                  <a:srgbClr val="C00000"/>
                </a:solidFill>
                <a:latin typeface="Arial" panose="020B0604020202020204" pitchFamily="34" charset="0"/>
                <a:cs typeface="Arial" panose="020B0604020202020204" pitchFamily="34" charset="0"/>
                <a:sym typeface="Wingdings" pitchFamily="2" charset="2"/>
              </a:rPr>
              <a:t> </a:t>
            </a:r>
            <a:r>
              <a:rPr lang="en-US" sz="2600" dirty="0">
                <a:solidFill>
                  <a:srgbClr val="C00000"/>
                </a:solidFill>
                <a:latin typeface="Arial" panose="020B0604020202020204" pitchFamily="34" charset="0"/>
                <a:cs typeface="Arial" panose="020B0604020202020204" pitchFamily="34" charset="0"/>
                <a:sym typeface="Wingdings" pitchFamily="2" charset="2"/>
              </a:rPr>
              <a:t> </a:t>
            </a:r>
            <a:r>
              <a:rPr lang="en-US" sz="2600" dirty="0" smtClean="0">
                <a:solidFill>
                  <a:srgbClr val="C00000"/>
                </a:solidFill>
                <a:latin typeface="Arial" panose="020B0604020202020204" pitchFamily="34" charset="0"/>
                <a:cs typeface="Arial" panose="020B0604020202020204" pitchFamily="34" charset="0"/>
                <a:sym typeface="Wingdings" pitchFamily="2" charset="2"/>
              </a:rPr>
              <a:t>  2 </a:t>
            </a:r>
            <a:r>
              <a:rPr lang="en-US" sz="2600" dirty="0" err="1" smtClean="0">
                <a:solidFill>
                  <a:srgbClr val="C00000"/>
                </a:solidFill>
                <a:latin typeface="Arial" panose="020B0604020202020204" pitchFamily="34" charset="0"/>
                <a:cs typeface="Arial" panose="020B0604020202020204" pitchFamily="34" charset="0"/>
                <a:sym typeface="Wingdings" pitchFamily="2" charset="2"/>
              </a:rPr>
              <a:t>NaCl</a:t>
            </a:r>
            <a:r>
              <a:rPr lang="en-US" sz="2600" dirty="0" smtClean="0">
                <a:solidFill>
                  <a:srgbClr val="C00000"/>
                </a:solidFill>
                <a:latin typeface="Arial" panose="020B0604020202020204" pitchFamily="34" charset="0"/>
                <a:cs typeface="Arial" panose="020B0604020202020204" pitchFamily="34" charset="0"/>
                <a:sym typeface="Wingdings" pitchFamily="2" charset="2"/>
              </a:rPr>
              <a:t>  + energy</a:t>
            </a:r>
            <a:endParaRPr lang="en-US" sz="2600" dirty="0">
              <a:solidFill>
                <a:srgbClr val="C00000"/>
              </a:solidFill>
              <a:latin typeface="Arial" panose="020B0604020202020204" pitchFamily="34" charset="0"/>
              <a:cs typeface="Arial" panose="020B0604020202020204" pitchFamily="34" charset="0"/>
              <a:sym typeface="Wingdings" pitchFamily="2" charset="2"/>
            </a:endParaRPr>
          </a:p>
          <a:p>
            <a:pPr marL="0" indent="0">
              <a:buNone/>
            </a:pPr>
            <a:r>
              <a:rPr lang="en-US" sz="2600" dirty="0" smtClean="0">
                <a:latin typeface="Arial" panose="020B0604020202020204" pitchFamily="34" charset="0"/>
                <a:cs typeface="Arial" panose="020B0604020202020204" pitchFamily="34" charset="0"/>
              </a:rPr>
              <a:t> </a:t>
            </a:r>
            <a:endParaRPr lang="en-US" sz="2600" dirty="0">
              <a:latin typeface="Arial" panose="020B0604020202020204" pitchFamily="34" charset="0"/>
              <a:cs typeface="Arial" panose="020B0604020202020204" pitchFamily="34" charset="0"/>
            </a:endParaRPr>
          </a:p>
          <a:p>
            <a:r>
              <a:rPr lang="en-US" sz="2600" dirty="0">
                <a:latin typeface="Arial" panose="020B0604020202020204" pitchFamily="34" charset="0"/>
                <a:cs typeface="Arial" panose="020B0604020202020204" pitchFamily="34" charset="0"/>
              </a:rPr>
              <a:t>Exothermic reactions often produce an </a:t>
            </a:r>
            <a:r>
              <a:rPr lang="en-US" sz="2600" u="sng" dirty="0">
                <a:latin typeface="Arial" panose="020B0604020202020204" pitchFamily="34" charset="0"/>
                <a:cs typeface="Arial" panose="020B0604020202020204" pitchFamily="34" charset="0"/>
              </a:rPr>
              <a:t>increase in </a:t>
            </a:r>
            <a:r>
              <a:rPr lang="en-US" sz="2600" u="sng" dirty="0" smtClean="0">
                <a:latin typeface="Arial" panose="020B0604020202020204" pitchFamily="34" charset="0"/>
                <a:cs typeface="Arial" panose="020B0604020202020204" pitchFamily="34" charset="0"/>
              </a:rPr>
              <a:t>temperature </a:t>
            </a:r>
            <a:r>
              <a:rPr lang="en-US" sz="2600" dirty="0" smtClean="0">
                <a:latin typeface="Arial" panose="020B0604020202020204" pitchFamily="34" charset="0"/>
                <a:cs typeface="Arial" panose="020B0604020202020204" pitchFamily="34" charset="0"/>
              </a:rPr>
              <a:t>(feels hot), releases </a:t>
            </a:r>
            <a:r>
              <a:rPr lang="en-US" sz="2600" u="sng" dirty="0" smtClean="0">
                <a:latin typeface="Arial" panose="020B0604020202020204" pitchFamily="34" charset="0"/>
                <a:cs typeface="Arial" panose="020B0604020202020204" pitchFamily="34" charset="0"/>
              </a:rPr>
              <a:t>light</a:t>
            </a:r>
            <a:r>
              <a:rPr lang="en-US" sz="2600" dirty="0" smtClean="0">
                <a:latin typeface="Arial" panose="020B0604020202020204" pitchFamily="34" charset="0"/>
                <a:cs typeface="Arial" panose="020B0604020202020204" pitchFamily="34" charset="0"/>
              </a:rPr>
              <a:t>, produce sound, or electricity </a:t>
            </a:r>
            <a:r>
              <a:rPr lang="en-US" sz="2600" dirty="0">
                <a:latin typeface="Arial" panose="020B0604020202020204" pitchFamily="34" charset="0"/>
                <a:cs typeface="Arial" panose="020B0604020202020204" pitchFamily="34" charset="0"/>
              </a:rPr>
              <a:t>as a form of energy. </a:t>
            </a:r>
          </a:p>
          <a:p>
            <a:endParaRPr lang="en-US" dirty="0" smtClean="0"/>
          </a:p>
          <a:p>
            <a:endParaRPr lang="en-US" dirty="0"/>
          </a:p>
        </p:txBody>
      </p:sp>
    </p:spTree>
    <p:extLst>
      <p:ext uri="{BB962C8B-B14F-4D97-AF65-F5344CB8AC3E}">
        <p14:creationId xmlns:p14="http://schemas.microsoft.com/office/powerpoint/2010/main" val="1916023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blinds(horizontal)">
                                      <p:cBhvr>
                                        <p:cTn id="7" dur="500"/>
                                        <p:tgtEl>
                                          <p:spTgt spid="3">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animEffect transition="in" filter="blinds(horizontal)">
                                      <p:cBhvr>
                                        <p:cTn id="12" dur="500"/>
                                        <p:tgtEl>
                                          <p:spTgt spid="3">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Effect transition="in" filter="blinds(horizontal)">
                                      <p:cBhvr>
                                        <p:cTn id="1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94A6F480-BF8B-1F42-8F71-D818E54F4506}"/>
              </a:ext>
            </a:extLst>
          </p:cNvPr>
          <p:cNvSpPr>
            <a:spLocks noGrp="1"/>
          </p:cNvSpPr>
          <p:nvPr>
            <p:ph type="title"/>
          </p:nvPr>
        </p:nvSpPr>
        <p:spPr>
          <a:xfrm>
            <a:off x="203200" y="215900"/>
            <a:ext cx="6946900" cy="1866900"/>
          </a:xfrm>
        </p:spPr>
        <p:txBody>
          <a:bodyPr vert="horz" lIns="91440" tIns="45720" rIns="91440" bIns="45720" rtlCol="0" anchor="ctr">
            <a:normAutofit fontScale="90000"/>
          </a:bodyPr>
          <a:lstStyle/>
          <a:p>
            <a:pPr algn="ctr" defTabSz="914400">
              <a:lnSpc>
                <a:spcPct val="90000"/>
              </a:lnSpc>
            </a:pPr>
            <a:r>
              <a:rPr lang="en-US" altLang="en-US" b="1" dirty="0">
                <a:solidFill>
                  <a:schemeClr val="tx1"/>
                </a:solidFill>
              </a:rPr>
              <a:t>When a chemical change occurs, energy is either released or absorbed</a:t>
            </a:r>
            <a:r>
              <a:rPr lang="en-US" altLang="en-US" sz="4000" b="1" dirty="0">
                <a:solidFill>
                  <a:schemeClr val="tx1"/>
                </a:solidFill>
              </a:rPr>
              <a:t>.</a:t>
            </a:r>
            <a:r>
              <a:rPr lang="en-US" altLang="en-US" sz="2800" dirty="0"/>
              <a:t/>
            </a:r>
            <a:br>
              <a:rPr lang="en-US" altLang="en-US" sz="2800" dirty="0"/>
            </a:br>
            <a:endParaRPr lang="en-US" altLang="en-US" sz="2800" dirty="0"/>
          </a:p>
        </p:txBody>
      </p:sp>
      <p:sp>
        <p:nvSpPr>
          <p:cNvPr id="44035" name="Content Placeholder 4">
            <a:extLst>
              <a:ext uri="{FF2B5EF4-FFF2-40B4-BE49-F238E27FC236}">
                <a16:creationId xmlns:a16="http://schemas.microsoft.com/office/drawing/2014/main" id="{3D748D62-E068-6148-9962-3DF4F995D213}"/>
              </a:ext>
            </a:extLst>
          </p:cNvPr>
          <p:cNvSpPr>
            <a:spLocks noGrp="1"/>
          </p:cNvSpPr>
          <p:nvPr>
            <p:ph sz="half" idx="1"/>
          </p:nvPr>
        </p:nvSpPr>
        <p:spPr>
          <a:xfrm>
            <a:off x="800100" y="2082800"/>
            <a:ext cx="6527800" cy="4596861"/>
          </a:xfrm>
        </p:spPr>
        <p:txBody>
          <a:bodyPr vert="horz" lIns="91440" tIns="45720" rIns="91440" bIns="45720" rtlCol="0">
            <a:normAutofit fontScale="92500" lnSpcReduction="10000"/>
          </a:bodyPr>
          <a:lstStyle/>
          <a:p>
            <a:pPr indent="-228600" defTabSz="914400">
              <a:lnSpc>
                <a:spcPct val="90000"/>
              </a:lnSpc>
              <a:buFont typeface="Arial" panose="020B0604020202020204" pitchFamily="34" charset="0"/>
              <a:buChar char="•"/>
            </a:pPr>
            <a:r>
              <a:rPr lang="en-US" altLang="en-US" sz="3600" dirty="0"/>
              <a:t>A chemical reaction that </a:t>
            </a:r>
            <a:r>
              <a:rPr lang="en-US" altLang="en-US" sz="3600" b="1" dirty="0">
                <a:solidFill>
                  <a:srgbClr val="FF0000"/>
                </a:solidFill>
              </a:rPr>
              <a:t>releases energy </a:t>
            </a:r>
            <a:r>
              <a:rPr lang="en-US" altLang="en-US" sz="3600" dirty="0"/>
              <a:t>in the form of heat is called </a:t>
            </a:r>
            <a:r>
              <a:rPr lang="en-US" altLang="en-US" sz="3600" b="1" dirty="0">
                <a:solidFill>
                  <a:srgbClr val="FF0000"/>
                </a:solidFill>
              </a:rPr>
              <a:t>exothermic.</a:t>
            </a:r>
            <a:endParaRPr lang="en-US" altLang="en-US" sz="3600" dirty="0">
              <a:solidFill>
                <a:srgbClr val="FF0000"/>
              </a:solidFill>
            </a:endParaRPr>
          </a:p>
          <a:p>
            <a:pPr lvl="1" indent="-228600" defTabSz="914400">
              <a:lnSpc>
                <a:spcPct val="90000"/>
              </a:lnSpc>
              <a:buFont typeface="Arial" panose="020B0604020202020204" pitchFamily="34" charset="0"/>
              <a:buChar char="•"/>
            </a:pPr>
            <a:endParaRPr lang="en-US" altLang="en-US" sz="3600" dirty="0"/>
          </a:p>
          <a:p>
            <a:pPr lvl="1" indent="-228600" defTabSz="914400">
              <a:lnSpc>
                <a:spcPct val="90000"/>
              </a:lnSpc>
              <a:buFont typeface="Arial" panose="020B0604020202020204" pitchFamily="34" charset="0"/>
              <a:buChar char="•"/>
            </a:pPr>
            <a:r>
              <a:rPr lang="en-US" altLang="en-US" sz="3600" dirty="0"/>
              <a:t>Heat comes OUT</a:t>
            </a:r>
          </a:p>
          <a:p>
            <a:pPr lvl="2" defTabSz="914400">
              <a:lnSpc>
                <a:spcPct val="90000"/>
              </a:lnSpc>
              <a:buFont typeface="Arial" panose="020B0604020202020204" pitchFamily="34" charset="0"/>
              <a:buChar char="•"/>
            </a:pPr>
            <a:r>
              <a:rPr lang="en-US" altLang="en-US" sz="3600" dirty="0"/>
              <a:t>Exo = out</a:t>
            </a:r>
          </a:p>
          <a:p>
            <a:pPr lvl="2" defTabSz="914400">
              <a:lnSpc>
                <a:spcPct val="90000"/>
              </a:lnSpc>
              <a:buFont typeface="Arial" panose="020B0604020202020204" pitchFamily="34" charset="0"/>
              <a:buChar char="•"/>
            </a:pPr>
            <a:r>
              <a:rPr lang="en-US" altLang="en-US" sz="3600" dirty="0"/>
              <a:t>Thermic = heat</a:t>
            </a:r>
          </a:p>
          <a:p>
            <a:pPr lvl="2" defTabSz="914400">
              <a:lnSpc>
                <a:spcPct val="90000"/>
              </a:lnSpc>
              <a:buFont typeface="Arial" panose="020B0604020202020204" pitchFamily="34" charset="0"/>
              <a:buChar char="•"/>
            </a:pPr>
            <a:endParaRPr lang="en-US" altLang="en-US" sz="3600" dirty="0"/>
          </a:p>
          <a:p>
            <a:pPr lvl="1" indent="-228600" defTabSz="914400">
              <a:lnSpc>
                <a:spcPct val="90000"/>
              </a:lnSpc>
              <a:buFont typeface="Arial" panose="020B0604020202020204" pitchFamily="34" charset="0"/>
              <a:buChar char="•"/>
            </a:pPr>
            <a:r>
              <a:rPr lang="en-US" altLang="en-US" sz="3600" b="1" dirty="0"/>
              <a:t>It will feel </a:t>
            </a:r>
            <a:r>
              <a:rPr lang="en-US" altLang="en-US" sz="3600" b="1" dirty="0">
                <a:solidFill>
                  <a:srgbClr val="FF0000"/>
                </a:solidFill>
              </a:rPr>
              <a:t>HOT</a:t>
            </a:r>
            <a:r>
              <a:rPr lang="en-US" altLang="en-US" sz="3600" b="1" dirty="0"/>
              <a:t>.</a:t>
            </a:r>
          </a:p>
        </p:txBody>
      </p:sp>
      <p:pic>
        <p:nvPicPr>
          <p:cNvPr id="44037" name="Picture 7" descr="http://sfappeal.com/news/images/fire.jpg">
            <a:extLst>
              <a:ext uri="{FF2B5EF4-FFF2-40B4-BE49-F238E27FC236}">
                <a16:creationId xmlns:a16="http://schemas.microsoft.com/office/drawing/2014/main" id="{50523109-309D-874E-8931-EE8206883B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9003" r="29215"/>
          <a:stretch/>
        </p:blipFill>
        <p:spPr bwMode="auto">
          <a:xfrm>
            <a:off x="7467600" y="0"/>
            <a:ext cx="4838700"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369764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a:t>
            </a:r>
            <a:endParaRPr lang="en-US" dirty="0"/>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41543901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7793" y="0"/>
            <a:ext cx="8596668" cy="839638"/>
          </a:xfrm>
        </p:spPr>
        <p:txBody>
          <a:bodyPr/>
          <a:lstStyle/>
          <a:p>
            <a:pPr algn="ctr"/>
            <a:r>
              <a:rPr lang="en-US" b="1" u="sng" dirty="0" smtClean="0">
                <a:ln w="0"/>
                <a:effectLst>
                  <a:outerShdw blurRad="38100" dist="25400" dir="5400000" algn="ctr" rotWithShape="0">
                    <a:srgbClr val="6E747A">
                      <a:alpha val="43000"/>
                    </a:srgbClr>
                  </a:outerShdw>
                </a:effectLst>
              </a:rPr>
              <a:t>Warm-up</a:t>
            </a:r>
            <a:endParaRPr lang="en-US" b="1" u="sng" dirty="0">
              <a:ln w="0"/>
              <a:effectLst>
                <a:outerShdw blurRad="38100" dist="25400" dir="5400000" algn="ctr" rotWithShape="0">
                  <a:srgbClr val="6E747A">
                    <a:alpha val="43000"/>
                  </a:srgbClr>
                </a:outerShdw>
              </a:effectLst>
            </a:endParaRPr>
          </a:p>
        </p:txBody>
      </p:sp>
      <p:sp>
        <p:nvSpPr>
          <p:cNvPr id="3" name="Content Placeholder 2"/>
          <p:cNvSpPr>
            <a:spLocks noGrp="1"/>
          </p:cNvSpPr>
          <p:nvPr>
            <p:ph idx="1"/>
          </p:nvPr>
        </p:nvSpPr>
        <p:spPr>
          <a:xfrm>
            <a:off x="224285" y="839638"/>
            <a:ext cx="11783683" cy="5465162"/>
          </a:xfrm>
          <a:solidFill>
            <a:schemeClr val="bg1"/>
          </a:solidFill>
        </p:spPr>
        <p:txBody>
          <a:bodyPr>
            <a:noAutofit/>
          </a:bodyPr>
          <a:lstStyle/>
          <a:p>
            <a:r>
              <a:rPr lang="en-US" sz="2800" dirty="0">
                <a:solidFill>
                  <a:schemeClr val="tx1"/>
                </a:solidFill>
                <a:latin typeface="Times New Roman" panose="02020603050405020304" pitchFamily="18" charset="0"/>
                <a:cs typeface="Times New Roman" panose="02020603050405020304" pitchFamily="18" charset="0"/>
              </a:rPr>
              <a:t>Hydrogen and oxygen react chemically to form water. How much water would form if 14.8 grams of hydrogen reacted with 34.8 grams of oxygen? </a:t>
            </a:r>
            <a:endParaRPr lang="en-US" sz="2800" dirty="0" smtClean="0">
              <a:solidFill>
                <a:schemeClr val="tx1"/>
              </a:solidFill>
              <a:latin typeface="Times New Roman" panose="02020603050405020304" pitchFamily="18" charset="0"/>
              <a:cs typeface="Times New Roman" panose="02020603050405020304" pitchFamily="18" charset="0"/>
            </a:endParaRPr>
          </a:p>
          <a:p>
            <a:pPr marL="0" indent="0">
              <a:buNone/>
            </a:pPr>
            <a:r>
              <a:rPr lang="en-US" sz="2800" dirty="0">
                <a:solidFill>
                  <a:schemeClr val="tx1"/>
                </a:solidFill>
                <a:latin typeface="Times New Roman" panose="02020603050405020304" pitchFamily="18" charset="0"/>
                <a:cs typeface="Times New Roman" panose="02020603050405020304" pitchFamily="18" charset="0"/>
              </a:rPr>
              <a:t>	</a:t>
            </a:r>
            <a:r>
              <a:rPr lang="en-US" sz="2800" dirty="0" smtClean="0">
                <a:solidFill>
                  <a:schemeClr val="tx1"/>
                </a:solidFill>
                <a:latin typeface="Times New Roman" panose="02020603050405020304" pitchFamily="18" charset="0"/>
                <a:cs typeface="Times New Roman" panose="02020603050405020304" pitchFamily="18" charset="0"/>
              </a:rPr>
              <a:t>								(2H</a:t>
            </a:r>
            <a:r>
              <a:rPr lang="en-US" sz="2800" baseline="-25000" dirty="0" smtClean="0">
                <a:solidFill>
                  <a:schemeClr val="tx1"/>
                </a:solidFill>
                <a:latin typeface="Times New Roman" panose="02020603050405020304" pitchFamily="18" charset="0"/>
                <a:cs typeface="Times New Roman" panose="02020603050405020304" pitchFamily="18" charset="0"/>
              </a:rPr>
              <a:t>2</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a:solidFill>
                  <a:schemeClr val="tx1"/>
                </a:solidFill>
                <a:latin typeface="Times New Roman" panose="02020603050405020304" pitchFamily="18" charset="0"/>
                <a:cs typeface="Times New Roman" panose="02020603050405020304" pitchFamily="18" charset="0"/>
              </a:rPr>
              <a:t>+ O</a:t>
            </a:r>
            <a:r>
              <a:rPr lang="en-US" sz="2800" baseline="-25000" dirty="0">
                <a:solidFill>
                  <a:schemeClr val="tx1"/>
                </a:solidFill>
                <a:latin typeface="Times New Roman" panose="02020603050405020304" pitchFamily="18" charset="0"/>
                <a:cs typeface="Times New Roman" panose="02020603050405020304" pitchFamily="18" charset="0"/>
              </a:rPr>
              <a:t>2</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smtClean="0">
                <a:solidFill>
                  <a:schemeClr val="tx1"/>
                </a:solidFill>
                <a:latin typeface="Times New Roman" panose="02020603050405020304" pitchFamily="18" charset="0"/>
                <a:cs typeface="Times New Roman" panose="02020603050405020304" pitchFamily="18" charset="0"/>
              </a:rPr>
              <a:t>2H</a:t>
            </a:r>
            <a:r>
              <a:rPr lang="en-US" sz="2800" baseline="-25000" dirty="0" smtClean="0">
                <a:solidFill>
                  <a:schemeClr val="tx1"/>
                </a:solidFill>
                <a:latin typeface="Times New Roman" panose="02020603050405020304" pitchFamily="18" charset="0"/>
                <a:cs typeface="Times New Roman" panose="02020603050405020304" pitchFamily="18" charset="0"/>
              </a:rPr>
              <a:t>2</a:t>
            </a:r>
            <a:r>
              <a:rPr lang="en-US" sz="2800" dirty="0" smtClean="0">
                <a:solidFill>
                  <a:schemeClr val="tx1"/>
                </a:solidFill>
                <a:latin typeface="Times New Roman" panose="02020603050405020304" pitchFamily="18" charset="0"/>
                <a:cs typeface="Times New Roman" panose="02020603050405020304" pitchFamily="18" charset="0"/>
              </a:rPr>
              <a:t>O</a:t>
            </a:r>
            <a:r>
              <a:rPr lang="en-US" sz="2800" dirty="0">
                <a:solidFill>
                  <a:schemeClr val="tx1"/>
                </a:solidFill>
                <a:latin typeface="Times New Roman" panose="02020603050405020304" pitchFamily="18" charset="0"/>
                <a:cs typeface="Times New Roman" panose="02020603050405020304" pitchFamily="18" charset="0"/>
              </a:rPr>
              <a:t>)</a:t>
            </a:r>
          </a:p>
          <a:p>
            <a:endParaRPr lang="en-US" sz="2800" dirty="0">
              <a:solidFill>
                <a:schemeClr val="tx1"/>
              </a:solidFill>
              <a:latin typeface="Times New Roman" panose="02020603050405020304" pitchFamily="18" charset="0"/>
              <a:cs typeface="Times New Roman" panose="02020603050405020304" pitchFamily="18" charset="0"/>
            </a:endParaRPr>
          </a:p>
          <a:p>
            <a:r>
              <a:rPr lang="en-US" sz="2800" dirty="0">
                <a:solidFill>
                  <a:schemeClr val="tx1"/>
                </a:solidFill>
                <a:latin typeface="Times New Roman" panose="02020603050405020304" pitchFamily="18" charset="0"/>
                <a:cs typeface="Times New Roman" panose="02020603050405020304" pitchFamily="18" charset="0"/>
              </a:rPr>
              <a:t>When ammonium nitrate (NH</a:t>
            </a:r>
            <a:r>
              <a:rPr lang="en-US" sz="2800" baseline="-25000" dirty="0">
                <a:solidFill>
                  <a:schemeClr val="tx1"/>
                </a:solidFill>
                <a:latin typeface="Times New Roman" panose="02020603050405020304" pitchFamily="18" charset="0"/>
                <a:cs typeface="Times New Roman" panose="02020603050405020304" pitchFamily="18" charset="0"/>
              </a:rPr>
              <a:t>4</a:t>
            </a:r>
            <a:r>
              <a:rPr lang="en-US" sz="2800" dirty="0">
                <a:solidFill>
                  <a:schemeClr val="tx1"/>
                </a:solidFill>
                <a:latin typeface="Times New Roman" panose="02020603050405020304" pitchFamily="18" charset="0"/>
                <a:cs typeface="Times New Roman" panose="02020603050405020304" pitchFamily="18" charset="0"/>
              </a:rPr>
              <a:t>NO</a:t>
            </a:r>
            <a:r>
              <a:rPr lang="en-US" sz="2800" baseline="-25000" dirty="0">
                <a:solidFill>
                  <a:schemeClr val="tx1"/>
                </a:solidFill>
                <a:latin typeface="Times New Roman" panose="02020603050405020304" pitchFamily="18" charset="0"/>
                <a:cs typeface="Times New Roman" panose="02020603050405020304" pitchFamily="18" charset="0"/>
              </a:rPr>
              <a:t>3</a:t>
            </a:r>
            <a:r>
              <a:rPr lang="en-US" sz="2800" dirty="0">
                <a:solidFill>
                  <a:schemeClr val="tx1"/>
                </a:solidFill>
                <a:latin typeface="Times New Roman" panose="02020603050405020304" pitchFamily="18" charset="0"/>
                <a:cs typeface="Times New Roman" panose="02020603050405020304" pitchFamily="18" charset="0"/>
              </a:rPr>
              <a:t>) explodes, the products are nitrogen, oxygen, and water. When 40 grams of ammonium nitrate explode, 14 grams of nitrogen and 8 grams of oxygen form. How many grams of water form? </a:t>
            </a:r>
            <a:r>
              <a:rPr lang="en-US" sz="2800" dirty="0" smtClean="0">
                <a:solidFill>
                  <a:schemeClr val="tx1"/>
                </a:solidFill>
                <a:latin typeface="Times New Roman" panose="02020603050405020304" pitchFamily="18" charset="0"/>
                <a:cs typeface="Times New Roman" panose="02020603050405020304" pitchFamily="18" charset="0"/>
              </a:rPr>
              <a:t>										(4NH</a:t>
            </a:r>
            <a:r>
              <a:rPr lang="en-US" sz="2800" baseline="-25000" dirty="0" smtClean="0">
                <a:solidFill>
                  <a:schemeClr val="tx1"/>
                </a:solidFill>
                <a:latin typeface="Times New Roman" panose="02020603050405020304" pitchFamily="18" charset="0"/>
                <a:cs typeface="Times New Roman" panose="02020603050405020304" pitchFamily="18" charset="0"/>
              </a:rPr>
              <a:t>4</a:t>
            </a:r>
            <a:r>
              <a:rPr lang="en-US" sz="2800" dirty="0" smtClean="0">
                <a:solidFill>
                  <a:schemeClr val="tx1"/>
                </a:solidFill>
                <a:latin typeface="Times New Roman" panose="02020603050405020304" pitchFamily="18" charset="0"/>
                <a:cs typeface="Times New Roman" panose="02020603050405020304" pitchFamily="18" charset="0"/>
              </a:rPr>
              <a:t>NO</a:t>
            </a:r>
            <a:r>
              <a:rPr lang="en-US" sz="2800" baseline="-25000" dirty="0" smtClean="0">
                <a:solidFill>
                  <a:schemeClr val="tx1"/>
                </a:solidFill>
                <a:latin typeface="Times New Roman" panose="02020603050405020304" pitchFamily="18" charset="0"/>
                <a:cs typeface="Times New Roman" panose="02020603050405020304" pitchFamily="18" charset="0"/>
              </a:rPr>
              <a:t>3</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smtClean="0">
                <a:solidFill>
                  <a:schemeClr val="tx1"/>
                </a:solidFill>
                <a:latin typeface="Times New Roman" panose="02020603050405020304" pitchFamily="18" charset="0"/>
                <a:cs typeface="Times New Roman" panose="02020603050405020304" pitchFamily="18" charset="0"/>
              </a:rPr>
              <a:t>4N</a:t>
            </a:r>
            <a:r>
              <a:rPr lang="en-US" sz="2800" baseline="-25000" dirty="0" smtClean="0">
                <a:solidFill>
                  <a:schemeClr val="tx1"/>
                </a:solidFill>
                <a:latin typeface="Times New Roman" panose="02020603050405020304" pitchFamily="18" charset="0"/>
                <a:cs typeface="Times New Roman" panose="02020603050405020304" pitchFamily="18" charset="0"/>
              </a:rPr>
              <a:t>2</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a:solidFill>
                  <a:schemeClr val="tx1"/>
                </a:solidFill>
                <a:latin typeface="Times New Roman" panose="02020603050405020304" pitchFamily="18" charset="0"/>
                <a:cs typeface="Times New Roman" panose="02020603050405020304" pitchFamily="18" charset="0"/>
              </a:rPr>
              <a:t>+ 2</a:t>
            </a:r>
            <a:r>
              <a:rPr lang="en-US" sz="2800" dirty="0" smtClean="0">
                <a:solidFill>
                  <a:schemeClr val="tx1"/>
                </a:solidFill>
                <a:latin typeface="Times New Roman" panose="02020603050405020304" pitchFamily="18" charset="0"/>
                <a:cs typeface="Times New Roman" panose="02020603050405020304" pitchFamily="18" charset="0"/>
              </a:rPr>
              <a:t>O</a:t>
            </a:r>
            <a:r>
              <a:rPr lang="en-US" sz="2800" baseline="-25000" dirty="0" smtClean="0">
                <a:solidFill>
                  <a:schemeClr val="tx1"/>
                </a:solidFill>
                <a:latin typeface="Times New Roman" panose="02020603050405020304" pitchFamily="18" charset="0"/>
                <a:cs typeface="Times New Roman" panose="02020603050405020304" pitchFamily="18" charset="0"/>
              </a:rPr>
              <a:t>2</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a:solidFill>
                  <a:schemeClr val="tx1"/>
                </a:solidFill>
                <a:latin typeface="Times New Roman" panose="02020603050405020304" pitchFamily="18" charset="0"/>
                <a:cs typeface="Times New Roman" panose="02020603050405020304" pitchFamily="18" charset="0"/>
              </a:rPr>
              <a:t>+ 8</a:t>
            </a:r>
            <a:r>
              <a:rPr lang="en-US" sz="2800" dirty="0" smtClean="0">
                <a:solidFill>
                  <a:schemeClr val="tx1"/>
                </a:solidFill>
                <a:latin typeface="Times New Roman" panose="02020603050405020304" pitchFamily="18" charset="0"/>
                <a:cs typeface="Times New Roman" panose="02020603050405020304" pitchFamily="18" charset="0"/>
              </a:rPr>
              <a:t>H</a:t>
            </a:r>
            <a:r>
              <a:rPr lang="en-US" sz="2800" baseline="-25000" dirty="0" smtClean="0">
                <a:solidFill>
                  <a:schemeClr val="tx1"/>
                </a:solidFill>
                <a:latin typeface="Times New Roman" panose="02020603050405020304" pitchFamily="18" charset="0"/>
                <a:cs typeface="Times New Roman" panose="02020603050405020304" pitchFamily="18" charset="0"/>
              </a:rPr>
              <a:t>2</a:t>
            </a:r>
            <a:r>
              <a:rPr lang="en-US" sz="2800" dirty="0" smtClean="0">
                <a:solidFill>
                  <a:schemeClr val="tx1"/>
                </a:solidFill>
                <a:latin typeface="Times New Roman" panose="02020603050405020304" pitchFamily="18" charset="0"/>
                <a:cs typeface="Times New Roman" panose="02020603050405020304" pitchFamily="18" charset="0"/>
              </a:rPr>
              <a:t>O</a:t>
            </a:r>
            <a:r>
              <a:rPr lang="en-US" sz="2800" dirty="0">
                <a:solidFill>
                  <a:schemeClr val="tx1"/>
                </a:solidFill>
                <a:latin typeface="Times New Roman" panose="02020603050405020304" pitchFamily="18" charset="0"/>
                <a:cs typeface="Times New Roman" panose="02020603050405020304" pitchFamily="18" charset="0"/>
              </a:rPr>
              <a:t>)</a:t>
            </a:r>
          </a:p>
          <a:p>
            <a:endParaRPr lang="en-US" sz="2800" dirty="0" smtClean="0">
              <a:solidFill>
                <a:schemeClr val="tx1"/>
              </a:solidFill>
              <a:latin typeface="Times New Roman" panose="02020603050405020304" pitchFamily="18" charset="0"/>
              <a:cs typeface="Times New Roman" panose="02020603050405020304" pitchFamily="18" charset="0"/>
            </a:endParaRPr>
          </a:p>
          <a:p>
            <a:r>
              <a:rPr lang="en-US" sz="2800" dirty="0" smtClean="0">
                <a:solidFill>
                  <a:schemeClr val="tx1"/>
                </a:solidFill>
                <a:latin typeface="Times New Roman" panose="02020603050405020304" pitchFamily="18" charset="0"/>
                <a:cs typeface="Times New Roman" panose="02020603050405020304" pitchFamily="18" charset="0"/>
              </a:rPr>
              <a:t>Explain how chewing food increases/decreases the rate of reaction.</a:t>
            </a:r>
            <a:endParaRPr lang="en-US"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68042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01" y="163262"/>
            <a:ext cx="5542664" cy="982133"/>
          </a:xfrm>
          <a:solidFill>
            <a:schemeClr val="bg1"/>
          </a:solidFill>
        </p:spPr>
        <p:txBody>
          <a:bodyPr>
            <a:noAutofit/>
          </a:bodyPr>
          <a:lstStyle/>
          <a:p>
            <a:pPr algn="ctr"/>
            <a:r>
              <a:rPr lang="en-US" sz="4000" b="1" u="sng" dirty="0" smtClean="0"/>
              <a:t>Concept Check</a:t>
            </a:r>
            <a:endParaRPr lang="en-US" sz="4000" b="1" u="sng" dirty="0">
              <a:solidFill>
                <a:srgbClr val="C00000"/>
              </a:solidFill>
            </a:endParaRPr>
          </a:p>
        </p:txBody>
      </p:sp>
      <p:sp>
        <p:nvSpPr>
          <p:cNvPr id="3" name="Content Placeholder 2"/>
          <p:cNvSpPr>
            <a:spLocks noGrp="1"/>
          </p:cNvSpPr>
          <p:nvPr>
            <p:ph sz="half" idx="1"/>
          </p:nvPr>
        </p:nvSpPr>
        <p:spPr>
          <a:xfrm>
            <a:off x="0" y="964880"/>
            <a:ext cx="6333066" cy="5588000"/>
          </a:xfrm>
          <a:solidFill>
            <a:schemeClr val="bg1"/>
          </a:solidFill>
        </p:spPr>
        <p:txBody>
          <a:bodyPr>
            <a:normAutofit/>
          </a:bodyPr>
          <a:lstStyle/>
          <a:p>
            <a:pPr algn="ctr">
              <a:buNone/>
            </a:pPr>
            <a:r>
              <a:rPr lang="en-US" sz="2800" dirty="0" smtClean="0"/>
              <a:t>Which chemical equation best illustrates the Law of Conservation of Mass?</a:t>
            </a:r>
          </a:p>
          <a:p>
            <a:endParaRPr lang="en-US" sz="2900" dirty="0"/>
          </a:p>
          <a:p>
            <a:pPr>
              <a:buNone/>
            </a:pPr>
            <a:r>
              <a:rPr lang="pt-BR" sz="2900" dirty="0" smtClean="0"/>
              <a:t>A) </a:t>
            </a:r>
            <a:r>
              <a:rPr lang="pt-BR" sz="2900" dirty="0"/>
              <a:t>	</a:t>
            </a:r>
            <a:r>
              <a:rPr lang="pt-BR" sz="2900" dirty="0" smtClean="0"/>
              <a:t>2 </a:t>
            </a:r>
            <a:r>
              <a:rPr lang="pt-BR" sz="2900" dirty="0"/>
              <a:t>H</a:t>
            </a:r>
            <a:r>
              <a:rPr lang="pt-BR" sz="2200" dirty="0"/>
              <a:t>2</a:t>
            </a:r>
            <a:r>
              <a:rPr lang="pt-BR" sz="2900" dirty="0"/>
              <a:t>0 → H</a:t>
            </a:r>
            <a:r>
              <a:rPr lang="pt-BR" sz="2200" dirty="0"/>
              <a:t>2</a:t>
            </a:r>
            <a:r>
              <a:rPr lang="pt-BR" sz="2900" dirty="0"/>
              <a:t> + O</a:t>
            </a:r>
            <a:r>
              <a:rPr lang="pt-BR" sz="2200" dirty="0"/>
              <a:t>2</a:t>
            </a:r>
            <a:endParaRPr lang="pt-BR" sz="2900" dirty="0"/>
          </a:p>
          <a:p>
            <a:pPr>
              <a:buNone/>
            </a:pPr>
            <a:r>
              <a:rPr lang="pt-BR" sz="2900" dirty="0" smtClean="0"/>
              <a:t>B) </a:t>
            </a:r>
            <a:r>
              <a:rPr lang="pt-BR" sz="2900" dirty="0"/>
              <a:t>		</a:t>
            </a:r>
            <a:r>
              <a:rPr lang="pt-BR" sz="2900" dirty="0" smtClean="0"/>
              <a:t>Zn </a:t>
            </a:r>
            <a:r>
              <a:rPr lang="pt-BR" sz="2900" dirty="0"/>
              <a:t>+ HCl → ZnCl</a:t>
            </a:r>
            <a:r>
              <a:rPr lang="pt-BR" sz="2200" dirty="0"/>
              <a:t>2</a:t>
            </a:r>
            <a:r>
              <a:rPr lang="pt-BR" sz="2900" dirty="0"/>
              <a:t> + H</a:t>
            </a:r>
            <a:r>
              <a:rPr lang="pt-BR" sz="2200" dirty="0"/>
              <a:t>2</a:t>
            </a:r>
            <a:endParaRPr lang="pt-BR" sz="2900" dirty="0"/>
          </a:p>
          <a:p>
            <a:pPr>
              <a:buNone/>
            </a:pPr>
            <a:r>
              <a:rPr lang="en-US" sz="2900" dirty="0" smtClean="0"/>
              <a:t>C) </a:t>
            </a:r>
            <a:r>
              <a:rPr lang="en-US" sz="2900" dirty="0"/>
              <a:t>	</a:t>
            </a:r>
            <a:r>
              <a:rPr lang="en-US" sz="2900" dirty="0" smtClean="0"/>
              <a:t>Al</a:t>
            </a:r>
            <a:r>
              <a:rPr lang="en-US" sz="2200" dirty="0" smtClean="0"/>
              <a:t>4</a:t>
            </a:r>
            <a:r>
              <a:rPr lang="en-US" sz="2900" dirty="0" smtClean="0"/>
              <a:t>C</a:t>
            </a:r>
            <a:r>
              <a:rPr lang="en-US" sz="2200" dirty="0" smtClean="0"/>
              <a:t>3</a:t>
            </a:r>
            <a:r>
              <a:rPr lang="en-US" sz="2900" dirty="0" smtClean="0"/>
              <a:t> </a:t>
            </a:r>
            <a:r>
              <a:rPr lang="en-US" sz="2900" dirty="0"/>
              <a:t>+ 3H</a:t>
            </a:r>
            <a:r>
              <a:rPr lang="en-US" sz="2200" dirty="0"/>
              <a:t>2</a:t>
            </a:r>
            <a:r>
              <a:rPr lang="en-US" sz="2900" dirty="0"/>
              <a:t>O → CH</a:t>
            </a:r>
            <a:r>
              <a:rPr lang="en-US" sz="2200" dirty="0"/>
              <a:t>4</a:t>
            </a:r>
            <a:r>
              <a:rPr lang="en-US" sz="2900" dirty="0"/>
              <a:t> + 4 Al(OH)</a:t>
            </a:r>
            <a:r>
              <a:rPr lang="en-US" sz="2200" dirty="0"/>
              <a:t>3</a:t>
            </a:r>
            <a:endParaRPr lang="en-US" sz="2900" dirty="0"/>
          </a:p>
          <a:p>
            <a:pPr>
              <a:buNone/>
            </a:pPr>
            <a:r>
              <a:rPr lang="en-US" sz="2900" dirty="0" smtClean="0"/>
              <a:t>D) </a:t>
            </a:r>
            <a:r>
              <a:rPr lang="en-US" sz="2900" dirty="0"/>
              <a:t>	</a:t>
            </a:r>
            <a:r>
              <a:rPr lang="en-US" sz="2900" dirty="0" smtClean="0"/>
              <a:t>CH</a:t>
            </a:r>
            <a:r>
              <a:rPr lang="en-US" sz="2200" dirty="0" smtClean="0"/>
              <a:t>4</a:t>
            </a:r>
            <a:r>
              <a:rPr lang="en-US" sz="2600" dirty="0" smtClean="0"/>
              <a:t> </a:t>
            </a:r>
            <a:r>
              <a:rPr lang="en-US" sz="2900" dirty="0"/>
              <a:t>+ 2O</a:t>
            </a:r>
            <a:r>
              <a:rPr lang="en-US" sz="2200" dirty="0"/>
              <a:t>2</a:t>
            </a:r>
            <a:r>
              <a:rPr lang="en-US" sz="2900" dirty="0"/>
              <a:t> → CO</a:t>
            </a:r>
            <a:r>
              <a:rPr lang="en-US" sz="2200" dirty="0"/>
              <a:t>2</a:t>
            </a:r>
            <a:r>
              <a:rPr lang="en-US" sz="2600" dirty="0"/>
              <a:t> </a:t>
            </a:r>
            <a:r>
              <a:rPr lang="en-US" sz="2900" dirty="0"/>
              <a:t>+ 2H</a:t>
            </a:r>
            <a:r>
              <a:rPr lang="en-US" sz="2200" dirty="0"/>
              <a:t>2</a:t>
            </a:r>
            <a:r>
              <a:rPr lang="en-US" sz="2900" dirty="0"/>
              <a:t>O</a:t>
            </a:r>
          </a:p>
          <a:p>
            <a:pPr>
              <a:buNone/>
            </a:pPr>
            <a:endParaRPr lang="en-US" sz="2900" dirty="0"/>
          </a:p>
          <a:p>
            <a:pPr>
              <a:buNone/>
            </a:pPr>
            <a:endParaRPr lang="en-US" sz="2900" dirty="0"/>
          </a:p>
        </p:txBody>
      </p:sp>
      <p:sp>
        <p:nvSpPr>
          <p:cNvPr id="4" name="Content Placeholder 3"/>
          <p:cNvSpPr>
            <a:spLocks noGrp="1"/>
          </p:cNvSpPr>
          <p:nvPr>
            <p:ph sz="half" idx="2"/>
          </p:nvPr>
        </p:nvSpPr>
        <p:spPr>
          <a:xfrm>
            <a:off x="6421635" y="0"/>
            <a:ext cx="5720465" cy="6858000"/>
          </a:xfrm>
          <a:solidFill>
            <a:schemeClr val="bg1"/>
          </a:solidFill>
        </p:spPr>
        <p:txBody>
          <a:bodyPr>
            <a:normAutofit/>
          </a:bodyPr>
          <a:lstStyle/>
          <a:p>
            <a:pPr>
              <a:buNone/>
            </a:pPr>
            <a:r>
              <a:rPr lang="en-US" sz="2400" b="1" dirty="0" smtClean="0">
                <a:latin typeface="Arial" panose="020B0604020202020204" pitchFamily="34" charset="0"/>
                <a:cs typeface="Arial" panose="020B0604020202020204" pitchFamily="34" charset="0"/>
              </a:rPr>
              <a:t>When wood burns, a small amount of ash is made. Why is the mass of the wood before the fire not equal to the mass of the ashes after the reaction?</a:t>
            </a:r>
          </a:p>
          <a:p>
            <a:pPr>
              <a:buNone/>
            </a:pPr>
            <a:endParaRPr lang="en-US" sz="2000" dirty="0" smtClean="0">
              <a:latin typeface="Arial" panose="020B0604020202020204" pitchFamily="34" charset="0"/>
              <a:cs typeface="Arial" panose="020B0604020202020204" pitchFamily="34" charset="0"/>
            </a:endParaRPr>
          </a:p>
          <a:p>
            <a:pPr>
              <a:buNone/>
            </a:pPr>
            <a:r>
              <a:rPr lang="en-US" sz="2000" dirty="0" smtClean="0">
                <a:latin typeface="Arial" panose="020B0604020202020204" pitchFamily="34" charset="0"/>
                <a:cs typeface="Arial" panose="020B0604020202020204" pitchFamily="34" charset="0"/>
              </a:rPr>
              <a:t>A 	The mass of the wood has been destroyed.</a:t>
            </a:r>
          </a:p>
          <a:p>
            <a:pPr>
              <a:buNone/>
            </a:pPr>
            <a:r>
              <a:rPr lang="en-US" sz="2000" dirty="0" smtClean="0">
                <a:latin typeface="Arial" panose="020B0604020202020204" pitchFamily="34" charset="0"/>
                <a:cs typeface="Arial" panose="020B0604020202020204" pitchFamily="34" charset="0"/>
              </a:rPr>
              <a:t>B	 The mass of the wood and the oxygen that allowed it to burn will equal the mass of the ashes and the gas given off during the burning.</a:t>
            </a:r>
          </a:p>
          <a:p>
            <a:pPr>
              <a:buNone/>
            </a:pPr>
            <a:r>
              <a:rPr lang="en-US" sz="2000" dirty="0" smtClean="0">
                <a:latin typeface="Arial" panose="020B0604020202020204" pitchFamily="34" charset="0"/>
                <a:cs typeface="Arial" panose="020B0604020202020204" pitchFamily="34" charset="0"/>
              </a:rPr>
              <a:t>C 	The mass of the wood and the ashes equals the mass of the oxygen and the smoke given off during the time that the wood burned.</a:t>
            </a:r>
          </a:p>
          <a:p>
            <a:pPr>
              <a:buNone/>
            </a:pPr>
            <a:r>
              <a:rPr lang="en-US" sz="2000" dirty="0" smtClean="0">
                <a:latin typeface="Arial" panose="020B0604020202020204" pitchFamily="34" charset="0"/>
                <a:cs typeface="Arial" panose="020B0604020202020204" pitchFamily="34" charset="0"/>
              </a:rPr>
              <a:t>D 	The wood has holes in it so it is actually lighter in mass than it appears. The mass of just the wood will equal the mass of just the ashes after the burning.</a:t>
            </a:r>
          </a:p>
          <a:p>
            <a:pPr>
              <a:buNone/>
            </a:pPr>
            <a:endParaRPr lang="en-US" dirty="0">
              <a:solidFill>
                <a:srgbClr val="C00000"/>
              </a:solidFill>
            </a:endParaRPr>
          </a:p>
        </p:txBody>
      </p:sp>
      <p:cxnSp>
        <p:nvCxnSpPr>
          <p:cNvPr id="6" name="Straight Connector 5"/>
          <p:cNvCxnSpPr/>
          <p:nvPr/>
        </p:nvCxnSpPr>
        <p:spPr>
          <a:xfrm>
            <a:off x="6377350" y="163262"/>
            <a:ext cx="0" cy="685800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43477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9435" y="152400"/>
            <a:ext cx="2916766" cy="891141"/>
          </a:xfrm>
        </p:spPr>
        <p:txBody>
          <a:bodyPr/>
          <a:lstStyle/>
          <a:p>
            <a:r>
              <a:rPr lang="en-US" sz="4800" dirty="0" smtClean="0"/>
              <a:t>Warm-up</a:t>
            </a:r>
            <a:r>
              <a:rPr lang="en-US" dirty="0" smtClean="0"/>
              <a:t> </a:t>
            </a:r>
            <a:endParaRPr lang="en-US" dirty="0"/>
          </a:p>
        </p:txBody>
      </p:sp>
      <p:sp>
        <p:nvSpPr>
          <p:cNvPr id="4" name="Content Placeholder 3"/>
          <p:cNvSpPr>
            <a:spLocks noGrp="1"/>
          </p:cNvSpPr>
          <p:nvPr>
            <p:ph sz="half" idx="2"/>
          </p:nvPr>
        </p:nvSpPr>
        <p:spPr>
          <a:xfrm>
            <a:off x="749435" y="4722217"/>
            <a:ext cx="7911965" cy="2257314"/>
          </a:xfrm>
        </p:spPr>
        <p:txBody>
          <a:bodyPr>
            <a:normAutofit/>
          </a:bodyPr>
          <a:lstStyle/>
          <a:p>
            <a:pPr marL="0" indent="0">
              <a:buNone/>
            </a:pPr>
            <a:endParaRPr lang="en-US" sz="2800" dirty="0" smtClean="0">
              <a:solidFill>
                <a:schemeClr val="tx1"/>
              </a:solidFill>
              <a:latin typeface="Times New Roman" panose="02020603050405020304" pitchFamily="18" charset="0"/>
              <a:cs typeface="Times New Roman" panose="02020603050405020304" pitchFamily="18" charset="0"/>
            </a:endParaRPr>
          </a:p>
          <a:p>
            <a:pPr marL="0" indent="0">
              <a:buNone/>
            </a:pPr>
            <a:r>
              <a:rPr lang="en-US" sz="2800" dirty="0" smtClean="0">
                <a:solidFill>
                  <a:schemeClr val="tx1"/>
                </a:solidFill>
                <a:latin typeface="Times New Roman" panose="02020603050405020304" pitchFamily="18" charset="0"/>
                <a:cs typeface="Times New Roman" panose="02020603050405020304" pitchFamily="18" charset="0"/>
              </a:rPr>
              <a:t>2. Explain how the law of conservation of mass is similar to the law of conservation of energy? </a:t>
            </a:r>
            <a:endParaRPr lang="en-US" sz="2800" dirty="0">
              <a:solidFill>
                <a:schemeClr val="tx1"/>
              </a:solidFill>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rotWithShape="1">
          <a:blip r:embed="rId2"/>
          <a:srcRect l="12604" t="16796" r="46355" b="56772"/>
          <a:stretch/>
        </p:blipFill>
        <p:spPr>
          <a:xfrm>
            <a:off x="467917" y="1043541"/>
            <a:ext cx="6802967" cy="3678676"/>
          </a:xfrm>
          <a:prstGeom prst="rect">
            <a:avLst/>
          </a:prstGeom>
        </p:spPr>
      </p:pic>
    </p:spTree>
    <p:extLst>
      <p:ext uri="{BB962C8B-B14F-4D97-AF65-F5344CB8AC3E}">
        <p14:creationId xmlns:p14="http://schemas.microsoft.com/office/powerpoint/2010/main" val="10005867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6" name="Content Placeholder 5"/>
          <p:cNvSpPr>
            <a:spLocks noGrp="1"/>
          </p:cNvSpPr>
          <p:nvPr>
            <p:ph idx="1"/>
          </p:nvPr>
        </p:nvSpPr>
        <p:spPr/>
        <p:txBody>
          <a:bodyPr>
            <a:normAutofit fontScale="85000" lnSpcReduction="10000"/>
          </a:bodyPr>
          <a:lstStyle/>
          <a:p>
            <a:pPr>
              <a:buFont typeface="+mj-lt"/>
              <a:buAutoNum type="arabicPeriod"/>
            </a:pPr>
            <a:r>
              <a:rPr lang="en-US" dirty="0"/>
              <a:t>Describe the difference between physical and chemical changes? How can each be identified?</a:t>
            </a:r>
          </a:p>
          <a:p>
            <a:pPr>
              <a:buFont typeface="+mj-lt"/>
              <a:buAutoNum type="arabicPeriod"/>
            </a:pPr>
            <a:r>
              <a:rPr lang="en-US" dirty="0"/>
              <a:t>Explain the difference between a synthesis, decomposition, and combustion reaction</a:t>
            </a:r>
            <a:r>
              <a:rPr lang="en-US" dirty="0" smtClean="0"/>
              <a:t>?</a:t>
            </a:r>
          </a:p>
          <a:p>
            <a:pPr>
              <a:buFont typeface="+mj-lt"/>
              <a:buAutoNum type="arabicPeriod"/>
            </a:pPr>
            <a:r>
              <a:rPr lang="en-US" dirty="0" smtClean="0"/>
              <a:t>How endothermic and exothermic reactions different?</a:t>
            </a:r>
          </a:p>
          <a:p>
            <a:pPr>
              <a:buFont typeface="+mj-lt"/>
              <a:buAutoNum type="arabicPeriod"/>
            </a:pPr>
            <a:r>
              <a:rPr lang="en-US" dirty="0" smtClean="0"/>
              <a:t>What is evidence for a exothermic reaction?</a:t>
            </a:r>
          </a:p>
          <a:p>
            <a:pPr>
              <a:buFont typeface="+mj-lt"/>
              <a:buAutoNum type="arabicPeriod"/>
            </a:pPr>
            <a:r>
              <a:rPr lang="en-US" dirty="0" smtClean="0"/>
              <a:t>What happens when an exothermic reaction is reversed?</a:t>
            </a:r>
          </a:p>
          <a:p>
            <a:pPr>
              <a:buFont typeface="+mj-lt"/>
              <a:buAutoNum type="arabicPeriod"/>
            </a:pPr>
            <a:r>
              <a:rPr lang="en-US" dirty="0" smtClean="0"/>
              <a:t>Write the photosynthesis equation. Is it endothermic or exothermic? Explain how you know?</a:t>
            </a:r>
          </a:p>
          <a:p>
            <a:pPr>
              <a:buFont typeface="+mj-lt"/>
              <a:buAutoNum type="arabicPeriod"/>
            </a:pPr>
            <a:r>
              <a:rPr lang="en-US" dirty="0" smtClean="0"/>
              <a:t>Describe how the following pairs are related to one another. Explain the relationship in a one to two sentence answer. Underline the vocabulary words in your answers</a:t>
            </a:r>
          </a:p>
          <a:p>
            <a:pPr lvl="1"/>
            <a:r>
              <a:rPr lang="en-US" dirty="0" smtClean="0"/>
              <a:t>Reactant, products</a:t>
            </a:r>
          </a:p>
          <a:p>
            <a:pPr lvl="1"/>
            <a:r>
              <a:rPr lang="en-US" dirty="0" smtClean="0"/>
              <a:t>Conservation of mass, chemical reaction</a:t>
            </a:r>
          </a:p>
          <a:p>
            <a:pPr lvl="1"/>
            <a:r>
              <a:rPr lang="en-US" dirty="0" smtClean="0"/>
              <a:t>Endothermic, exothermic</a:t>
            </a:r>
          </a:p>
        </p:txBody>
      </p:sp>
    </p:spTree>
    <p:extLst>
      <p:ext uri="{BB962C8B-B14F-4D97-AF65-F5344CB8AC3E}">
        <p14:creationId xmlns:p14="http://schemas.microsoft.com/office/powerpoint/2010/main" val="16563488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7978" y="1386840"/>
            <a:ext cx="10941697" cy="3852332"/>
          </a:xfrm>
        </p:spPr>
        <p:txBody>
          <a:bodyPr/>
          <a:lstStyle/>
          <a:p>
            <a:pPr algn="ctr"/>
            <a:r>
              <a:rPr lang="en-US" sz="6600" dirty="0" smtClean="0">
                <a:ln w="22225">
                  <a:solidFill>
                    <a:sysClr val="windowText" lastClr="000000"/>
                  </a:solidFill>
                  <a:prstDash val="solid"/>
                </a:ln>
                <a:solidFill>
                  <a:schemeClr val="tx1"/>
                </a:solidFill>
              </a:rPr>
              <a:t>#51 </a:t>
            </a:r>
            <a:br>
              <a:rPr lang="en-US" sz="6600" dirty="0" smtClean="0">
                <a:ln w="22225">
                  <a:solidFill>
                    <a:sysClr val="windowText" lastClr="000000"/>
                  </a:solidFill>
                  <a:prstDash val="solid"/>
                </a:ln>
                <a:solidFill>
                  <a:schemeClr val="tx1"/>
                </a:solidFill>
              </a:rPr>
            </a:br>
            <a:r>
              <a:rPr lang="en-US" sz="6600" dirty="0" smtClean="0">
                <a:ln w="22225">
                  <a:solidFill>
                    <a:sysClr val="windowText" lastClr="000000"/>
                  </a:solidFill>
                  <a:prstDash val="solid"/>
                </a:ln>
                <a:solidFill>
                  <a:schemeClr val="tx1"/>
                </a:solidFill>
              </a:rPr>
              <a:t>Conservation of Energy, </a:t>
            </a:r>
            <a:br>
              <a:rPr lang="en-US" sz="6600" dirty="0" smtClean="0">
                <a:ln w="22225">
                  <a:solidFill>
                    <a:sysClr val="windowText" lastClr="000000"/>
                  </a:solidFill>
                  <a:prstDash val="solid"/>
                </a:ln>
                <a:solidFill>
                  <a:schemeClr val="tx1"/>
                </a:solidFill>
              </a:rPr>
            </a:br>
            <a:r>
              <a:rPr lang="en-US" sz="6600" dirty="0" smtClean="0">
                <a:ln w="22225">
                  <a:solidFill>
                    <a:sysClr val="windowText" lastClr="000000"/>
                  </a:solidFill>
                  <a:prstDash val="solid"/>
                </a:ln>
                <a:solidFill>
                  <a:schemeClr val="tx1"/>
                </a:solidFill>
              </a:rPr>
              <a:t>Endothermic and Exothermic Reactions </a:t>
            </a:r>
            <a:endParaRPr lang="en-US" sz="6600" dirty="0">
              <a:ln w="22225">
                <a:solidFill>
                  <a:sysClr val="windowText" lastClr="000000"/>
                </a:solidFill>
                <a:prstDash val="solid"/>
              </a:ln>
              <a:solidFill>
                <a:schemeClr val="tx1"/>
              </a:solidFill>
            </a:endParaRPr>
          </a:p>
        </p:txBody>
      </p:sp>
    </p:spTree>
    <p:extLst>
      <p:ext uri="{BB962C8B-B14F-4D97-AF65-F5344CB8AC3E}">
        <p14:creationId xmlns:p14="http://schemas.microsoft.com/office/powerpoint/2010/main" val="7242438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Catalyst</a:t>
            </a:r>
            <a:endParaRPr lang="en-US" dirty="0"/>
          </a:p>
        </p:txBody>
      </p:sp>
      <p:sp>
        <p:nvSpPr>
          <p:cNvPr id="3" name="Content Placeholder 2"/>
          <p:cNvSpPr>
            <a:spLocks noGrp="1"/>
          </p:cNvSpPr>
          <p:nvPr>
            <p:ph idx="1"/>
          </p:nvPr>
        </p:nvSpPr>
        <p:spPr>
          <a:xfrm>
            <a:off x="677334" y="1643005"/>
            <a:ext cx="8596668" cy="3880773"/>
          </a:xfrm>
        </p:spPr>
        <p:txBody>
          <a:bodyPr>
            <a:normAutofit/>
          </a:bodyPr>
          <a:lstStyle/>
          <a:p>
            <a:r>
              <a:rPr lang="en-US" sz="3200" dirty="0" smtClean="0"/>
              <a:t>Used to speed up a chemical reaction without changing the substance. </a:t>
            </a:r>
          </a:p>
          <a:p>
            <a:endParaRPr lang="en-US" sz="3200" dirty="0" smtClean="0"/>
          </a:p>
          <a:p>
            <a:r>
              <a:rPr lang="en-US" sz="3200" dirty="0" smtClean="0"/>
              <a:t>Example:  Catalysts are like coaches. They do not play the game, but they do help the players perform better or, in the case of chemicals, make them react faster.</a:t>
            </a:r>
            <a:endParaRPr lang="en-US" sz="3200" dirty="0"/>
          </a:p>
        </p:txBody>
      </p:sp>
    </p:spTree>
    <p:extLst>
      <p:ext uri="{BB962C8B-B14F-4D97-AF65-F5344CB8AC3E}">
        <p14:creationId xmlns:p14="http://schemas.microsoft.com/office/powerpoint/2010/main" val="3355469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70000"/>
            <a:ext cx="9670626" cy="3880773"/>
          </a:xfrm>
        </p:spPr>
        <p:txBody>
          <a:bodyPr>
            <a:normAutofit/>
          </a:bodyPr>
          <a:lstStyle/>
          <a:p>
            <a:r>
              <a:rPr lang="en-US" sz="3600" dirty="0">
                <a:solidFill>
                  <a:schemeClr val="tx1"/>
                </a:solidFill>
                <a:latin typeface="Times New Roman" panose="02020603050405020304" pitchFamily="18" charset="0"/>
                <a:cs typeface="Times New Roman" panose="02020603050405020304" pitchFamily="18" charset="0"/>
              </a:rPr>
              <a:t>When ammonium nitrate (NH</a:t>
            </a:r>
            <a:r>
              <a:rPr lang="en-US" sz="3600" baseline="-25000" dirty="0">
                <a:solidFill>
                  <a:schemeClr val="tx1"/>
                </a:solidFill>
                <a:latin typeface="Times New Roman" panose="02020603050405020304" pitchFamily="18" charset="0"/>
                <a:cs typeface="Times New Roman" panose="02020603050405020304" pitchFamily="18" charset="0"/>
              </a:rPr>
              <a:t>4</a:t>
            </a:r>
            <a:r>
              <a:rPr lang="en-US" sz="3600" dirty="0">
                <a:solidFill>
                  <a:schemeClr val="tx1"/>
                </a:solidFill>
                <a:latin typeface="Times New Roman" panose="02020603050405020304" pitchFamily="18" charset="0"/>
                <a:cs typeface="Times New Roman" panose="02020603050405020304" pitchFamily="18" charset="0"/>
              </a:rPr>
              <a:t>NO</a:t>
            </a:r>
            <a:r>
              <a:rPr lang="en-US" sz="3600" baseline="-25000" dirty="0">
                <a:solidFill>
                  <a:schemeClr val="tx1"/>
                </a:solidFill>
                <a:latin typeface="Times New Roman" panose="02020603050405020304" pitchFamily="18" charset="0"/>
                <a:cs typeface="Times New Roman" panose="02020603050405020304" pitchFamily="18" charset="0"/>
              </a:rPr>
              <a:t>3</a:t>
            </a:r>
            <a:r>
              <a:rPr lang="en-US" sz="3600" dirty="0">
                <a:solidFill>
                  <a:schemeClr val="tx1"/>
                </a:solidFill>
                <a:latin typeface="Times New Roman" panose="02020603050405020304" pitchFamily="18" charset="0"/>
                <a:cs typeface="Times New Roman" panose="02020603050405020304" pitchFamily="18" charset="0"/>
              </a:rPr>
              <a:t>) explodes, the products are nitrogen, oxygen, and water. When 40 grams of ammonium nitrate explode, 14 grams of nitrogen and 8 grams of oxygen form. How many grams of water form? 										(4NH</a:t>
            </a:r>
            <a:r>
              <a:rPr lang="en-US" sz="3600" baseline="-25000" dirty="0">
                <a:solidFill>
                  <a:schemeClr val="tx1"/>
                </a:solidFill>
                <a:latin typeface="Times New Roman" panose="02020603050405020304" pitchFamily="18" charset="0"/>
                <a:cs typeface="Times New Roman" panose="02020603050405020304" pitchFamily="18" charset="0"/>
              </a:rPr>
              <a:t>4</a:t>
            </a:r>
            <a:r>
              <a:rPr lang="en-US" sz="3600" dirty="0">
                <a:solidFill>
                  <a:schemeClr val="tx1"/>
                </a:solidFill>
                <a:latin typeface="Times New Roman" panose="02020603050405020304" pitchFamily="18" charset="0"/>
                <a:cs typeface="Times New Roman" panose="02020603050405020304" pitchFamily="18" charset="0"/>
              </a:rPr>
              <a:t>NO</a:t>
            </a:r>
            <a:r>
              <a:rPr lang="en-US" sz="3600" baseline="-25000" dirty="0">
                <a:solidFill>
                  <a:schemeClr val="tx1"/>
                </a:solidFill>
                <a:latin typeface="Times New Roman" panose="02020603050405020304" pitchFamily="18" charset="0"/>
                <a:cs typeface="Times New Roman" panose="02020603050405020304" pitchFamily="18" charset="0"/>
              </a:rPr>
              <a:t>3</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a:t>
            </a:r>
            <a:r>
              <a:rPr lang="en-US" sz="3600" dirty="0">
                <a:solidFill>
                  <a:schemeClr val="tx1"/>
                </a:solidFill>
                <a:latin typeface="Times New Roman" panose="02020603050405020304" pitchFamily="18" charset="0"/>
                <a:cs typeface="Times New Roman" panose="02020603050405020304" pitchFamily="18" charset="0"/>
              </a:rPr>
              <a:t> 4N</a:t>
            </a:r>
            <a:r>
              <a:rPr lang="en-US" sz="3600" baseline="-25000" dirty="0">
                <a:solidFill>
                  <a:schemeClr val="tx1"/>
                </a:solidFill>
                <a:latin typeface="Times New Roman" panose="02020603050405020304" pitchFamily="18" charset="0"/>
                <a:cs typeface="Times New Roman" panose="02020603050405020304" pitchFamily="18" charset="0"/>
              </a:rPr>
              <a:t>2</a:t>
            </a:r>
            <a:r>
              <a:rPr lang="en-US" sz="3600" dirty="0">
                <a:solidFill>
                  <a:schemeClr val="tx1"/>
                </a:solidFill>
                <a:latin typeface="Times New Roman" panose="02020603050405020304" pitchFamily="18" charset="0"/>
                <a:cs typeface="Times New Roman" panose="02020603050405020304" pitchFamily="18" charset="0"/>
              </a:rPr>
              <a:t> + 2O</a:t>
            </a:r>
            <a:r>
              <a:rPr lang="en-US" sz="3600" baseline="-25000" dirty="0">
                <a:solidFill>
                  <a:schemeClr val="tx1"/>
                </a:solidFill>
                <a:latin typeface="Times New Roman" panose="02020603050405020304" pitchFamily="18" charset="0"/>
                <a:cs typeface="Times New Roman" panose="02020603050405020304" pitchFamily="18" charset="0"/>
              </a:rPr>
              <a:t>2</a:t>
            </a:r>
            <a:r>
              <a:rPr lang="en-US" sz="3600" dirty="0">
                <a:solidFill>
                  <a:schemeClr val="tx1"/>
                </a:solidFill>
                <a:latin typeface="Times New Roman" panose="02020603050405020304" pitchFamily="18" charset="0"/>
                <a:cs typeface="Times New Roman" panose="02020603050405020304" pitchFamily="18" charset="0"/>
              </a:rPr>
              <a:t> + 8H</a:t>
            </a:r>
            <a:r>
              <a:rPr lang="en-US" sz="3600" baseline="-25000" dirty="0">
                <a:solidFill>
                  <a:schemeClr val="tx1"/>
                </a:solidFill>
                <a:latin typeface="Times New Roman" panose="02020603050405020304" pitchFamily="18" charset="0"/>
                <a:cs typeface="Times New Roman" panose="02020603050405020304" pitchFamily="18" charset="0"/>
              </a:rPr>
              <a:t>2</a:t>
            </a:r>
            <a:r>
              <a:rPr lang="en-US" sz="3600" dirty="0">
                <a:solidFill>
                  <a:schemeClr val="tx1"/>
                </a:solidFill>
                <a:latin typeface="Times New Roman" panose="02020603050405020304" pitchFamily="18" charset="0"/>
                <a:cs typeface="Times New Roman" panose="02020603050405020304" pitchFamily="18" charset="0"/>
              </a:rPr>
              <a:t>O)</a:t>
            </a:r>
          </a:p>
          <a:p>
            <a:endParaRPr lang="en-US" dirty="0">
              <a:solidFill>
                <a:schemeClr val="tx1"/>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173224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49653588"/>
              </p:ext>
            </p:extLst>
          </p:nvPr>
        </p:nvGraphicFramePr>
        <p:xfrm>
          <a:off x="259080" y="1"/>
          <a:ext cx="11811000" cy="6858000"/>
        </p:xfrm>
        <a:graphic>
          <a:graphicData uri="http://schemas.openxmlformats.org/drawingml/2006/table">
            <a:tbl>
              <a:tblPr firstRow="1" bandRow="1">
                <a:tableStyleId>{5C22544A-7EE6-4342-B048-85BDC9FD1C3A}</a:tableStyleId>
              </a:tblPr>
              <a:tblGrid>
                <a:gridCol w="11811000">
                  <a:extLst>
                    <a:ext uri="{9D8B030D-6E8A-4147-A177-3AD203B41FA5}">
                      <a16:colId xmlns:a16="http://schemas.microsoft.com/office/drawing/2014/main" val="1797956387"/>
                    </a:ext>
                  </a:extLst>
                </a:gridCol>
              </a:tblGrid>
              <a:tr h="699894">
                <a:tc>
                  <a:txBody>
                    <a:bodyPr/>
                    <a:lstStyle/>
                    <a:p>
                      <a:pPr algn="ctr"/>
                      <a:r>
                        <a:rPr lang="en-US" sz="3200" dirty="0" smtClean="0">
                          <a:solidFill>
                            <a:srgbClr val="800080"/>
                          </a:solidFill>
                        </a:rPr>
                        <a:t>Balance the equations </a:t>
                      </a:r>
                      <a:endParaRPr lang="en-US" sz="3200" dirty="0">
                        <a:solidFill>
                          <a:srgbClr val="800080"/>
                        </a:solidFill>
                      </a:endParaRPr>
                    </a:p>
                  </a:txBody>
                  <a:tcPr/>
                </a:tc>
                <a:extLst>
                  <a:ext uri="{0D108BD9-81ED-4DB2-BD59-A6C34878D82A}">
                    <a16:rowId xmlns:a16="http://schemas.microsoft.com/office/drawing/2014/main" val="1087610937"/>
                  </a:ext>
                </a:extLst>
              </a:tr>
              <a:tr h="12375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smtClean="0">
                          <a:latin typeface="Times New Roman" panose="02020603050405020304" pitchFamily="18" charset="0"/>
                          <a:cs typeface="Times New Roman" panose="02020603050405020304" pitchFamily="18" charset="0"/>
                        </a:rPr>
                        <a:t>H</a:t>
                      </a:r>
                      <a:r>
                        <a:rPr lang="en-US" sz="3200" baseline="-25000" dirty="0" smtClean="0">
                          <a:latin typeface="Times New Roman" panose="02020603050405020304" pitchFamily="18" charset="0"/>
                          <a:cs typeface="Times New Roman" panose="02020603050405020304" pitchFamily="18" charset="0"/>
                        </a:rPr>
                        <a:t>2</a:t>
                      </a:r>
                      <a:r>
                        <a:rPr lang="en-US" sz="3200" dirty="0" smtClean="0">
                          <a:latin typeface="Times New Roman" panose="02020603050405020304" pitchFamily="18" charset="0"/>
                          <a:cs typeface="Times New Roman" panose="02020603050405020304" pitchFamily="18" charset="0"/>
                        </a:rPr>
                        <a:t>   +    O</a:t>
                      </a:r>
                      <a:r>
                        <a:rPr lang="en-US" sz="3200" baseline="-25000" dirty="0" smtClean="0">
                          <a:latin typeface="Times New Roman" panose="02020603050405020304" pitchFamily="18" charset="0"/>
                          <a:cs typeface="Times New Roman" panose="02020603050405020304" pitchFamily="18" charset="0"/>
                        </a:rPr>
                        <a:t>2</a:t>
                      </a:r>
                      <a:r>
                        <a:rPr lang="en-US" sz="32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sym typeface="Wingdings"/>
                        </a:rPr>
                        <a:t>     H</a:t>
                      </a:r>
                      <a:r>
                        <a:rPr lang="en-US" sz="3200" baseline="-25000" dirty="0" smtClean="0">
                          <a:latin typeface="Times New Roman" panose="02020603050405020304" pitchFamily="18" charset="0"/>
                          <a:cs typeface="Times New Roman" panose="02020603050405020304" pitchFamily="18" charset="0"/>
                          <a:sym typeface="Wingdings"/>
                        </a:rPr>
                        <a:t>2</a:t>
                      </a:r>
                      <a:r>
                        <a:rPr lang="en-US" sz="3200" dirty="0" smtClean="0">
                          <a:latin typeface="Times New Roman" panose="02020603050405020304" pitchFamily="18" charset="0"/>
                          <a:cs typeface="Times New Roman" panose="02020603050405020304" pitchFamily="18" charset="0"/>
                          <a:sym typeface="Wingdings"/>
                        </a:rPr>
                        <a:t>O</a:t>
                      </a:r>
                      <a:endParaRPr lang="en-US" sz="3200" dirty="0" smtClean="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148166888"/>
                  </a:ext>
                </a:extLst>
              </a:tr>
              <a:tr h="12375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smtClean="0">
                          <a:latin typeface="Times New Roman" panose="02020603050405020304" pitchFamily="18" charset="0"/>
                          <a:cs typeface="Times New Roman" panose="02020603050405020304" pitchFamily="18" charset="0"/>
                        </a:rPr>
                        <a:t>Cr  +    O</a:t>
                      </a:r>
                      <a:r>
                        <a:rPr lang="en-US" sz="3200" baseline="-25000" dirty="0" smtClean="0">
                          <a:latin typeface="Times New Roman" panose="02020603050405020304" pitchFamily="18" charset="0"/>
                          <a:cs typeface="Times New Roman" panose="02020603050405020304" pitchFamily="18" charset="0"/>
                        </a:rPr>
                        <a:t>2 </a:t>
                      </a:r>
                      <a:r>
                        <a:rPr lang="en-US" sz="3200" dirty="0" smtClean="0">
                          <a:latin typeface="Times New Roman" panose="02020603050405020304" pitchFamily="18" charset="0"/>
                          <a:cs typeface="Times New Roman" panose="02020603050405020304" pitchFamily="18" charset="0"/>
                          <a:sym typeface="Wingdings"/>
                        </a:rPr>
                        <a:t>     Cr</a:t>
                      </a:r>
                      <a:r>
                        <a:rPr lang="en-US" sz="3200" baseline="-25000" dirty="0" smtClean="0">
                          <a:latin typeface="Times New Roman" panose="02020603050405020304" pitchFamily="18" charset="0"/>
                          <a:cs typeface="Times New Roman" panose="02020603050405020304" pitchFamily="18" charset="0"/>
                          <a:sym typeface="Wingdings"/>
                        </a:rPr>
                        <a:t>2</a:t>
                      </a:r>
                      <a:r>
                        <a:rPr lang="en-US" sz="3200" dirty="0" smtClean="0">
                          <a:latin typeface="Times New Roman" panose="02020603050405020304" pitchFamily="18" charset="0"/>
                          <a:cs typeface="Times New Roman" panose="02020603050405020304" pitchFamily="18" charset="0"/>
                          <a:sym typeface="Wingdings"/>
                        </a:rPr>
                        <a:t>O</a:t>
                      </a:r>
                      <a:r>
                        <a:rPr lang="en-US" sz="3200" baseline="-25000" dirty="0" smtClean="0">
                          <a:latin typeface="Times New Roman" panose="02020603050405020304" pitchFamily="18" charset="0"/>
                          <a:cs typeface="Times New Roman" panose="02020603050405020304" pitchFamily="18" charset="0"/>
                        </a:rPr>
                        <a:t>3</a:t>
                      </a:r>
                      <a:endParaRPr lang="en-US" sz="3200" dirty="0" smtClean="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380160809"/>
                  </a:ext>
                </a:extLst>
              </a:tr>
              <a:tr h="12375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smtClean="0">
                          <a:latin typeface="Times New Roman" panose="02020603050405020304" pitchFamily="18" charset="0"/>
                          <a:cs typeface="Times New Roman" panose="02020603050405020304" pitchFamily="18" charset="0"/>
                        </a:rPr>
                        <a:t>NH</a:t>
                      </a:r>
                      <a:r>
                        <a:rPr lang="en-US" sz="3200" baseline="-25000" dirty="0" smtClean="0">
                          <a:latin typeface="Times New Roman" panose="02020603050405020304" pitchFamily="18" charset="0"/>
                          <a:cs typeface="Times New Roman" panose="02020603050405020304" pitchFamily="18" charset="0"/>
                        </a:rPr>
                        <a:t>3</a:t>
                      </a:r>
                      <a:r>
                        <a:rPr lang="en-US" sz="3200" dirty="0" smtClean="0">
                          <a:latin typeface="Times New Roman" panose="02020603050405020304" pitchFamily="18" charset="0"/>
                          <a:cs typeface="Times New Roman" panose="02020603050405020304" pitchFamily="18" charset="0"/>
                        </a:rPr>
                        <a:t>   +    O</a:t>
                      </a:r>
                      <a:r>
                        <a:rPr lang="en-US" sz="3200" baseline="-25000" dirty="0" smtClean="0">
                          <a:latin typeface="Times New Roman" panose="02020603050405020304" pitchFamily="18" charset="0"/>
                          <a:cs typeface="Times New Roman" panose="02020603050405020304" pitchFamily="18" charset="0"/>
                        </a:rPr>
                        <a:t>2</a:t>
                      </a:r>
                      <a:r>
                        <a:rPr lang="en-US" sz="32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sym typeface="Wingdings"/>
                        </a:rPr>
                        <a:t>     N</a:t>
                      </a:r>
                      <a:r>
                        <a:rPr lang="en-US" sz="3200" baseline="-25000" dirty="0" smtClean="0">
                          <a:latin typeface="Times New Roman" panose="02020603050405020304" pitchFamily="18" charset="0"/>
                          <a:cs typeface="Times New Roman" panose="02020603050405020304" pitchFamily="18" charset="0"/>
                          <a:sym typeface="Wingdings"/>
                        </a:rPr>
                        <a:t>2</a:t>
                      </a:r>
                      <a:r>
                        <a:rPr lang="en-US" sz="3200" dirty="0" smtClean="0">
                          <a:latin typeface="Times New Roman" panose="02020603050405020304" pitchFamily="18" charset="0"/>
                          <a:cs typeface="Times New Roman" panose="02020603050405020304" pitchFamily="18" charset="0"/>
                          <a:sym typeface="Wingdings"/>
                        </a:rPr>
                        <a:t>  +   H</a:t>
                      </a:r>
                      <a:r>
                        <a:rPr lang="en-US" sz="3200" baseline="-25000" dirty="0" smtClean="0">
                          <a:latin typeface="Times New Roman" panose="02020603050405020304" pitchFamily="18" charset="0"/>
                          <a:cs typeface="Times New Roman" panose="02020603050405020304" pitchFamily="18" charset="0"/>
                          <a:sym typeface="Wingdings"/>
                        </a:rPr>
                        <a:t>2</a:t>
                      </a:r>
                      <a:r>
                        <a:rPr lang="en-US" sz="3200" dirty="0" smtClean="0">
                          <a:latin typeface="Times New Roman" panose="02020603050405020304" pitchFamily="18" charset="0"/>
                          <a:cs typeface="Times New Roman" panose="02020603050405020304" pitchFamily="18" charset="0"/>
                          <a:sym typeface="Wingdings"/>
                        </a:rPr>
                        <a:t>O</a:t>
                      </a:r>
                      <a:endParaRPr lang="en-US" sz="3200" dirty="0" smtClean="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832145945"/>
                  </a:ext>
                </a:extLst>
              </a:tr>
              <a:tr h="12080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smtClean="0">
                          <a:latin typeface="Times New Roman" panose="02020603050405020304" pitchFamily="18" charset="0"/>
                          <a:cs typeface="Times New Roman" panose="02020603050405020304" pitchFamily="18" charset="0"/>
                        </a:rPr>
                        <a:t>Na</a:t>
                      </a:r>
                      <a:r>
                        <a:rPr lang="en-US" sz="3200" baseline="-25000" dirty="0" smtClean="0">
                          <a:latin typeface="Times New Roman" panose="02020603050405020304" pitchFamily="18" charset="0"/>
                          <a:cs typeface="Times New Roman" panose="02020603050405020304" pitchFamily="18" charset="0"/>
                        </a:rPr>
                        <a:t>3</a:t>
                      </a:r>
                      <a:r>
                        <a:rPr lang="en-US" sz="3200" dirty="0" smtClean="0">
                          <a:latin typeface="Times New Roman" panose="02020603050405020304" pitchFamily="18" charset="0"/>
                          <a:cs typeface="Times New Roman" panose="02020603050405020304" pitchFamily="18" charset="0"/>
                        </a:rPr>
                        <a:t>PO</a:t>
                      </a:r>
                      <a:r>
                        <a:rPr lang="en-US" sz="3200" baseline="-25000" dirty="0" smtClean="0">
                          <a:latin typeface="Times New Roman" panose="02020603050405020304" pitchFamily="18" charset="0"/>
                          <a:cs typeface="Times New Roman" panose="02020603050405020304" pitchFamily="18" charset="0"/>
                        </a:rPr>
                        <a:t>4</a:t>
                      </a:r>
                      <a:r>
                        <a:rPr lang="en-US" sz="20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  +  CaCl</a:t>
                      </a:r>
                      <a:r>
                        <a:rPr lang="en-US" sz="3200" baseline="-25000" dirty="0" smtClean="0">
                          <a:latin typeface="Times New Roman" panose="02020603050405020304" pitchFamily="18" charset="0"/>
                          <a:cs typeface="Times New Roman" panose="02020603050405020304" pitchFamily="18" charset="0"/>
                        </a:rPr>
                        <a:t>2</a:t>
                      </a:r>
                      <a:r>
                        <a:rPr lang="en-US" sz="32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3200" dirty="0" err="1" smtClean="0">
                          <a:latin typeface="Times New Roman" panose="02020603050405020304" pitchFamily="18" charset="0"/>
                          <a:cs typeface="Times New Roman" panose="02020603050405020304" pitchFamily="18" charset="0"/>
                          <a:sym typeface="Wingdings" panose="05000000000000000000" pitchFamily="2" charset="2"/>
                        </a:rPr>
                        <a:t>NaCl</a:t>
                      </a:r>
                      <a:r>
                        <a:rPr lang="en-US" sz="3200" dirty="0" smtClean="0">
                          <a:latin typeface="Times New Roman" panose="02020603050405020304" pitchFamily="18" charset="0"/>
                          <a:cs typeface="Times New Roman" panose="02020603050405020304" pitchFamily="18" charset="0"/>
                          <a:sym typeface="Wingdings" panose="05000000000000000000" pitchFamily="2" charset="2"/>
                        </a:rPr>
                        <a:t>   +   Ca</a:t>
                      </a:r>
                      <a:r>
                        <a:rPr lang="en-US" sz="3200" baseline="-25000" dirty="0" smtClean="0">
                          <a:latin typeface="Times New Roman" panose="02020603050405020304" pitchFamily="18" charset="0"/>
                          <a:cs typeface="Times New Roman" panose="02020603050405020304" pitchFamily="18" charset="0"/>
                          <a:sym typeface="Wingdings" panose="05000000000000000000" pitchFamily="2" charset="2"/>
                        </a:rPr>
                        <a:t>3</a:t>
                      </a:r>
                      <a:r>
                        <a:rPr lang="en-US" sz="3200" baseline="-250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sym typeface="Wingdings" panose="05000000000000000000" pitchFamily="2" charset="2"/>
                        </a:rPr>
                        <a:t>(PO</a:t>
                      </a:r>
                      <a:r>
                        <a:rPr lang="en-US" sz="3200" baseline="-25000" dirty="0" smtClean="0">
                          <a:latin typeface="Times New Roman" panose="02020603050405020304" pitchFamily="18" charset="0"/>
                          <a:cs typeface="Times New Roman" panose="02020603050405020304" pitchFamily="18" charset="0"/>
                          <a:sym typeface="Wingdings" panose="05000000000000000000" pitchFamily="2" charset="2"/>
                        </a:rPr>
                        <a:t>4</a:t>
                      </a:r>
                      <a:r>
                        <a:rPr lang="en-US" sz="3200" dirty="0" smtClean="0">
                          <a:latin typeface="Times New Roman" panose="02020603050405020304" pitchFamily="18" charset="0"/>
                          <a:cs typeface="Times New Roman" panose="02020603050405020304" pitchFamily="18" charset="0"/>
                          <a:sym typeface="Wingdings" panose="05000000000000000000" pitchFamily="2" charset="2"/>
                        </a:rPr>
                        <a:t>)</a:t>
                      </a:r>
                      <a:r>
                        <a:rPr lang="en-US" sz="3200" baseline="-25000" dirty="0" smtClean="0">
                          <a:latin typeface="Times New Roman" panose="02020603050405020304" pitchFamily="18" charset="0"/>
                          <a:cs typeface="Times New Roman" panose="02020603050405020304" pitchFamily="18" charset="0"/>
                          <a:sym typeface="Wingdings" panose="05000000000000000000" pitchFamily="2" charset="2"/>
                        </a:rPr>
                        <a:t>2</a:t>
                      </a:r>
                      <a:endParaRPr lang="en-US" sz="3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676775853"/>
                  </a:ext>
                </a:extLst>
              </a:tr>
              <a:tr h="12375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smtClean="0">
                          <a:solidFill>
                            <a:srgbClr val="FF0000"/>
                          </a:solidFill>
                          <a:latin typeface="Times New Roman" panose="02020603050405020304" pitchFamily="18" charset="0"/>
                          <a:cs typeface="Times New Roman" panose="02020603050405020304" pitchFamily="18" charset="0"/>
                        </a:rPr>
                        <a:t>Mg(NO</a:t>
                      </a:r>
                      <a:r>
                        <a:rPr lang="en-US" sz="3200" baseline="-25000" dirty="0" smtClean="0">
                          <a:solidFill>
                            <a:srgbClr val="FF0000"/>
                          </a:solidFill>
                          <a:latin typeface="Times New Roman" panose="02020603050405020304" pitchFamily="18" charset="0"/>
                          <a:cs typeface="Times New Roman" panose="02020603050405020304" pitchFamily="18" charset="0"/>
                        </a:rPr>
                        <a:t>3</a:t>
                      </a:r>
                      <a:r>
                        <a:rPr lang="en-US" sz="3200" dirty="0" smtClean="0">
                          <a:solidFill>
                            <a:srgbClr val="FF0000"/>
                          </a:solidFill>
                          <a:latin typeface="Times New Roman" panose="02020603050405020304" pitchFamily="18" charset="0"/>
                          <a:cs typeface="Times New Roman" panose="02020603050405020304" pitchFamily="18" charset="0"/>
                        </a:rPr>
                        <a:t>)</a:t>
                      </a:r>
                      <a:r>
                        <a:rPr lang="en-US" sz="3200" baseline="-25000" dirty="0" smtClean="0">
                          <a:solidFill>
                            <a:srgbClr val="FF0000"/>
                          </a:solidFill>
                          <a:latin typeface="Times New Roman" panose="02020603050405020304" pitchFamily="18" charset="0"/>
                          <a:cs typeface="Times New Roman" panose="02020603050405020304" pitchFamily="18" charset="0"/>
                        </a:rPr>
                        <a:t>2</a:t>
                      </a:r>
                      <a:r>
                        <a:rPr lang="en-US" sz="3200" dirty="0" smtClean="0">
                          <a:solidFill>
                            <a:srgbClr val="FF0000"/>
                          </a:solidFill>
                          <a:latin typeface="Times New Roman" panose="02020603050405020304" pitchFamily="18" charset="0"/>
                          <a:cs typeface="Times New Roman" panose="02020603050405020304" pitchFamily="18" charset="0"/>
                        </a:rPr>
                        <a:t> +    K</a:t>
                      </a:r>
                      <a:r>
                        <a:rPr lang="en-US" sz="3200" baseline="-25000" dirty="0" smtClean="0">
                          <a:solidFill>
                            <a:srgbClr val="FF0000"/>
                          </a:solidFill>
                          <a:latin typeface="Times New Roman" panose="02020603050405020304" pitchFamily="18" charset="0"/>
                          <a:cs typeface="Times New Roman" panose="02020603050405020304" pitchFamily="18" charset="0"/>
                        </a:rPr>
                        <a:t>3</a:t>
                      </a:r>
                      <a:r>
                        <a:rPr lang="en-US" sz="3200" dirty="0" smtClean="0">
                          <a:solidFill>
                            <a:srgbClr val="FF0000"/>
                          </a:solidFill>
                          <a:latin typeface="Times New Roman" panose="02020603050405020304" pitchFamily="18" charset="0"/>
                          <a:cs typeface="Times New Roman" panose="02020603050405020304" pitchFamily="18" charset="0"/>
                        </a:rPr>
                        <a:t>PO</a:t>
                      </a:r>
                      <a:r>
                        <a:rPr lang="en-US" sz="3200" baseline="-25000" dirty="0" smtClean="0">
                          <a:solidFill>
                            <a:srgbClr val="FF0000"/>
                          </a:solidFill>
                          <a:latin typeface="Times New Roman" panose="02020603050405020304" pitchFamily="18" charset="0"/>
                          <a:cs typeface="Times New Roman" panose="02020603050405020304" pitchFamily="18" charset="0"/>
                        </a:rPr>
                        <a:t>4</a:t>
                      </a:r>
                      <a:r>
                        <a:rPr lang="en-US" sz="3200" dirty="0" smtClean="0">
                          <a:solidFill>
                            <a:srgbClr val="FF0000"/>
                          </a:solidFill>
                          <a:latin typeface="Times New Roman" panose="02020603050405020304" pitchFamily="18" charset="0"/>
                          <a:cs typeface="Times New Roman" panose="02020603050405020304" pitchFamily="18" charset="0"/>
                        </a:rPr>
                        <a:t>     </a:t>
                      </a:r>
                      <a:r>
                        <a:rPr lang="en-US" sz="3200" dirty="0" smtClean="0">
                          <a:solidFill>
                            <a:srgbClr val="FF0000"/>
                          </a:solidFill>
                          <a:latin typeface="Times New Roman" panose="02020603050405020304" pitchFamily="18" charset="0"/>
                          <a:cs typeface="Times New Roman" panose="02020603050405020304" pitchFamily="18" charset="0"/>
                          <a:sym typeface="Symbol" panose="05050102010706020507" pitchFamily="18" charset="2"/>
                        </a:rPr>
                        <a:t></a:t>
                      </a:r>
                      <a:r>
                        <a:rPr lang="en-US" sz="3200" dirty="0" smtClean="0">
                          <a:solidFill>
                            <a:srgbClr val="FF0000"/>
                          </a:solidFill>
                          <a:latin typeface="Times New Roman" panose="02020603050405020304" pitchFamily="18" charset="0"/>
                          <a:cs typeface="Times New Roman" panose="02020603050405020304" pitchFamily="18" charset="0"/>
                        </a:rPr>
                        <a:t>     Mg</a:t>
                      </a:r>
                      <a:r>
                        <a:rPr lang="en-US" sz="3200" baseline="-25000" dirty="0" smtClean="0">
                          <a:solidFill>
                            <a:srgbClr val="FF0000"/>
                          </a:solidFill>
                          <a:latin typeface="Times New Roman" panose="02020603050405020304" pitchFamily="18" charset="0"/>
                          <a:cs typeface="Times New Roman" panose="02020603050405020304" pitchFamily="18" charset="0"/>
                        </a:rPr>
                        <a:t>3</a:t>
                      </a:r>
                      <a:r>
                        <a:rPr lang="en-US" sz="3200" dirty="0" smtClean="0">
                          <a:solidFill>
                            <a:srgbClr val="FF0000"/>
                          </a:solidFill>
                          <a:latin typeface="Times New Roman" panose="02020603050405020304" pitchFamily="18" charset="0"/>
                          <a:cs typeface="Times New Roman" panose="02020603050405020304" pitchFamily="18" charset="0"/>
                        </a:rPr>
                        <a:t>(PO</a:t>
                      </a:r>
                      <a:r>
                        <a:rPr lang="en-US" sz="3200" baseline="-25000" dirty="0" smtClean="0">
                          <a:solidFill>
                            <a:srgbClr val="FF0000"/>
                          </a:solidFill>
                          <a:latin typeface="Times New Roman" panose="02020603050405020304" pitchFamily="18" charset="0"/>
                          <a:cs typeface="Times New Roman" panose="02020603050405020304" pitchFamily="18" charset="0"/>
                        </a:rPr>
                        <a:t>4</a:t>
                      </a:r>
                      <a:r>
                        <a:rPr lang="en-US" sz="3200" dirty="0" smtClean="0">
                          <a:solidFill>
                            <a:srgbClr val="FF0000"/>
                          </a:solidFill>
                          <a:latin typeface="Times New Roman" panose="02020603050405020304" pitchFamily="18" charset="0"/>
                          <a:cs typeface="Times New Roman" panose="02020603050405020304" pitchFamily="18" charset="0"/>
                        </a:rPr>
                        <a:t>)</a:t>
                      </a:r>
                      <a:r>
                        <a:rPr lang="en-US" sz="3200" baseline="-25000" dirty="0" smtClean="0">
                          <a:solidFill>
                            <a:srgbClr val="FF0000"/>
                          </a:solidFill>
                          <a:latin typeface="Times New Roman" panose="02020603050405020304" pitchFamily="18" charset="0"/>
                          <a:cs typeface="Times New Roman" panose="02020603050405020304" pitchFamily="18" charset="0"/>
                        </a:rPr>
                        <a:t>2</a:t>
                      </a:r>
                      <a:r>
                        <a:rPr lang="en-US" sz="3200" dirty="0" smtClean="0">
                          <a:solidFill>
                            <a:srgbClr val="FF0000"/>
                          </a:solidFill>
                          <a:latin typeface="Times New Roman" panose="02020603050405020304" pitchFamily="18" charset="0"/>
                          <a:cs typeface="Times New Roman" panose="02020603050405020304" pitchFamily="18" charset="0"/>
                        </a:rPr>
                        <a:t>   +    KNO</a:t>
                      </a:r>
                      <a:r>
                        <a:rPr lang="en-US" sz="3200" baseline="-25000" dirty="0" smtClean="0">
                          <a:solidFill>
                            <a:srgbClr val="FF0000"/>
                          </a:solidFill>
                          <a:latin typeface="Times New Roman" panose="02020603050405020304" pitchFamily="18" charset="0"/>
                          <a:cs typeface="Times New Roman" panose="02020603050405020304" pitchFamily="18" charset="0"/>
                        </a:rPr>
                        <a:t>3</a:t>
                      </a:r>
                      <a:endParaRPr lang="en-US" sz="3200" dirty="0" smtClean="0">
                        <a:solidFill>
                          <a:srgbClr val="FF0000"/>
                        </a:solidFill>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90634155"/>
                  </a:ext>
                </a:extLst>
              </a:tr>
            </a:tbl>
          </a:graphicData>
        </a:graphic>
      </p:graphicFrame>
    </p:spTree>
    <p:extLst>
      <p:ext uri="{BB962C8B-B14F-4D97-AF65-F5344CB8AC3E}">
        <p14:creationId xmlns:p14="http://schemas.microsoft.com/office/powerpoint/2010/main" val="30316540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79214" y="868679"/>
            <a:ext cx="4824306" cy="5257799"/>
          </a:xfrm>
        </p:spPr>
        <p:txBody>
          <a:bodyPr>
            <a:normAutofit/>
          </a:bodyPr>
          <a:lstStyle/>
          <a:p>
            <a:pPr marL="114300" indent="0">
              <a:buNone/>
            </a:pPr>
            <a:r>
              <a:rPr lang="en-US" sz="3600" dirty="0" smtClean="0"/>
              <a:t>Cr  +    O</a:t>
            </a:r>
            <a:r>
              <a:rPr lang="en-US" sz="3600" baseline="-25000" dirty="0" smtClean="0"/>
              <a:t>2 </a:t>
            </a:r>
            <a:r>
              <a:rPr lang="en-US" sz="3600" dirty="0" smtClean="0">
                <a:sym typeface="Wingdings"/>
              </a:rPr>
              <a:t>     Cr</a:t>
            </a:r>
            <a:r>
              <a:rPr lang="en-US" sz="3600" baseline="-25000" dirty="0" smtClean="0">
                <a:sym typeface="Wingdings"/>
              </a:rPr>
              <a:t>2</a:t>
            </a:r>
            <a:r>
              <a:rPr lang="en-US" sz="3600" dirty="0" smtClean="0">
                <a:sym typeface="Wingdings"/>
              </a:rPr>
              <a:t>O</a:t>
            </a:r>
            <a:r>
              <a:rPr lang="en-US" sz="3600" baseline="-25000" dirty="0" smtClean="0"/>
              <a:t>3</a:t>
            </a:r>
            <a:endParaRPr lang="en-US" sz="3600" dirty="0"/>
          </a:p>
        </p:txBody>
      </p:sp>
      <p:sp>
        <p:nvSpPr>
          <p:cNvPr id="4" name="Content Placeholder 3"/>
          <p:cNvSpPr>
            <a:spLocks noGrp="1"/>
          </p:cNvSpPr>
          <p:nvPr>
            <p:ph sz="half" idx="2"/>
          </p:nvPr>
        </p:nvSpPr>
        <p:spPr>
          <a:xfrm>
            <a:off x="6172200" y="868680"/>
            <a:ext cx="5913120" cy="5257799"/>
          </a:xfrm>
          <a:solidFill>
            <a:schemeClr val="bg1"/>
          </a:solidFill>
        </p:spPr>
        <p:txBody>
          <a:bodyPr>
            <a:normAutofit/>
          </a:bodyPr>
          <a:lstStyle/>
          <a:p>
            <a:pPr marL="114300" indent="0">
              <a:buNone/>
            </a:pPr>
            <a:r>
              <a:rPr lang="en-US" sz="3200" dirty="0"/>
              <a:t>NH</a:t>
            </a:r>
            <a:r>
              <a:rPr lang="en-US" sz="3200" baseline="-25000" dirty="0"/>
              <a:t>3</a:t>
            </a:r>
            <a:r>
              <a:rPr lang="en-US" sz="3200" dirty="0"/>
              <a:t>   +    O</a:t>
            </a:r>
            <a:r>
              <a:rPr lang="en-US" sz="3200" baseline="-25000" dirty="0"/>
              <a:t>2</a:t>
            </a:r>
            <a:r>
              <a:rPr lang="en-US" sz="3200" dirty="0"/>
              <a:t> </a:t>
            </a:r>
            <a:r>
              <a:rPr lang="en-US" sz="3200" dirty="0">
                <a:sym typeface="Wingdings"/>
              </a:rPr>
              <a:t>     N</a:t>
            </a:r>
            <a:r>
              <a:rPr lang="en-US" sz="3200" baseline="-25000" dirty="0">
                <a:sym typeface="Wingdings"/>
              </a:rPr>
              <a:t>2</a:t>
            </a:r>
            <a:r>
              <a:rPr lang="en-US" sz="3200" dirty="0">
                <a:sym typeface="Wingdings"/>
              </a:rPr>
              <a:t>  +   H</a:t>
            </a:r>
            <a:r>
              <a:rPr lang="en-US" sz="3200" baseline="-25000" dirty="0">
                <a:sym typeface="Wingdings"/>
              </a:rPr>
              <a:t>2</a:t>
            </a:r>
            <a:r>
              <a:rPr lang="en-US" sz="3200" dirty="0">
                <a:sym typeface="Wingdings"/>
              </a:rPr>
              <a:t>O</a:t>
            </a:r>
            <a:endParaRPr lang="en-US" sz="3200" dirty="0"/>
          </a:p>
        </p:txBody>
      </p:sp>
      <p:cxnSp>
        <p:nvCxnSpPr>
          <p:cNvPr id="6" name="Straight Connector 5"/>
          <p:cNvCxnSpPr/>
          <p:nvPr/>
        </p:nvCxnSpPr>
        <p:spPr>
          <a:xfrm>
            <a:off x="5744592" y="243840"/>
            <a:ext cx="15832" cy="621792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39248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058334" y="139700"/>
            <a:ext cx="8596668" cy="1092200"/>
          </a:xfrm>
        </p:spPr>
        <p:txBody>
          <a:bodyPr>
            <a:normAutofit/>
          </a:bodyPr>
          <a:lstStyle/>
          <a:p>
            <a:pPr algn="ctr"/>
            <a:r>
              <a:rPr lang="en-US" sz="5400" u="sng" dirty="0" smtClean="0">
                <a:solidFill>
                  <a:schemeClr val="tx1"/>
                </a:solidFill>
              </a:rPr>
              <a:t>WARM-UP</a:t>
            </a:r>
            <a:endParaRPr lang="en-US" sz="5400" u="sng" dirty="0">
              <a:solidFill>
                <a:schemeClr val="tx1"/>
              </a:solidFill>
            </a:endParaRPr>
          </a:p>
        </p:txBody>
      </p:sp>
      <p:sp>
        <p:nvSpPr>
          <p:cNvPr id="3" name="Content Placeholder 2"/>
          <p:cNvSpPr>
            <a:spLocks noGrp="1"/>
          </p:cNvSpPr>
          <p:nvPr>
            <p:ph sz="half" idx="1"/>
          </p:nvPr>
        </p:nvSpPr>
        <p:spPr>
          <a:xfrm>
            <a:off x="243418" y="1127760"/>
            <a:ext cx="5803900" cy="5331616"/>
          </a:xfrm>
          <a:solidFill>
            <a:schemeClr val="bg1"/>
          </a:solidFill>
        </p:spPr>
        <p:txBody>
          <a:bodyPr>
            <a:normAutofit/>
          </a:bodyPr>
          <a:lstStyle/>
          <a:p>
            <a:pPr algn="ctr">
              <a:buNone/>
            </a:pPr>
            <a:r>
              <a:rPr lang="en-US" sz="2800" dirty="0">
                <a:solidFill>
                  <a:schemeClr val="tx1"/>
                </a:solidFill>
                <a:latin typeface="Times New Roman" panose="02020603050405020304" pitchFamily="18" charset="0"/>
                <a:cs typeface="Times New Roman" panose="02020603050405020304" pitchFamily="18" charset="0"/>
              </a:rPr>
              <a:t>Which chemical equation best illustrates the Law of Conservation of Mass?</a:t>
            </a:r>
          </a:p>
          <a:p>
            <a:endParaRPr lang="en-US" sz="2400" dirty="0">
              <a:solidFill>
                <a:schemeClr val="tx1"/>
              </a:solidFill>
              <a:latin typeface="Times New Roman" panose="02020603050405020304" pitchFamily="18" charset="0"/>
              <a:cs typeface="Times New Roman" panose="02020603050405020304" pitchFamily="18" charset="0"/>
            </a:endParaRPr>
          </a:p>
          <a:p>
            <a:pPr>
              <a:buNone/>
            </a:pPr>
            <a:r>
              <a:rPr lang="pt-BR" sz="2800" dirty="0" smtClean="0">
                <a:solidFill>
                  <a:schemeClr val="tx1"/>
                </a:solidFill>
                <a:latin typeface="Times New Roman" panose="02020603050405020304" pitchFamily="18" charset="0"/>
                <a:cs typeface="Times New Roman" panose="02020603050405020304" pitchFamily="18" charset="0"/>
              </a:rPr>
              <a:t>A)    2 H</a:t>
            </a:r>
            <a:r>
              <a:rPr lang="en-US" sz="2000" baseline="-25000" dirty="0">
                <a:solidFill>
                  <a:schemeClr val="tx1"/>
                </a:solidFill>
                <a:latin typeface="Times New Roman" panose="02020603050405020304" pitchFamily="18" charset="0"/>
                <a:cs typeface="Times New Roman" panose="02020603050405020304" pitchFamily="18" charset="0"/>
              </a:rPr>
              <a:t>2</a:t>
            </a:r>
            <a:r>
              <a:rPr lang="pt-BR" sz="2800" dirty="0" smtClean="0">
                <a:solidFill>
                  <a:schemeClr val="tx1"/>
                </a:solidFill>
                <a:latin typeface="Times New Roman" panose="02020603050405020304" pitchFamily="18" charset="0"/>
                <a:cs typeface="Times New Roman" panose="02020603050405020304" pitchFamily="18" charset="0"/>
              </a:rPr>
              <a:t>0 </a:t>
            </a:r>
            <a:r>
              <a:rPr lang="pt-BR" sz="2800" dirty="0">
                <a:solidFill>
                  <a:schemeClr val="tx1"/>
                </a:solidFill>
                <a:latin typeface="Times New Roman" panose="02020603050405020304" pitchFamily="18" charset="0"/>
                <a:cs typeface="Times New Roman" panose="02020603050405020304" pitchFamily="18" charset="0"/>
              </a:rPr>
              <a:t>→ </a:t>
            </a:r>
            <a:r>
              <a:rPr lang="pt-BR" sz="2800" dirty="0" smtClean="0">
                <a:solidFill>
                  <a:schemeClr val="tx1"/>
                </a:solidFill>
                <a:latin typeface="Times New Roman" panose="02020603050405020304" pitchFamily="18" charset="0"/>
                <a:cs typeface="Times New Roman" panose="02020603050405020304" pitchFamily="18" charset="0"/>
              </a:rPr>
              <a:t>H</a:t>
            </a:r>
            <a:r>
              <a:rPr lang="en-US" sz="2000" baseline="-25000" dirty="0">
                <a:solidFill>
                  <a:schemeClr val="tx1"/>
                </a:solidFill>
                <a:latin typeface="Times New Roman" panose="02020603050405020304" pitchFamily="18" charset="0"/>
                <a:cs typeface="Times New Roman" panose="02020603050405020304" pitchFamily="18" charset="0"/>
              </a:rPr>
              <a:t>2</a:t>
            </a:r>
            <a:r>
              <a:rPr lang="pt-BR" sz="2800" dirty="0" smtClean="0">
                <a:solidFill>
                  <a:schemeClr val="tx1"/>
                </a:solidFill>
                <a:latin typeface="Times New Roman" panose="02020603050405020304" pitchFamily="18" charset="0"/>
                <a:cs typeface="Times New Roman" panose="02020603050405020304" pitchFamily="18" charset="0"/>
              </a:rPr>
              <a:t> </a:t>
            </a:r>
            <a:r>
              <a:rPr lang="pt-BR" sz="2800" dirty="0">
                <a:solidFill>
                  <a:schemeClr val="tx1"/>
                </a:solidFill>
                <a:latin typeface="Times New Roman" panose="02020603050405020304" pitchFamily="18" charset="0"/>
                <a:cs typeface="Times New Roman" panose="02020603050405020304" pitchFamily="18" charset="0"/>
              </a:rPr>
              <a:t>+ </a:t>
            </a:r>
            <a:r>
              <a:rPr lang="pt-BR" sz="2800" dirty="0" smtClean="0">
                <a:solidFill>
                  <a:schemeClr val="tx1"/>
                </a:solidFill>
                <a:latin typeface="Times New Roman" panose="02020603050405020304" pitchFamily="18" charset="0"/>
                <a:cs typeface="Times New Roman" panose="02020603050405020304" pitchFamily="18" charset="0"/>
              </a:rPr>
              <a:t>O</a:t>
            </a:r>
            <a:r>
              <a:rPr lang="en-US" sz="2000" baseline="-25000" dirty="0" smtClean="0">
                <a:solidFill>
                  <a:schemeClr val="tx1"/>
                </a:solidFill>
                <a:latin typeface="Times New Roman" panose="02020603050405020304" pitchFamily="18" charset="0"/>
                <a:cs typeface="Times New Roman" panose="02020603050405020304" pitchFamily="18" charset="0"/>
              </a:rPr>
              <a:t>2</a:t>
            </a:r>
          </a:p>
          <a:p>
            <a:pPr>
              <a:buNone/>
            </a:pPr>
            <a:r>
              <a:rPr lang="pt-BR" sz="2800" dirty="0" smtClean="0">
                <a:solidFill>
                  <a:schemeClr val="tx1"/>
                </a:solidFill>
                <a:latin typeface="Times New Roman" panose="02020603050405020304" pitchFamily="18" charset="0"/>
                <a:cs typeface="Times New Roman" panose="02020603050405020304" pitchFamily="18" charset="0"/>
              </a:rPr>
              <a:t>B) 	   Zn </a:t>
            </a:r>
            <a:r>
              <a:rPr lang="pt-BR" sz="2800" dirty="0">
                <a:solidFill>
                  <a:schemeClr val="tx1"/>
                </a:solidFill>
                <a:latin typeface="Times New Roman" panose="02020603050405020304" pitchFamily="18" charset="0"/>
                <a:cs typeface="Times New Roman" panose="02020603050405020304" pitchFamily="18" charset="0"/>
              </a:rPr>
              <a:t>+ HCl → </a:t>
            </a:r>
            <a:r>
              <a:rPr lang="pt-BR" sz="2800" dirty="0" smtClean="0">
                <a:solidFill>
                  <a:schemeClr val="tx1"/>
                </a:solidFill>
                <a:latin typeface="Times New Roman" panose="02020603050405020304" pitchFamily="18" charset="0"/>
                <a:cs typeface="Times New Roman" panose="02020603050405020304" pitchFamily="18" charset="0"/>
              </a:rPr>
              <a:t>ZnCl</a:t>
            </a:r>
            <a:r>
              <a:rPr lang="en-US" sz="2000" baseline="-25000" dirty="0">
                <a:solidFill>
                  <a:schemeClr val="tx1"/>
                </a:solidFill>
                <a:latin typeface="Times New Roman" panose="02020603050405020304" pitchFamily="18" charset="0"/>
                <a:cs typeface="Times New Roman" panose="02020603050405020304" pitchFamily="18" charset="0"/>
              </a:rPr>
              <a:t>2</a:t>
            </a:r>
            <a:r>
              <a:rPr lang="pt-BR" sz="2800" dirty="0" smtClean="0">
                <a:solidFill>
                  <a:schemeClr val="tx1"/>
                </a:solidFill>
                <a:latin typeface="Times New Roman" panose="02020603050405020304" pitchFamily="18" charset="0"/>
                <a:cs typeface="Times New Roman" panose="02020603050405020304" pitchFamily="18" charset="0"/>
              </a:rPr>
              <a:t> </a:t>
            </a:r>
            <a:r>
              <a:rPr lang="pt-BR" sz="2800" dirty="0">
                <a:solidFill>
                  <a:schemeClr val="tx1"/>
                </a:solidFill>
                <a:latin typeface="Times New Roman" panose="02020603050405020304" pitchFamily="18" charset="0"/>
                <a:cs typeface="Times New Roman" panose="02020603050405020304" pitchFamily="18" charset="0"/>
              </a:rPr>
              <a:t>+ </a:t>
            </a:r>
            <a:r>
              <a:rPr lang="pt-BR" sz="2800" dirty="0" smtClean="0">
                <a:solidFill>
                  <a:schemeClr val="tx1"/>
                </a:solidFill>
                <a:latin typeface="Times New Roman" panose="02020603050405020304" pitchFamily="18" charset="0"/>
                <a:cs typeface="Times New Roman" panose="02020603050405020304" pitchFamily="18" charset="0"/>
              </a:rPr>
              <a:t>H</a:t>
            </a:r>
            <a:r>
              <a:rPr lang="en-US" sz="2000" baseline="-25000" dirty="0" smtClean="0">
                <a:solidFill>
                  <a:schemeClr val="tx1"/>
                </a:solidFill>
                <a:latin typeface="Times New Roman" panose="02020603050405020304" pitchFamily="18" charset="0"/>
                <a:cs typeface="Times New Roman" panose="02020603050405020304" pitchFamily="18" charset="0"/>
              </a:rPr>
              <a:t>2</a:t>
            </a:r>
          </a:p>
          <a:p>
            <a:pPr>
              <a:buNone/>
            </a:pPr>
            <a:r>
              <a:rPr lang="en-US" sz="2800" dirty="0" smtClean="0">
                <a:solidFill>
                  <a:schemeClr val="tx1"/>
                </a:solidFill>
                <a:latin typeface="Times New Roman" panose="02020603050405020304" pitchFamily="18" charset="0"/>
                <a:cs typeface="Times New Roman" panose="02020603050405020304" pitchFamily="18" charset="0"/>
              </a:rPr>
              <a:t>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smtClean="0">
                <a:solidFill>
                  <a:schemeClr val="tx1"/>
                </a:solidFill>
                <a:latin typeface="Times New Roman" panose="02020603050405020304" pitchFamily="18" charset="0"/>
                <a:cs typeface="Times New Roman" panose="02020603050405020304" pitchFamily="18" charset="0"/>
              </a:rPr>
              <a:t>  Al</a:t>
            </a:r>
            <a:r>
              <a:rPr lang="en-US" sz="2000" baseline="-25000" dirty="0" smtClean="0">
                <a:solidFill>
                  <a:schemeClr val="tx1"/>
                </a:solidFill>
                <a:latin typeface="Times New Roman" panose="02020603050405020304" pitchFamily="18" charset="0"/>
                <a:cs typeface="Times New Roman" panose="02020603050405020304" pitchFamily="18" charset="0"/>
              </a:rPr>
              <a:t>4</a:t>
            </a:r>
            <a:r>
              <a:rPr lang="en-US" sz="2800" dirty="0" smtClean="0">
                <a:solidFill>
                  <a:schemeClr val="tx1"/>
                </a:solidFill>
                <a:latin typeface="Times New Roman" panose="02020603050405020304" pitchFamily="18" charset="0"/>
                <a:cs typeface="Times New Roman" panose="02020603050405020304" pitchFamily="18" charset="0"/>
              </a:rPr>
              <a:t>C</a:t>
            </a:r>
            <a:r>
              <a:rPr lang="en-US" sz="2000" baseline="-25000" dirty="0" smtClean="0">
                <a:solidFill>
                  <a:schemeClr val="tx1"/>
                </a:solidFill>
                <a:latin typeface="Times New Roman" panose="02020603050405020304" pitchFamily="18" charset="0"/>
                <a:cs typeface="Times New Roman" panose="02020603050405020304" pitchFamily="18" charset="0"/>
              </a:rPr>
              <a:t>3</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smtClean="0">
                <a:solidFill>
                  <a:schemeClr val="tx1"/>
                </a:solidFill>
                <a:latin typeface="Times New Roman" panose="02020603050405020304" pitchFamily="18" charset="0"/>
                <a:cs typeface="Times New Roman" panose="02020603050405020304" pitchFamily="18" charset="0"/>
              </a:rPr>
              <a:t>3H</a:t>
            </a:r>
            <a:r>
              <a:rPr lang="en-US" sz="2000" baseline="-25000" dirty="0">
                <a:solidFill>
                  <a:schemeClr val="tx1"/>
                </a:solidFill>
                <a:latin typeface="Times New Roman" panose="02020603050405020304" pitchFamily="18" charset="0"/>
                <a:cs typeface="Times New Roman" panose="02020603050405020304" pitchFamily="18" charset="0"/>
              </a:rPr>
              <a:t>2</a:t>
            </a:r>
            <a:r>
              <a:rPr lang="en-US" sz="2800" dirty="0" smtClean="0">
                <a:solidFill>
                  <a:schemeClr val="tx1"/>
                </a:solidFill>
                <a:latin typeface="Times New Roman" panose="02020603050405020304" pitchFamily="18" charset="0"/>
                <a:cs typeface="Times New Roman" panose="02020603050405020304" pitchFamily="18" charset="0"/>
              </a:rPr>
              <a:t>O </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smtClean="0">
                <a:solidFill>
                  <a:schemeClr val="tx1"/>
                </a:solidFill>
                <a:latin typeface="Times New Roman" panose="02020603050405020304" pitchFamily="18" charset="0"/>
                <a:cs typeface="Times New Roman" panose="02020603050405020304" pitchFamily="18" charset="0"/>
              </a:rPr>
              <a:t>CH</a:t>
            </a:r>
            <a:r>
              <a:rPr lang="en-US" sz="2000" baseline="-25000" dirty="0" smtClean="0">
                <a:solidFill>
                  <a:schemeClr val="tx1"/>
                </a:solidFill>
                <a:latin typeface="Times New Roman" panose="02020603050405020304" pitchFamily="18" charset="0"/>
                <a:cs typeface="Times New Roman" panose="02020603050405020304" pitchFamily="18" charset="0"/>
              </a:rPr>
              <a:t>4</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a:solidFill>
                  <a:schemeClr val="tx1"/>
                </a:solidFill>
                <a:latin typeface="Times New Roman" panose="02020603050405020304" pitchFamily="18" charset="0"/>
                <a:cs typeface="Times New Roman" panose="02020603050405020304" pitchFamily="18" charset="0"/>
              </a:rPr>
              <a:t>+ 4 </a:t>
            </a:r>
            <a:r>
              <a:rPr lang="en-US" sz="2800" dirty="0" smtClean="0">
                <a:solidFill>
                  <a:schemeClr val="tx1"/>
                </a:solidFill>
                <a:latin typeface="Times New Roman" panose="02020603050405020304" pitchFamily="18" charset="0"/>
                <a:cs typeface="Times New Roman" panose="02020603050405020304" pitchFamily="18" charset="0"/>
              </a:rPr>
              <a:t>Al(OH)</a:t>
            </a:r>
            <a:r>
              <a:rPr lang="en-US" sz="2000" baseline="-25000" dirty="0" smtClean="0">
                <a:solidFill>
                  <a:schemeClr val="tx1"/>
                </a:solidFill>
                <a:latin typeface="Times New Roman" panose="02020603050405020304" pitchFamily="18" charset="0"/>
                <a:cs typeface="Times New Roman" panose="02020603050405020304" pitchFamily="18" charset="0"/>
              </a:rPr>
              <a:t>3</a:t>
            </a:r>
          </a:p>
          <a:p>
            <a:pPr>
              <a:buNone/>
            </a:pPr>
            <a:r>
              <a:rPr lang="en-US" sz="2800" dirty="0" smtClean="0">
                <a:solidFill>
                  <a:schemeClr val="tx1"/>
                </a:solidFill>
                <a:latin typeface="Times New Roman" panose="02020603050405020304" pitchFamily="18" charset="0"/>
                <a:cs typeface="Times New Roman" panose="02020603050405020304" pitchFamily="18" charset="0"/>
              </a:rPr>
              <a:t>D</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smtClean="0">
                <a:solidFill>
                  <a:schemeClr val="tx1"/>
                </a:solidFill>
                <a:latin typeface="Times New Roman" panose="02020603050405020304" pitchFamily="18" charset="0"/>
                <a:cs typeface="Times New Roman" panose="02020603050405020304" pitchFamily="18" charset="0"/>
              </a:rPr>
              <a:t>  CH</a:t>
            </a:r>
            <a:r>
              <a:rPr lang="en-US" sz="2000" baseline="-25000" dirty="0" smtClean="0">
                <a:solidFill>
                  <a:schemeClr val="tx1"/>
                </a:solidFill>
                <a:latin typeface="Times New Roman" panose="02020603050405020304" pitchFamily="18" charset="0"/>
                <a:cs typeface="Times New Roman" panose="02020603050405020304" pitchFamily="18" charset="0"/>
              </a:rPr>
              <a:t>4</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smtClean="0">
                <a:solidFill>
                  <a:schemeClr val="tx1"/>
                </a:solidFill>
                <a:latin typeface="Times New Roman" panose="02020603050405020304" pitchFamily="18" charset="0"/>
                <a:cs typeface="Times New Roman" panose="02020603050405020304" pitchFamily="18" charset="0"/>
              </a:rPr>
              <a:t>2O</a:t>
            </a:r>
            <a:r>
              <a:rPr lang="en-US" sz="2000" baseline="-25000" dirty="0">
                <a:solidFill>
                  <a:schemeClr val="tx1"/>
                </a:solidFill>
                <a:latin typeface="Times New Roman" panose="02020603050405020304" pitchFamily="18" charset="0"/>
                <a:cs typeface="Times New Roman" panose="02020603050405020304" pitchFamily="18" charset="0"/>
              </a:rPr>
              <a:t>2</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smtClean="0">
                <a:solidFill>
                  <a:schemeClr val="tx1"/>
                </a:solidFill>
                <a:latin typeface="Times New Roman" panose="02020603050405020304" pitchFamily="18" charset="0"/>
                <a:cs typeface="Times New Roman" panose="02020603050405020304" pitchFamily="18" charset="0"/>
              </a:rPr>
              <a:t>CO</a:t>
            </a:r>
            <a:r>
              <a:rPr lang="en-US" sz="2000" baseline="-25000" dirty="0">
                <a:solidFill>
                  <a:schemeClr val="tx1"/>
                </a:solidFill>
                <a:latin typeface="Times New Roman" panose="02020603050405020304" pitchFamily="18" charset="0"/>
                <a:cs typeface="Times New Roman" panose="02020603050405020304" pitchFamily="18" charset="0"/>
              </a:rPr>
              <a:t>2</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smtClean="0">
                <a:solidFill>
                  <a:schemeClr val="tx1"/>
                </a:solidFill>
                <a:latin typeface="Times New Roman" panose="02020603050405020304" pitchFamily="18" charset="0"/>
                <a:cs typeface="Times New Roman" panose="02020603050405020304" pitchFamily="18" charset="0"/>
              </a:rPr>
              <a:t>2H</a:t>
            </a:r>
            <a:r>
              <a:rPr lang="en-US" sz="2000" baseline="-25000" dirty="0">
                <a:solidFill>
                  <a:schemeClr val="tx1"/>
                </a:solidFill>
                <a:latin typeface="Times New Roman" panose="02020603050405020304" pitchFamily="18" charset="0"/>
                <a:cs typeface="Times New Roman" panose="02020603050405020304" pitchFamily="18" charset="0"/>
              </a:rPr>
              <a:t>2</a:t>
            </a:r>
            <a:r>
              <a:rPr lang="en-US" sz="2800" dirty="0" smtClean="0">
                <a:solidFill>
                  <a:schemeClr val="tx1"/>
                </a:solidFill>
                <a:latin typeface="Times New Roman" panose="02020603050405020304" pitchFamily="18" charset="0"/>
                <a:cs typeface="Times New Roman" panose="02020603050405020304" pitchFamily="18" charset="0"/>
              </a:rPr>
              <a:t>O</a:t>
            </a:r>
            <a:endParaRPr lang="en-US" sz="2800" dirty="0">
              <a:solidFill>
                <a:schemeClr val="tx1"/>
              </a:solidFill>
              <a:latin typeface="Times New Roman" panose="02020603050405020304" pitchFamily="18" charset="0"/>
              <a:cs typeface="Times New Roman" panose="02020603050405020304" pitchFamily="18" charset="0"/>
            </a:endParaRPr>
          </a:p>
          <a:p>
            <a:endParaRPr lang="en-US" dirty="0"/>
          </a:p>
        </p:txBody>
      </p:sp>
      <p:sp>
        <p:nvSpPr>
          <p:cNvPr id="9" name="Content Placeholder 8"/>
          <p:cNvSpPr>
            <a:spLocks noGrp="1"/>
          </p:cNvSpPr>
          <p:nvPr>
            <p:ph sz="half" idx="2"/>
          </p:nvPr>
        </p:nvSpPr>
        <p:spPr>
          <a:xfrm>
            <a:off x="6138334" y="1296988"/>
            <a:ext cx="5895530" cy="5053011"/>
          </a:xfrm>
          <a:solidFill>
            <a:schemeClr val="bg1"/>
          </a:solidFill>
        </p:spPr>
        <p:txBody>
          <a:bodyPr>
            <a:normAutofit/>
          </a:bodyPr>
          <a:lstStyle/>
          <a:p>
            <a:pPr marL="0" indent="0">
              <a:buNone/>
            </a:pPr>
            <a:r>
              <a:rPr lang="en-US" sz="2800" dirty="0">
                <a:solidFill>
                  <a:schemeClr val="tx1"/>
                </a:solidFill>
                <a:latin typeface="Times New Roman" panose="02020603050405020304" pitchFamily="18" charset="0"/>
                <a:cs typeface="Times New Roman" panose="02020603050405020304" pitchFamily="18" charset="0"/>
              </a:rPr>
              <a:t>Hydrogen and oxygen react chemically to form water. How much water would form if 14.8 grams of hydrogen reacted with 34.8 grams of oxygen</a:t>
            </a:r>
            <a:r>
              <a:rPr lang="en-US" sz="2800" dirty="0" smtClean="0">
                <a:solidFill>
                  <a:schemeClr val="tx1"/>
                </a:solidFill>
                <a:latin typeface="Times New Roman" panose="02020603050405020304" pitchFamily="18" charset="0"/>
                <a:cs typeface="Times New Roman" panose="02020603050405020304" pitchFamily="18" charset="0"/>
              </a:rPr>
              <a:t>?</a:t>
            </a:r>
          </a:p>
          <a:p>
            <a:pPr marL="0" indent="0">
              <a:buNone/>
            </a:pPr>
            <a:r>
              <a:rPr lang="en-US" sz="2800" dirty="0" smtClean="0">
                <a:solidFill>
                  <a:schemeClr val="tx1"/>
                </a:solidFill>
                <a:latin typeface="Times New Roman" panose="02020603050405020304" pitchFamily="18" charset="0"/>
                <a:cs typeface="Times New Roman" panose="02020603050405020304" pitchFamily="18" charset="0"/>
              </a:rPr>
              <a:t>(hint – use conservation of mass) </a:t>
            </a:r>
          </a:p>
          <a:p>
            <a:pPr marL="0" indent="0">
              <a:buNone/>
            </a:pPr>
            <a:endParaRPr lang="en-US" sz="2800" dirty="0">
              <a:solidFill>
                <a:schemeClr val="tx1"/>
              </a:solidFill>
              <a:latin typeface="Times New Roman" panose="02020603050405020304" pitchFamily="18" charset="0"/>
              <a:cs typeface="Times New Roman" panose="02020603050405020304" pitchFamily="18" charset="0"/>
            </a:endParaRPr>
          </a:p>
          <a:p>
            <a:pPr marL="0" indent="0">
              <a:buNone/>
            </a:pPr>
            <a:r>
              <a:rPr lang="en-US" sz="2800" dirty="0">
                <a:solidFill>
                  <a:schemeClr val="tx1"/>
                </a:solidFill>
                <a:latin typeface="Times New Roman" panose="02020603050405020304" pitchFamily="18" charset="0"/>
                <a:cs typeface="Times New Roman" panose="02020603050405020304" pitchFamily="18" charset="0"/>
              </a:rPr>
              <a:t>			</a:t>
            </a:r>
            <a:r>
              <a:rPr lang="en-US" sz="2800" dirty="0" smtClean="0">
                <a:solidFill>
                  <a:schemeClr val="tx1"/>
                </a:solidFill>
                <a:latin typeface="Times New Roman" panose="02020603050405020304" pitchFamily="18" charset="0"/>
                <a:cs typeface="Times New Roman" panose="02020603050405020304" pitchFamily="18" charset="0"/>
              </a:rPr>
              <a:t>2H</a:t>
            </a:r>
            <a:r>
              <a:rPr lang="en-US" sz="2800" baseline="-25000" dirty="0" smtClean="0">
                <a:solidFill>
                  <a:schemeClr val="tx1"/>
                </a:solidFill>
                <a:latin typeface="Times New Roman" panose="02020603050405020304" pitchFamily="18" charset="0"/>
                <a:cs typeface="Times New Roman" panose="02020603050405020304" pitchFamily="18" charset="0"/>
              </a:rPr>
              <a:t>2</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smtClean="0">
                <a:solidFill>
                  <a:schemeClr val="tx1"/>
                </a:solidFill>
                <a:latin typeface="Times New Roman" panose="02020603050405020304" pitchFamily="18" charset="0"/>
                <a:cs typeface="Times New Roman" panose="02020603050405020304" pitchFamily="18" charset="0"/>
              </a:rPr>
              <a:t> O</a:t>
            </a:r>
            <a:r>
              <a:rPr lang="en-US" sz="2800" baseline="-25000" dirty="0" smtClean="0">
                <a:solidFill>
                  <a:schemeClr val="tx1"/>
                </a:solidFill>
                <a:latin typeface="Times New Roman" panose="02020603050405020304" pitchFamily="18" charset="0"/>
                <a:cs typeface="Times New Roman" panose="02020603050405020304" pitchFamily="18" charset="0"/>
              </a:rPr>
              <a:t>2</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smtClean="0">
                <a:solidFill>
                  <a:schemeClr val="tx1"/>
                </a:solidFill>
                <a:latin typeface="Times New Roman" panose="02020603050405020304" pitchFamily="18" charset="0"/>
                <a:cs typeface="Times New Roman" panose="02020603050405020304" pitchFamily="18" charset="0"/>
              </a:rPr>
              <a:t> 2H</a:t>
            </a:r>
            <a:r>
              <a:rPr lang="en-US" sz="2800" baseline="-25000" dirty="0" smtClean="0">
                <a:solidFill>
                  <a:schemeClr val="tx1"/>
                </a:solidFill>
                <a:latin typeface="Times New Roman" panose="02020603050405020304" pitchFamily="18" charset="0"/>
                <a:cs typeface="Times New Roman" panose="02020603050405020304" pitchFamily="18" charset="0"/>
              </a:rPr>
              <a:t>2</a:t>
            </a:r>
            <a:r>
              <a:rPr lang="en-US" sz="2800" dirty="0" smtClean="0">
                <a:solidFill>
                  <a:schemeClr val="tx1"/>
                </a:solidFill>
                <a:latin typeface="Times New Roman" panose="02020603050405020304" pitchFamily="18" charset="0"/>
                <a:cs typeface="Times New Roman" panose="02020603050405020304" pitchFamily="18" charset="0"/>
              </a:rPr>
              <a:t>O</a:t>
            </a:r>
            <a:endParaRPr lang="en-US" sz="2800" dirty="0">
              <a:solidFill>
                <a:schemeClr val="tx1"/>
              </a:solidFill>
              <a:latin typeface="Times New Roman" panose="02020603050405020304" pitchFamily="18" charset="0"/>
              <a:cs typeface="Times New Roman" panose="02020603050405020304" pitchFamily="18" charset="0"/>
            </a:endParaRPr>
          </a:p>
          <a:p>
            <a:pPr marL="0" indent="0">
              <a:buNone/>
            </a:pPr>
            <a:endParaRPr lang="en-US" dirty="0"/>
          </a:p>
        </p:txBody>
      </p:sp>
      <p:cxnSp>
        <p:nvCxnSpPr>
          <p:cNvPr id="11" name="Straight Connector 10"/>
          <p:cNvCxnSpPr/>
          <p:nvPr/>
        </p:nvCxnSpPr>
        <p:spPr>
          <a:xfrm>
            <a:off x="5956300" y="1130300"/>
            <a:ext cx="0" cy="572770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9549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Conservation of Mass/Matter </a:t>
            </a: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www.youtube.com/watch?v=JCyjLPYXl1I</a:t>
            </a:r>
            <a:endParaRPr lang="en-US" dirty="0" smtClean="0"/>
          </a:p>
          <a:p>
            <a:endParaRPr lang="en-US" dirty="0"/>
          </a:p>
          <a:p>
            <a:endParaRPr lang="en-US" dirty="0"/>
          </a:p>
        </p:txBody>
      </p:sp>
    </p:spTree>
    <p:extLst>
      <p:ext uri="{BB962C8B-B14F-4D97-AF65-F5344CB8AC3E}">
        <p14:creationId xmlns:p14="http://schemas.microsoft.com/office/powerpoint/2010/main" val="37710249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52400"/>
            <a:ext cx="8596668" cy="1320800"/>
          </a:xfrm>
        </p:spPr>
        <p:txBody>
          <a:bodyPr>
            <a:normAutofit/>
          </a:bodyPr>
          <a:lstStyle/>
          <a:p>
            <a:pPr algn="ctr"/>
            <a:r>
              <a:rPr lang="en-US" sz="4000" u="sng" dirty="0" smtClean="0"/>
              <a:t>So far we’ve learned…</a:t>
            </a:r>
            <a:endParaRPr lang="en-US" sz="4000" u="sng" dirty="0"/>
          </a:p>
        </p:txBody>
      </p:sp>
      <p:sp>
        <p:nvSpPr>
          <p:cNvPr id="3" name="Content Placeholder 2"/>
          <p:cNvSpPr>
            <a:spLocks noGrp="1"/>
          </p:cNvSpPr>
          <p:nvPr>
            <p:ph idx="1"/>
          </p:nvPr>
        </p:nvSpPr>
        <p:spPr>
          <a:xfrm>
            <a:off x="474134" y="1104900"/>
            <a:ext cx="8596668" cy="5422900"/>
          </a:xfrm>
        </p:spPr>
        <p:txBody>
          <a:bodyPr>
            <a:noAutofit/>
          </a:bodyPr>
          <a:lstStyle/>
          <a:p>
            <a:r>
              <a:rPr lang="en-US" sz="2800" dirty="0" smtClean="0"/>
              <a:t>That molecules form when atoms are unstable, meaning they don’t have a full outermost shell</a:t>
            </a:r>
          </a:p>
          <a:p>
            <a:r>
              <a:rPr lang="en-US" sz="2800" dirty="0" smtClean="0"/>
              <a:t>When you combine multiple elements and molecules together in a chemical reaction, atoms must be equal on both sides to satisfy the law of conservation of mass/matter.</a:t>
            </a:r>
          </a:p>
          <a:p>
            <a:r>
              <a:rPr lang="en-US" sz="2800" dirty="0" smtClean="0"/>
              <a:t>The law of conservation of mass/matter states that matter cannot be created or destroyed in chemical reactions. </a:t>
            </a:r>
          </a:p>
          <a:p>
            <a:r>
              <a:rPr lang="en-US" sz="2800" dirty="0" smtClean="0"/>
              <a:t>When looking at chemical reactions, we must balance chemical equations to ensure we satisfy the law. </a:t>
            </a:r>
            <a:endParaRPr lang="en-US" sz="2800" dirty="0"/>
          </a:p>
        </p:txBody>
      </p:sp>
    </p:spTree>
    <p:extLst>
      <p:ext uri="{BB962C8B-B14F-4D97-AF65-F5344CB8AC3E}">
        <p14:creationId xmlns:p14="http://schemas.microsoft.com/office/powerpoint/2010/main" val="502493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is matter the only thing present in a chemical reaction?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52703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11730</TotalTime>
  <Words>1134</Words>
  <Application>Microsoft Office PowerPoint</Application>
  <PresentationFormat>Widescreen</PresentationFormat>
  <Paragraphs>114</Paragraphs>
  <Slides>20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Symbol</vt:lpstr>
      <vt:lpstr>Times New Roman</vt:lpstr>
      <vt:lpstr>Trebuchet MS</vt:lpstr>
      <vt:lpstr>Wingdings</vt:lpstr>
      <vt:lpstr>Wingdings 3</vt:lpstr>
      <vt:lpstr>Facet</vt:lpstr>
      <vt:lpstr>Today’s my birthday…so I might as well include you in on the fun</vt:lpstr>
      <vt:lpstr>#51  Conservation of Energy,  Endothermic and Exothermic Reactions </vt:lpstr>
      <vt:lpstr>PowerPoint Presentation</vt:lpstr>
      <vt:lpstr>PowerPoint Presentation</vt:lpstr>
      <vt:lpstr>PowerPoint Presentation</vt:lpstr>
      <vt:lpstr>WARM-UP</vt:lpstr>
      <vt:lpstr>Conservation of Mass/Matter </vt:lpstr>
      <vt:lpstr>So far we’ve learned…</vt:lpstr>
      <vt:lpstr>So is matter the only thing present in a chemical reaction? </vt:lpstr>
      <vt:lpstr>*Law of Conservation of Energy</vt:lpstr>
      <vt:lpstr>*Endothermic Reaction</vt:lpstr>
      <vt:lpstr>When a chemical change occurs, energy is either released or absorbed. </vt:lpstr>
      <vt:lpstr>*Exothermic Reaction</vt:lpstr>
      <vt:lpstr>When a chemical change occurs, energy is either released or absorbed. </vt:lpstr>
      <vt:lpstr>extra</vt:lpstr>
      <vt:lpstr>Warm-up</vt:lpstr>
      <vt:lpstr>Concept Check</vt:lpstr>
      <vt:lpstr>Warm-up </vt:lpstr>
      <vt:lpstr>PowerPoint Presentation</vt:lpstr>
      <vt:lpstr>Catalyst</vt:lpstr>
    </vt:vector>
  </TitlesOfParts>
  <Company>Charlotte Mecklenburg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Smart, Brittany S.</dc:creator>
  <cp:lastModifiedBy>Smart, Brittany S.</cp:lastModifiedBy>
  <cp:revision>43</cp:revision>
  <dcterms:created xsi:type="dcterms:W3CDTF">2017-01-25T14:03:15Z</dcterms:created>
  <dcterms:modified xsi:type="dcterms:W3CDTF">2020-01-23T16:24:40Z</dcterms:modified>
</cp:coreProperties>
</file>