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9" r:id="rId1"/>
  </p:sldMasterIdLst>
  <p:sldIdLst>
    <p:sldId id="256" r:id="rId2"/>
    <p:sldId id="257" r:id="rId3"/>
    <p:sldId id="259" r:id="rId4"/>
    <p:sldId id="258" r:id="rId5"/>
    <p:sldId id="260" r:id="rId6"/>
    <p:sldId id="261" r:id="rId7"/>
    <p:sldId id="263" r:id="rId8"/>
    <p:sldId id="264" r:id="rId9"/>
    <p:sldId id="262" r:id="rId10"/>
    <p:sldId id="266"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09"/>
  </p:normalViewPr>
  <p:slideViewPr>
    <p:cSldViewPr snapToGrid="0" snapToObjects="1">
      <p:cViewPr varScale="1">
        <p:scale>
          <a:sx n="65" d="100"/>
          <a:sy n="65" d="100"/>
        </p:scale>
        <p:origin x="54" y="10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77348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D38747-4367-4BD2-8D51-C97E202738E2}" type="datetime1">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198592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a:extLst>
              <a:ext uri="{FF2B5EF4-FFF2-40B4-BE49-F238E27FC236}">
                <a16:creationId xmlns:a16="http://schemas.microsoft.com/office/drawing/2014/main" id="{CE39118B-B3AD-4BD4-BA22-DEFF4E76C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247728"/>
            <a:ext cx="10353762" cy="543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F1B079-7EF0-44EE-B798-BCC497C9F3B2}" type="datetime1">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9084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normAutofit/>
          </a:bodyPr>
          <a:lstStyle>
            <a:lvl1pPr>
              <a:defRPr sz="40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FF70A8-1D13-4657-95F0-A9EA54967B8D}" type="datetime1">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45118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EB90AC-71BD-4C7F-8ACA-7B3F18292E63}" type="datetime1">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11" name="TextBox 10">
            <a:extLst>
              <a:ext uri="{FF2B5EF4-FFF2-40B4-BE49-F238E27FC236}">
                <a16:creationId xmlns:a16="http://schemas.microsoft.com/office/drawing/2014/main" id="{223F0D53-0705-41B7-8554-09D21E7807F9}"/>
              </a:ext>
            </a:extLst>
          </p:cNvPr>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a:extLst>
              <a:ext uri="{FF2B5EF4-FFF2-40B4-BE49-F238E27FC236}">
                <a16:creationId xmlns:a16="http://schemas.microsoft.com/office/drawing/2014/main" id="{C7F647CD-0F1A-4BB3-89E0-A74F1E1B098D}"/>
              </a:ext>
            </a:extLst>
          </p:cNvPr>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218563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6EFC2C-8905-46F0-B443-CE905B76BA01}" type="datetime1">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991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764782"/>
          </a:xfrm>
        </p:spPr>
        <p:txBody>
          <a:bodyPr anchor="b">
            <a:noAutofit/>
          </a:bodyPr>
          <a:lstStyle>
            <a:lvl1pPr marL="0" indent="0" algn="ctr">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3"/>
          <p:cNvSpPr>
            <a:spLocks noGrp="1"/>
          </p:cNvSpPr>
          <p:nvPr>
            <p:ph type="body" sz="half" idx="15"/>
          </p:nvPr>
        </p:nvSpPr>
        <p:spPr>
          <a:xfrm>
            <a:off x="913795" y="2768112"/>
            <a:ext cx="3300984" cy="302308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49"/>
            <a:ext cx="3300984" cy="764783"/>
          </a:xfrm>
        </p:spPr>
        <p:txBody>
          <a:bodyPr anchor="b">
            <a:noAutofit/>
          </a:bodyPr>
          <a:lstStyle>
            <a:lvl1pPr marL="0" indent="0" algn="ctr">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Text Placeholder 3"/>
          <p:cNvSpPr>
            <a:spLocks noGrp="1"/>
          </p:cNvSpPr>
          <p:nvPr>
            <p:ph type="body" sz="half" idx="16"/>
          </p:nvPr>
        </p:nvSpPr>
        <p:spPr>
          <a:xfrm>
            <a:off x="4441435" y="2768112"/>
            <a:ext cx="3300984" cy="302308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Text Placeholder 4"/>
          <p:cNvSpPr>
            <a:spLocks noGrp="1"/>
          </p:cNvSpPr>
          <p:nvPr>
            <p:ph type="body" sz="quarter" idx="13"/>
          </p:nvPr>
        </p:nvSpPr>
        <p:spPr>
          <a:xfrm>
            <a:off x="7966572" y="1885950"/>
            <a:ext cx="3300984" cy="764782"/>
          </a:xfrm>
        </p:spPr>
        <p:txBody>
          <a:bodyPr anchor="b">
            <a:noAutofit/>
          </a:bodyPr>
          <a:lstStyle>
            <a:lvl1pPr marL="0" indent="0" algn="ctr">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3"/>
          <p:cNvSpPr>
            <a:spLocks noGrp="1"/>
          </p:cNvSpPr>
          <p:nvPr>
            <p:ph type="body" sz="half" idx="17"/>
          </p:nvPr>
        </p:nvSpPr>
        <p:spPr>
          <a:xfrm>
            <a:off x="7966572" y="2768110"/>
            <a:ext cx="3300984" cy="302308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9079DC3-C9B5-499E-9140-0DC28B7074E2}" type="datetime1">
              <a:rPr lang="en-US" smtClean="0"/>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0608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a:extLst>
              <a:ext uri="{FF2B5EF4-FFF2-40B4-BE49-F238E27FC236}">
                <a16:creationId xmlns:a16="http://schemas.microsoft.com/office/drawing/2014/main" id="{7E87C569-D426-4615-ADA7-B370EA9834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a:extLst>
              <a:ext uri="{FF2B5EF4-FFF2-40B4-BE49-F238E27FC236}">
                <a16:creationId xmlns:a16="http://schemas.microsoft.com/office/drawing/2014/main" id="{7B353ED4-7AD0-46C9-88ED-1A16B1433A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a:extLst>
              <a:ext uri="{FF2B5EF4-FFF2-40B4-BE49-F238E27FC236}">
                <a16:creationId xmlns:a16="http://schemas.microsoft.com/office/drawing/2014/main" id="{F561D985-AD57-459A-B3A6-EBF2960397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572443"/>
            <a:ext cx="3300984" cy="121875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572442"/>
            <a:ext cx="3300984" cy="121875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572442"/>
            <a:ext cx="3300984" cy="121875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0BB33EA-E472-4D22-9C03-A9C14AA21CED}" type="datetime1">
              <a:rPr lang="en-US" smtClean="0"/>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86198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17E833E-1B6D-415F-AD29-75AE8C43BD0D}" type="datetime1">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283210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52596F-08A7-4B70-989A-F2B1CF31E66B}" type="datetime1">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79434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C55A3C-5767-4844-A0A3-83778C2E5409}" type="datetime1">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793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763439"/>
            <a:ext cx="9590550" cy="133349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E507A8-A5CF-4D38-AB86-7EDDA87A85D4}" type="datetime1">
              <a:rPr lang="en-US" smtClean="0"/>
              <a:t>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083934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126187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76450"/>
            <a:ext cx="4856841" cy="362267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0716" y="2076451"/>
            <a:ext cx="4856841" cy="3622672"/>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FCD27C-8599-43EF-BA1D-14DDC1946E06}" type="datetime1">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031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a:extLst>
              <a:ext uri="{FF2B5EF4-FFF2-40B4-BE49-F238E27FC236}">
                <a16:creationId xmlns:a16="http://schemas.microsoft.com/office/drawing/2014/main" id="{37B721FF-D609-4D98-9D19-CF75AA8A54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29200" cy="4099959"/>
          </a:xfrm>
          <a:prstGeom prst="rect">
            <a:avLst/>
          </a:prstGeom>
        </p:spPr>
      </p:pic>
      <p:pic>
        <p:nvPicPr>
          <p:cNvPr id="21" name="Picture 20" descr="Slate-V2-HD-compPhotoInset.png">
            <a:extLst>
              <a:ext uri="{FF2B5EF4-FFF2-40B4-BE49-F238E27FC236}">
                <a16:creationId xmlns:a16="http://schemas.microsoft.com/office/drawing/2014/main" id="{073936BD-C868-433F-8E84-D6DD8E640E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38357" y="1734506"/>
            <a:ext cx="5029200" cy="4099959"/>
          </a:xfrm>
          <a:prstGeom prst="rect">
            <a:avLst/>
          </a:prstGeom>
        </p:spPr>
      </p:pic>
      <p:sp>
        <p:nvSpPr>
          <p:cNvPr id="2" name="Title 1"/>
          <p:cNvSpPr>
            <a:spLocks noGrp="1"/>
          </p:cNvSpPr>
          <p:nvPr>
            <p:ph type="title"/>
          </p:nvPr>
        </p:nvSpPr>
        <p:spPr>
          <a:xfrm>
            <a:off x="913795" y="609600"/>
            <a:ext cx="10353762" cy="97045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46013" y="1855153"/>
            <a:ext cx="4764764" cy="69249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46013" y="2702103"/>
            <a:ext cx="4764764" cy="3043533"/>
          </a:xfrm>
        </p:spPr>
        <p:txBody>
          <a:bodyPr anchor="t">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363166" y="1855152"/>
            <a:ext cx="4779582" cy="692495"/>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63167" y="2702103"/>
            <a:ext cx="4779581" cy="3043533"/>
          </a:xfrm>
        </p:spPr>
        <p:txBody>
          <a:bodyPr anchor="t">
            <a:normAutofit/>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9343D99-809A-49C0-96E5-4250D0B498EE}" type="datetime1">
              <a:rPr lang="en-US" smtClean="0"/>
              <a:t>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63717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43DE9B-B678-4EFB-BB7D-A4370204A0B0}" type="datetime1">
              <a:rPr lang="en-US" smtClean="0"/>
              <a:t>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4811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8812DA-F765-4142-A6A3-A8ED7235E082}" type="datetime1">
              <a:rPr lang="en-US" smtClean="0"/>
              <a:t>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75829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8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0800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673351"/>
            <a:ext cx="3706889" cy="301625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0277FD-7DE6-41D4-930D-AC99F5AFE54E}" type="datetime1">
              <a:rPr lang="en-US" smtClean="0"/>
              <a:t>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69709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a:extLst>
              <a:ext uri="{FF2B5EF4-FFF2-40B4-BE49-F238E27FC236}">
                <a16:creationId xmlns:a16="http://schemas.microsoft.com/office/drawing/2014/main" id="{4D06E496-ACBA-4063-B4A1-C5C484EE5A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763701"/>
            <a:ext cx="5707899" cy="1675559"/>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73698" y="2679699"/>
            <a:ext cx="4588094" cy="3135695"/>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15526-7079-4B7B-987C-1B5FAE11A0FF}" type="datetime1">
              <a:rPr lang="en-US" smtClean="0"/>
              <a:t>2/3/2020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7009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lumOff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125730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76450"/>
            <a:ext cx="10353762" cy="3714749"/>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6000749"/>
            <a:ext cx="2743200" cy="365125"/>
          </a:xfrm>
          <a:prstGeom prst="rect">
            <a:avLst/>
          </a:prstGeom>
        </p:spPr>
        <p:txBody>
          <a:bodyPr vert="horz" lIns="91440" tIns="45720" rIns="91440" bIns="45720" rtlCol="0" anchor="ctr"/>
          <a:lstStyle>
            <a:lvl1pPr algn="r">
              <a:defRPr sz="1100">
                <a:solidFill>
                  <a:schemeClr val="tx1">
                    <a:lumMod val="95000"/>
                  </a:schemeClr>
                </a:solidFill>
                <a:effectLst>
                  <a:outerShdw blurRad="50800" dist="38100" dir="2700000" algn="tl" rotWithShape="0">
                    <a:schemeClr val="bg1">
                      <a:alpha val="43000"/>
                    </a:schemeClr>
                  </a:outerShdw>
                </a:effectLst>
              </a:defRPr>
            </a:lvl1pPr>
          </a:lstStyle>
          <a:p>
            <a:fld id="{073ED0CC-082F-4160-86E5-0D6041F12778}" type="datetime1">
              <a:rPr lang="en-US" smtClean="0"/>
              <a:t>2/3/2020</a:t>
            </a:fld>
            <a:endParaRPr lang="en-US" dirty="0"/>
          </a:p>
        </p:txBody>
      </p:sp>
      <p:sp>
        <p:nvSpPr>
          <p:cNvPr id="5" name="Footer Placeholder 4"/>
          <p:cNvSpPr>
            <a:spLocks noGrp="1"/>
          </p:cNvSpPr>
          <p:nvPr>
            <p:ph type="ftr" sz="quarter" idx="3"/>
          </p:nvPr>
        </p:nvSpPr>
        <p:spPr>
          <a:xfrm>
            <a:off x="913795" y="6000749"/>
            <a:ext cx="6672865" cy="365125"/>
          </a:xfrm>
          <a:prstGeom prst="rect">
            <a:avLst/>
          </a:prstGeom>
        </p:spPr>
        <p:txBody>
          <a:bodyPr vert="horz" lIns="91440" tIns="45720" rIns="91440" bIns="45720" rtlCol="0" anchor="ctr"/>
          <a:lstStyle>
            <a:lvl1pPr algn="l">
              <a:defRPr sz="11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6000749"/>
            <a:ext cx="753545" cy="365125"/>
          </a:xfrm>
          <a:prstGeom prst="rect">
            <a:avLst/>
          </a:prstGeom>
        </p:spPr>
        <p:txBody>
          <a:bodyPr vert="horz" lIns="91440" tIns="45720" rIns="91440" bIns="45720" rtlCol="0" anchor="ctr"/>
          <a:lstStyle>
            <a:lvl1pPr algn="r">
              <a:defRPr sz="1100">
                <a:solidFill>
                  <a:schemeClr val="tx1">
                    <a:lumMod val="95000"/>
                  </a:schemeClr>
                </a:solidFill>
                <a:effectLst>
                  <a:outerShdw blurRad="50800" dist="38100" dir="2700000" algn="tl" rotWithShape="0">
                    <a:schemeClr val="bg1">
                      <a:alpha val="43000"/>
                    </a:schemeClr>
                  </a:outerShdw>
                </a:effectLs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4119895061"/>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62" r:id="rId4"/>
    <p:sldLayoutId id="2147483663" r:id="rId5"/>
    <p:sldLayoutId id="2147483664" r:id="rId6"/>
    <p:sldLayoutId id="2147483665" r:id="rId7"/>
    <p:sldLayoutId id="2147483666" r:id="rId8"/>
    <p:sldLayoutId id="2147483667" r:id="rId9"/>
    <p:sldLayoutId id="2147483668" r:id="rId10"/>
    <p:sldLayoutId id="2147483675" r:id="rId11"/>
    <p:sldLayoutId id="2147483669" r:id="rId12"/>
    <p:sldLayoutId id="2147483670" r:id="rId13"/>
    <p:sldLayoutId id="2147483671" r:id="rId14"/>
    <p:sldLayoutId id="2147483672" r:id="rId15"/>
    <p:sldLayoutId id="2147483673" r:id="rId16"/>
    <p:sldLayoutId id="2147483674" r:id="rId17"/>
  </p:sldLayoutIdLst>
  <p:hf sldNum="0" hdr="0" ftr="0" dt="0"/>
  <p:txStyles>
    <p:titleStyle>
      <a:lvl1pPr algn="ctr" defTabSz="457200" rtl="0" eaLnBrk="1" latinLnBrk="0" hangingPunct="1">
        <a:lnSpc>
          <a:spcPct val="90000"/>
        </a:lnSpc>
        <a:spcBef>
          <a:spcPct val="0"/>
        </a:spcBef>
        <a:buNone/>
        <a:defRPr sz="4800" i="1"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lnSpc>
          <a:spcPct val="110000"/>
        </a:lnSpc>
        <a:spcBef>
          <a:spcPct val="20000"/>
        </a:spcBef>
        <a:spcAft>
          <a:spcPts val="600"/>
        </a:spcAft>
        <a:buClr>
          <a:schemeClr val="tx2"/>
        </a:buClr>
        <a:buSzPct val="70000"/>
        <a:buFont typeface="Wingdings 2" charset="2"/>
        <a:buChar char=""/>
        <a:defRPr sz="2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9C010-D42C-3F4D-931D-238EFF2EA747}"/>
              </a:ext>
            </a:extLst>
          </p:cNvPr>
          <p:cNvSpPr>
            <a:spLocks noGrp="1"/>
          </p:cNvSpPr>
          <p:nvPr>
            <p:ph type="ctrTitle"/>
          </p:nvPr>
        </p:nvSpPr>
        <p:spPr>
          <a:xfrm>
            <a:off x="4920567" y="448154"/>
            <a:ext cx="6947065" cy="2956955"/>
          </a:xfrm>
        </p:spPr>
        <p:txBody>
          <a:bodyPr>
            <a:normAutofit/>
          </a:bodyPr>
          <a:lstStyle/>
          <a:p>
            <a:r>
              <a:rPr lang="en-US" sz="8800" b="1" dirty="0">
                <a:solidFill>
                  <a:schemeClr val="bg1"/>
                </a:solidFill>
              </a:rPr>
              <a:t>The Great Energy Debate </a:t>
            </a:r>
          </a:p>
        </p:txBody>
      </p:sp>
      <p:sp>
        <p:nvSpPr>
          <p:cNvPr id="3" name="Subtitle 2"/>
          <p:cNvSpPr>
            <a:spLocks noGrp="1"/>
          </p:cNvSpPr>
          <p:nvPr>
            <p:ph type="subTitle" idx="1"/>
          </p:nvPr>
        </p:nvSpPr>
        <p:spPr>
          <a:xfrm>
            <a:off x="5423289" y="4107051"/>
            <a:ext cx="6444343" cy="1762000"/>
          </a:xfrm>
        </p:spPr>
        <p:txBody>
          <a:bodyPr>
            <a:noAutofit/>
          </a:bodyPr>
          <a:lstStyle/>
          <a:p>
            <a:r>
              <a:rPr lang="en-US" sz="3200" b="1" dirty="0">
                <a:solidFill>
                  <a:srgbClr val="002060"/>
                </a:solidFill>
                <a:effectLst/>
              </a:rPr>
              <a:t>Wind, biomass, solar, </a:t>
            </a:r>
            <a:r>
              <a:rPr lang="en-US" sz="3200" b="1" dirty="0" smtClean="0">
                <a:solidFill>
                  <a:srgbClr val="002060"/>
                </a:solidFill>
                <a:effectLst/>
              </a:rPr>
              <a:t>geothermal</a:t>
            </a:r>
            <a:r>
              <a:rPr lang="en-US" sz="3200" b="1" dirty="0">
                <a:solidFill>
                  <a:srgbClr val="002060"/>
                </a:solidFill>
                <a:effectLst/>
              </a:rPr>
              <a:t>, hydroelectric, nuclear, coal, oil</a:t>
            </a:r>
            <a:r>
              <a:rPr lang="en-US" sz="3200" b="1" dirty="0" smtClean="0">
                <a:solidFill>
                  <a:srgbClr val="002060"/>
                </a:solidFill>
                <a:effectLst/>
              </a:rPr>
              <a:t>, natural gas, tidal</a:t>
            </a:r>
            <a:r>
              <a:rPr lang="en-US" sz="3200" b="1" dirty="0">
                <a:solidFill>
                  <a:srgbClr val="002060"/>
                </a:solidFill>
                <a:effectLst/>
              </a:rPr>
              <a:t>*</a:t>
            </a:r>
          </a:p>
        </p:txBody>
      </p:sp>
      <p:pic>
        <p:nvPicPr>
          <p:cNvPr id="4" name="Picture 3">
            <a:extLst>
              <a:ext uri="{FF2B5EF4-FFF2-40B4-BE49-F238E27FC236}">
                <a16:creationId xmlns:a16="http://schemas.microsoft.com/office/drawing/2014/main" id="{C10D42E3-8AA3-4335-BD53-F3E291DFD742}"/>
              </a:ext>
            </a:extLst>
          </p:cNvPr>
          <p:cNvPicPr>
            <a:picLocks noChangeAspect="1"/>
          </p:cNvPicPr>
          <p:nvPr/>
        </p:nvPicPr>
        <p:blipFill rotWithShape="1">
          <a:blip r:embed="rId2"/>
          <a:srcRect l="50147" r="2524" b="1"/>
          <a:stretch/>
        </p:blipFill>
        <p:spPr>
          <a:xfrm>
            <a:off x="20" y="10"/>
            <a:ext cx="4571629" cy="6857990"/>
          </a:xfrm>
          <a:prstGeom prst="rect">
            <a:avLst/>
          </a:prstGeom>
        </p:spPr>
      </p:pic>
    </p:spTree>
    <p:extLst>
      <p:ext uri="{BB962C8B-B14F-4D97-AF65-F5344CB8AC3E}">
        <p14:creationId xmlns:p14="http://schemas.microsoft.com/office/powerpoint/2010/main" val="2721460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9C010-D42C-3F4D-931D-238EFF2EA747}"/>
              </a:ext>
            </a:extLst>
          </p:cNvPr>
          <p:cNvSpPr>
            <a:spLocks noGrp="1"/>
          </p:cNvSpPr>
          <p:nvPr>
            <p:ph type="ctrTitle"/>
          </p:nvPr>
        </p:nvSpPr>
        <p:spPr>
          <a:xfrm>
            <a:off x="4920567" y="448154"/>
            <a:ext cx="6947065" cy="2956955"/>
          </a:xfrm>
        </p:spPr>
        <p:txBody>
          <a:bodyPr>
            <a:normAutofit/>
          </a:bodyPr>
          <a:lstStyle/>
          <a:p>
            <a:r>
              <a:rPr lang="en-US" sz="8800" b="1" dirty="0">
                <a:solidFill>
                  <a:schemeClr val="bg1"/>
                </a:solidFill>
              </a:rPr>
              <a:t>The Great Energy Debate </a:t>
            </a:r>
          </a:p>
        </p:txBody>
      </p:sp>
      <p:sp>
        <p:nvSpPr>
          <p:cNvPr id="3" name="Subtitle 2"/>
          <p:cNvSpPr>
            <a:spLocks noGrp="1"/>
          </p:cNvSpPr>
          <p:nvPr>
            <p:ph type="subTitle" idx="1"/>
          </p:nvPr>
        </p:nvSpPr>
        <p:spPr>
          <a:xfrm>
            <a:off x="5423289" y="4107051"/>
            <a:ext cx="6444343" cy="1762000"/>
          </a:xfrm>
        </p:spPr>
        <p:txBody>
          <a:bodyPr>
            <a:noAutofit/>
          </a:bodyPr>
          <a:lstStyle/>
          <a:p>
            <a:r>
              <a:rPr lang="en-US" sz="3200" b="1" dirty="0">
                <a:solidFill>
                  <a:srgbClr val="002060"/>
                </a:solidFill>
                <a:effectLst/>
              </a:rPr>
              <a:t>Wind, biomass, solar, </a:t>
            </a:r>
            <a:r>
              <a:rPr lang="en-US" sz="3200" b="1" dirty="0" smtClean="0">
                <a:solidFill>
                  <a:srgbClr val="002060"/>
                </a:solidFill>
                <a:effectLst/>
              </a:rPr>
              <a:t>geothermal</a:t>
            </a:r>
            <a:r>
              <a:rPr lang="en-US" sz="3200" b="1" dirty="0">
                <a:solidFill>
                  <a:srgbClr val="002060"/>
                </a:solidFill>
                <a:effectLst/>
              </a:rPr>
              <a:t>, hydroelectric, nuclear, coal, oil</a:t>
            </a:r>
            <a:r>
              <a:rPr lang="en-US" sz="3200" b="1" dirty="0" smtClean="0">
                <a:solidFill>
                  <a:srgbClr val="002060"/>
                </a:solidFill>
                <a:effectLst/>
              </a:rPr>
              <a:t>, natural gas, tidal</a:t>
            </a:r>
            <a:r>
              <a:rPr lang="en-US" sz="3200" b="1" dirty="0">
                <a:solidFill>
                  <a:srgbClr val="002060"/>
                </a:solidFill>
                <a:effectLst/>
              </a:rPr>
              <a:t>*</a:t>
            </a:r>
          </a:p>
        </p:txBody>
      </p:sp>
      <p:pic>
        <p:nvPicPr>
          <p:cNvPr id="4" name="Picture 3">
            <a:extLst>
              <a:ext uri="{FF2B5EF4-FFF2-40B4-BE49-F238E27FC236}">
                <a16:creationId xmlns:a16="http://schemas.microsoft.com/office/drawing/2014/main" id="{C10D42E3-8AA3-4335-BD53-F3E291DFD742}"/>
              </a:ext>
            </a:extLst>
          </p:cNvPr>
          <p:cNvPicPr>
            <a:picLocks noChangeAspect="1"/>
          </p:cNvPicPr>
          <p:nvPr/>
        </p:nvPicPr>
        <p:blipFill rotWithShape="1">
          <a:blip r:embed="rId2"/>
          <a:srcRect l="50147" r="2524" b="1"/>
          <a:stretch/>
        </p:blipFill>
        <p:spPr>
          <a:xfrm>
            <a:off x="20" y="10"/>
            <a:ext cx="4571629" cy="6857990"/>
          </a:xfrm>
          <a:prstGeom prst="rect">
            <a:avLst/>
          </a:prstGeom>
        </p:spPr>
      </p:pic>
    </p:spTree>
    <p:extLst>
      <p:ext uri="{BB962C8B-B14F-4D97-AF65-F5344CB8AC3E}">
        <p14:creationId xmlns:p14="http://schemas.microsoft.com/office/powerpoint/2010/main" val="2454475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112" y="-1"/>
            <a:ext cx="10353762" cy="1003223"/>
          </a:xfrm>
        </p:spPr>
        <p:txBody>
          <a:bodyPr/>
          <a:lstStyle/>
          <a:p>
            <a:r>
              <a:rPr lang="en-US" b="1" i="0" u="sng" dirty="0" smtClean="0">
                <a:solidFill>
                  <a:srgbClr val="002060"/>
                </a:solidFill>
                <a:effectLst/>
              </a:rPr>
              <a:t>Goal for today:</a:t>
            </a:r>
            <a:endParaRPr lang="en-US" b="1" i="0" u="sng" dirty="0">
              <a:solidFill>
                <a:srgbClr val="002060"/>
              </a:solidFill>
              <a:effectLst/>
            </a:endParaRPr>
          </a:p>
        </p:txBody>
      </p:sp>
      <p:sp>
        <p:nvSpPr>
          <p:cNvPr id="3" name="Content Placeholder 2"/>
          <p:cNvSpPr>
            <a:spLocks noGrp="1"/>
          </p:cNvSpPr>
          <p:nvPr>
            <p:ph idx="1"/>
          </p:nvPr>
        </p:nvSpPr>
        <p:spPr>
          <a:xfrm>
            <a:off x="117986" y="834513"/>
            <a:ext cx="12074013" cy="5331740"/>
          </a:xfrm>
        </p:spPr>
        <p:txBody>
          <a:bodyPr>
            <a:noAutofit/>
          </a:bodyPr>
          <a:lstStyle/>
          <a:p>
            <a:r>
              <a:rPr lang="en-US" sz="3200" dirty="0" smtClean="0">
                <a:solidFill>
                  <a:srgbClr val="002060"/>
                </a:solidFill>
                <a:effectLst/>
                <a:latin typeface="Times New Roman" panose="02020603050405020304" pitchFamily="18" charset="0"/>
                <a:cs typeface="Times New Roman" panose="02020603050405020304" pitchFamily="18" charset="0"/>
              </a:rPr>
              <a:t>Create Google Slide (Share with group members and me, Brittany Smart)</a:t>
            </a:r>
          </a:p>
          <a:p>
            <a:pPr lvl="1"/>
            <a:r>
              <a:rPr lang="en-US" sz="2800" dirty="0" smtClean="0">
                <a:solidFill>
                  <a:srgbClr val="002060"/>
                </a:solidFill>
                <a:effectLst/>
                <a:latin typeface="Times New Roman" panose="02020603050405020304" pitchFamily="18" charset="0"/>
                <a:cs typeface="Times New Roman" panose="02020603050405020304" pitchFamily="18" charset="0"/>
              </a:rPr>
              <a:t>Title slide: group members names, topic, and picture</a:t>
            </a:r>
          </a:p>
          <a:p>
            <a:pPr lvl="1"/>
            <a:r>
              <a:rPr lang="en-US" sz="2800" dirty="0" smtClean="0">
                <a:solidFill>
                  <a:srgbClr val="002060"/>
                </a:solidFill>
                <a:effectLst/>
                <a:latin typeface="Times New Roman" panose="02020603050405020304" pitchFamily="18" charset="0"/>
                <a:cs typeface="Times New Roman" panose="02020603050405020304" pitchFamily="18" charset="0"/>
              </a:rPr>
              <a:t>How it works slide(s): explain in 8</a:t>
            </a:r>
            <a:r>
              <a:rPr lang="en-US" sz="2800" baseline="30000" dirty="0" smtClean="0">
                <a:solidFill>
                  <a:srgbClr val="002060"/>
                </a:solidFill>
                <a:effectLst/>
                <a:latin typeface="Times New Roman" panose="02020603050405020304" pitchFamily="18" charset="0"/>
                <a:cs typeface="Times New Roman" panose="02020603050405020304" pitchFamily="18" charset="0"/>
              </a:rPr>
              <a:t>th</a:t>
            </a:r>
            <a:r>
              <a:rPr lang="en-US" sz="2800" dirty="0" smtClean="0">
                <a:solidFill>
                  <a:srgbClr val="002060"/>
                </a:solidFill>
                <a:effectLst/>
                <a:latin typeface="Times New Roman" panose="02020603050405020304" pitchFamily="18" charset="0"/>
                <a:cs typeface="Times New Roman" panose="02020603050405020304" pitchFamily="18" charset="0"/>
              </a:rPr>
              <a:t> grade level how your energy source works and include pictures to assist with understanding</a:t>
            </a:r>
          </a:p>
          <a:p>
            <a:pPr lvl="1"/>
            <a:r>
              <a:rPr lang="en-US" sz="2800" dirty="0" smtClean="0">
                <a:solidFill>
                  <a:srgbClr val="002060"/>
                </a:solidFill>
                <a:effectLst/>
                <a:latin typeface="Times New Roman" panose="02020603050405020304" pitchFamily="18" charset="0"/>
                <a:cs typeface="Times New Roman" panose="02020603050405020304" pitchFamily="18" charset="0"/>
              </a:rPr>
              <a:t>3 real world examples/models : tell where they are located around the world </a:t>
            </a:r>
            <a:endParaRPr lang="en-US" sz="2800" dirty="0" smtClean="0">
              <a:solidFill>
                <a:srgbClr val="002060"/>
              </a:solidFill>
              <a:effectLst/>
              <a:latin typeface="Times New Roman" panose="02020603050405020304" pitchFamily="18" charset="0"/>
              <a:cs typeface="Times New Roman" panose="02020603050405020304" pitchFamily="18" charset="0"/>
            </a:endParaRPr>
          </a:p>
          <a:p>
            <a:r>
              <a:rPr lang="en-US" sz="3200" dirty="0" smtClean="0">
                <a:solidFill>
                  <a:srgbClr val="002060"/>
                </a:solidFill>
                <a:effectLst/>
                <a:latin typeface="Times New Roman" panose="02020603050405020304" pitchFamily="18" charset="0"/>
                <a:cs typeface="Times New Roman" panose="02020603050405020304" pitchFamily="18" charset="0"/>
              </a:rPr>
              <a:t>Complete ENTIRE WS on YOUR Energy group</a:t>
            </a:r>
          </a:p>
          <a:p>
            <a:r>
              <a:rPr lang="en-US" sz="3200" dirty="0" smtClean="0">
                <a:solidFill>
                  <a:srgbClr val="002060"/>
                </a:solidFill>
                <a:effectLst/>
                <a:latin typeface="Times New Roman" panose="02020603050405020304" pitchFamily="18" charset="0"/>
                <a:cs typeface="Times New Roman" panose="02020603050405020304" pitchFamily="18" charset="0"/>
              </a:rPr>
              <a:t>Complete WS on 4 other energy groups (find as many cons and statistics as you can!)</a:t>
            </a:r>
          </a:p>
          <a:p>
            <a:pPr lvl="1"/>
            <a:r>
              <a:rPr lang="en-US" sz="2800" dirty="0" smtClean="0">
                <a:solidFill>
                  <a:srgbClr val="002060"/>
                </a:solidFill>
                <a:effectLst/>
                <a:latin typeface="Times New Roman" panose="02020603050405020304" pitchFamily="18" charset="0"/>
                <a:cs typeface="Times New Roman" panose="02020603050405020304" pitchFamily="18" charset="0"/>
              </a:rPr>
              <a:t>Under other list the average cost per kwh</a:t>
            </a:r>
            <a:endParaRPr lang="en-US" sz="2800"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720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35911-E767-9E4B-97DC-3FA2ACB8C6ED}"/>
              </a:ext>
            </a:extLst>
          </p:cNvPr>
          <p:cNvSpPr>
            <a:spLocks noGrp="1"/>
          </p:cNvSpPr>
          <p:nvPr>
            <p:ph type="title"/>
          </p:nvPr>
        </p:nvSpPr>
        <p:spPr>
          <a:xfrm>
            <a:off x="1008797" y="158338"/>
            <a:ext cx="10353762" cy="1257300"/>
          </a:xfrm>
        </p:spPr>
        <p:txBody>
          <a:bodyPr/>
          <a:lstStyle/>
          <a:p>
            <a:r>
              <a:rPr lang="en-US" b="1" i="0" u="sng" dirty="0" smtClean="0">
                <a:solidFill>
                  <a:srgbClr val="002060"/>
                </a:solidFill>
              </a:rPr>
              <a:t>Welcome to the Debate!</a:t>
            </a:r>
            <a:endParaRPr lang="en-US" b="1" i="0" u="sng" dirty="0">
              <a:solidFill>
                <a:srgbClr val="002060"/>
              </a:solidFill>
            </a:endParaRPr>
          </a:p>
        </p:txBody>
      </p:sp>
      <p:sp>
        <p:nvSpPr>
          <p:cNvPr id="3" name="Content Placeholder 2">
            <a:extLst>
              <a:ext uri="{FF2B5EF4-FFF2-40B4-BE49-F238E27FC236}">
                <a16:creationId xmlns:a16="http://schemas.microsoft.com/office/drawing/2014/main" id="{F1EE8258-387D-A440-90A1-DA2A60D5CE79}"/>
              </a:ext>
            </a:extLst>
          </p:cNvPr>
          <p:cNvSpPr>
            <a:spLocks noGrp="1"/>
          </p:cNvSpPr>
          <p:nvPr>
            <p:ph idx="1"/>
          </p:nvPr>
        </p:nvSpPr>
        <p:spPr>
          <a:xfrm>
            <a:off x="913795" y="1565812"/>
            <a:ext cx="10353762" cy="4336224"/>
          </a:xfrm>
        </p:spPr>
        <p:txBody>
          <a:bodyPr/>
          <a:lstStyle/>
          <a:p>
            <a:pPr marL="36900" indent="0">
              <a:buNone/>
            </a:pPr>
            <a:r>
              <a:rPr lang="en-US" sz="4000" b="1" dirty="0">
                <a:solidFill>
                  <a:srgbClr val="002060"/>
                </a:solidFill>
                <a:effectLst/>
                <a:latin typeface="Times New Roman" panose="02020603050405020304" pitchFamily="18" charset="0"/>
                <a:cs typeface="Times New Roman" panose="02020603050405020304" pitchFamily="18" charset="0"/>
              </a:rPr>
              <a:t>You are now participating in a mock hearing of the US Senate Committee for Energy and Natural Resources. The hearing is being held to determine which energy resource we should invest in on our specific parcel of land. </a:t>
            </a:r>
          </a:p>
          <a:p>
            <a:endParaRPr lang="en-US" dirty="0"/>
          </a:p>
          <a:p>
            <a:endParaRPr lang="en-US" dirty="0"/>
          </a:p>
        </p:txBody>
      </p:sp>
    </p:spTree>
    <p:extLst>
      <p:ext uri="{BB962C8B-B14F-4D97-AF65-F5344CB8AC3E}">
        <p14:creationId xmlns:p14="http://schemas.microsoft.com/office/powerpoint/2010/main" val="1048381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33953" y="510640"/>
            <a:ext cx="11515240" cy="5511020"/>
          </a:xfrm>
        </p:spPr>
        <p:txBody>
          <a:bodyPr>
            <a:normAutofit lnSpcReduction="10000"/>
          </a:bodyPr>
          <a:lstStyle/>
          <a:p>
            <a:r>
              <a:rPr lang="en-US" sz="3600" b="1" dirty="0">
                <a:solidFill>
                  <a:srgbClr val="002060"/>
                </a:solidFill>
                <a:effectLst/>
                <a:latin typeface="Times New Roman" panose="02020603050405020304" pitchFamily="18" charset="0"/>
                <a:cs typeface="Times New Roman" panose="02020603050405020304" pitchFamily="18" charset="0"/>
              </a:rPr>
              <a:t>Each group will assume the role of one of the stakeholders in the debate, trying persuade the committee that their energy resource is the best, compared to al other energy groups. </a:t>
            </a:r>
          </a:p>
          <a:p>
            <a:endParaRPr lang="en-US" sz="3600" b="1" dirty="0">
              <a:solidFill>
                <a:srgbClr val="002060"/>
              </a:solidFill>
              <a:effectLst/>
              <a:latin typeface="Times New Roman" panose="02020603050405020304" pitchFamily="18" charset="0"/>
              <a:cs typeface="Times New Roman" panose="02020603050405020304" pitchFamily="18" charset="0"/>
            </a:endParaRPr>
          </a:p>
          <a:p>
            <a:r>
              <a:rPr lang="en-US" sz="3600" b="1" dirty="0">
                <a:solidFill>
                  <a:srgbClr val="002060"/>
                </a:solidFill>
                <a:effectLst/>
                <a:latin typeface="Times New Roman" panose="02020603050405020304" pitchFamily="18" charset="0"/>
                <a:cs typeface="Times New Roman" panose="02020603050405020304" pitchFamily="18" charset="0"/>
              </a:rPr>
              <a:t>Be mindful that this requires you to research and state facts to support to support you source and find cons about other groups to show how you’re better than them. </a:t>
            </a:r>
          </a:p>
          <a:p>
            <a:endParaRPr lang="en-US" dirty="0"/>
          </a:p>
        </p:txBody>
      </p:sp>
    </p:spTree>
    <p:extLst>
      <p:ext uri="{BB962C8B-B14F-4D97-AF65-F5344CB8AC3E}">
        <p14:creationId xmlns:p14="http://schemas.microsoft.com/office/powerpoint/2010/main" val="2293019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D9C47-B345-4A43-A384-9DEFC34515C1}"/>
              </a:ext>
            </a:extLst>
          </p:cNvPr>
          <p:cNvSpPr>
            <a:spLocks noGrp="1"/>
          </p:cNvSpPr>
          <p:nvPr>
            <p:ph type="title"/>
          </p:nvPr>
        </p:nvSpPr>
        <p:spPr>
          <a:xfrm>
            <a:off x="840584" y="0"/>
            <a:ext cx="10353762" cy="1261872"/>
          </a:xfrm>
        </p:spPr>
        <p:txBody>
          <a:bodyPr>
            <a:normAutofit/>
          </a:bodyPr>
          <a:lstStyle/>
          <a:p>
            <a:r>
              <a:rPr lang="en-US" sz="6000" i="0" u="sng" dirty="0">
                <a:solidFill>
                  <a:srgbClr val="002060"/>
                </a:solidFill>
                <a:effectLst/>
                <a:latin typeface="Times New Roman" panose="02020603050405020304" pitchFamily="18" charset="0"/>
                <a:cs typeface="Times New Roman" panose="02020603050405020304" pitchFamily="18" charset="0"/>
              </a:rPr>
              <a:t>The requirements:</a:t>
            </a:r>
          </a:p>
        </p:txBody>
      </p:sp>
      <p:graphicFrame>
        <p:nvGraphicFramePr>
          <p:cNvPr id="4" name="Content Placeholder 3">
            <a:extLst>
              <a:ext uri="{FF2B5EF4-FFF2-40B4-BE49-F238E27FC236}">
                <a16:creationId xmlns:a16="http://schemas.microsoft.com/office/drawing/2014/main" id="{456F3138-5372-8C48-A3D7-29958FC3B1A8}"/>
              </a:ext>
            </a:extLst>
          </p:cNvPr>
          <p:cNvGraphicFramePr>
            <a:graphicFrameLocks noGrp="1"/>
          </p:cNvGraphicFramePr>
          <p:nvPr>
            <p:ph sz="half" idx="1"/>
            <p:extLst>
              <p:ext uri="{D42A27DB-BD31-4B8C-83A1-F6EECF244321}">
                <p14:modId xmlns:p14="http://schemas.microsoft.com/office/powerpoint/2010/main" val="1106729674"/>
              </p:ext>
            </p:extLst>
          </p:nvPr>
        </p:nvGraphicFramePr>
        <p:xfrm>
          <a:off x="299892" y="1675419"/>
          <a:ext cx="5496316" cy="4928462"/>
        </p:xfrm>
        <a:graphic>
          <a:graphicData uri="http://schemas.openxmlformats.org/drawingml/2006/table">
            <a:tbl>
              <a:tblPr firstRow="1" bandRow="1">
                <a:tableStyleId>{16D9F66E-5EB9-4882-86FB-DCBF35E3C3E4}</a:tableStyleId>
              </a:tblPr>
              <a:tblGrid>
                <a:gridCol w="5496316">
                  <a:extLst>
                    <a:ext uri="{9D8B030D-6E8A-4147-A177-3AD203B41FA5}">
                      <a16:colId xmlns:a16="http://schemas.microsoft.com/office/drawing/2014/main" val="3730088004"/>
                    </a:ext>
                  </a:extLst>
                </a:gridCol>
              </a:tblGrid>
              <a:tr h="1429930">
                <a:tc>
                  <a:txBody>
                    <a:bodyPr/>
                    <a:lstStyle/>
                    <a:p>
                      <a:pPr algn="l"/>
                      <a:r>
                        <a:rPr lang="en-US" sz="3200" b="1" dirty="0"/>
                        <a:t>25 points – Completed Research Worksheet </a:t>
                      </a:r>
                    </a:p>
                  </a:txBody>
                  <a:tcPr marL="56010" marR="56010"/>
                </a:tc>
                <a:extLst>
                  <a:ext uri="{0D108BD9-81ED-4DB2-BD59-A6C34878D82A}">
                    <a16:rowId xmlns:a16="http://schemas.microsoft.com/office/drawing/2014/main" val="3826660440"/>
                  </a:ext>
                </a:extLst>
              </a:tr>
              <a:tr h="1034301">
                <a:tc>
                  <a:txBody>
                    <a:bodyPr/>
                    <a:lstStyle/>
                    <a:p>
                      <a:pPr algn="l"/>
                      <a:r>
                        <a:rPr lang="en-US" sz="3200" b="1" dirty="0"/>
                        <a:t>20 – In class Debate </a:t>
                      </a:r>
                    </a:p>
                  </a:txBody>
                  <a:tcPr marL="56010" marR="56010"/>
                </a:tc>
                <a:extLst>
                  <a:ext uri="{0D108BD9-81ED-4DB2-BD59-A6C34878D82A}">
                    <a16:rowId xmlns:a16="http://schemas.microsoft.com/office/drawing/2014/main" val="3456740289"/>
                  </a:ext>
                </a:extLst>
              </a:tr>
              <a:tr h="1034301">
                <a:tc>
                  <a:txBody>
                    <a:bodyPr/>
                    <a:lstStyle/>
                    <a:p>
                      <a:pPr algn="l"/>
                      <a:r>
                        <a:rPr lang="en-US" sz="3200" b="1" dirty="0"/>
                        <a:t>10 – PowerPoint presentation </a:t>
                      </a:r>
                    </a:p>
                  </a:txBody>
                  <a:tcPr marL="56010" marR="56010"/>
                </a:tc>
                <a:extLst>
                  <a:ext uri="{0D108BD9-81ED-4DB2-BD59-A6C34878D82A}">
                    <a16:rowId xmlns:a16="http://schemas.microsoft.com/office/drawing/2014/main" val="990120228"/>
                  </a:ext>
                </a:extLst>
              </a:tr>
              <a:tr h="1429930">
                <a:tc>
                  <a:txBody>
                    <a:bodyPr/>
                    <a:lstStyle/>
                    <a:p>
                      <a:pPr algn="l"/>
                      <a:r>
                        <a:rPr lang="en-US" sz="3200" b="1" dirty="0"/>
                        <a:t>Total points out of   _______ / 55 points</a:t>
                      </a:r>
                    </a:p>
                  </a:txBody>
                  <a:tcPr marL="56010" marR="56010"/>
                </a:tc>
                <a:extLst>
                  <a:ext uri="{0D108BD9-81ED-4DB2-BD59-A6C34878D82A}">
                    <a16:rowId xmlns:a16="http://schemas.microsoft.com/office/drawing/2014/main" val="2445378083"/>
                  </a:ext>
                </a:extLst>
              </a:tr>
            </a:tbl>
          </a:graphicData>
        </a:graphic>
      </p:graphicFrame>
      <p:sp>
        <p:nvSpPr>
          <p:cNvPr id="5" name="Content Placeholder 4">
            <a:extLst>
              <a:ext uri="{FF2B5EF4-FFF2-40B4-BE49-F238E27FC236}">
                <a16:creationId xmlns:a16="http://schemas.microsoft.com/office/drawing/2014/main" id="{11938910-C741-2F48-A147-664E15AAB53D}"/>
              </a:ext>
            </a:extLst>
          </p:cNvPr>
          <p:cNvSpPr>
            <a:spLocks noGrp="1"/>
          </p:cNvSpPr>
          <p:nvPr>
            <p:ph sz="half" idx="2"/>
          </p:nvPr>
        </p:nvSpPr>
        <p:spPr>
          <a:xfrm>
            <a:off x="5796208" y="1396451"/>
            <a:ext cx="6395792" cy="4928461"/>
          </a:xfrm>
        </p:spPr>
        <p:txBody>
          <a:bodyPr>
            <a:noAutofit/>
          </a:bodyPr>
          <a:lstStyle/>
          <a:p>
            <a:pPr marL="36900" indent="0" algn="ctr">
              <a:buNone/>
            </a:pPr>
            <a:r>
              <a:rPr lang="en-US" sz="4000" b="1" u="sng" dirty="0">
                <a:solidFill>
                  <a:srgbClr val="002060"/>
                </a:solidFill>
                <a:effectLst/>
              </a:rPr>
              <a:t>Please Note:</a:t>
            </a:r>
          </a:p>
          <a:p>
            <a:pPr marL="36900" indent="0">
              <a:buNone/>
            </a:pPr>
            <a:r>
              <a:rPr lang="en-US" sz="4000" b="1" dirty="0">
                <a:solidFill>
                  <a:srgbClr val="002060"/>
                </a:solidFill>
                <a:effectLst/>
              </a:rPr>
              <a:t>Every student MUST debate, present </a:t>
            </a:r>
            <a:r>
              <a:rPr lang="en-US" sz="4000" b="1" dirty="0" smtClean="0">
                <a:solidFill>
                  <a:srgbClr val="002060"/>
                </a:solidFill>
                <a:effectLst/>
              </a:rPr>
              <a:t>PowerPoint, </a:t>
            </a:r>
            <a:r>
              <a:rPr lang="en-US" sz="4000" b="1" dirty="0">
                <a:solidFill>
                  <a:srgbClr val="002060"/>
                </a:solidFill>
                <a:effectLst/>
              </a:rPr>
              <a:t>and contribute with research. Any group that fails to comply will lose 10% of that section that it applies to. </a:t>
            </a:r>
          </a:p>
        </p:txBody>
      </p:sp>
    </p:spTree>
    <p:extLst>
      <p:ext uri="{BB962C8B-B14F-4D97-AF65-F5344CB8AC3E}">
        <p14:creationId xmlns:p14="http://schemas.microsoft.com/office/powerpoint/2010/main" val="3126235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184B1-0530-8D42-B501-26C4F4215112}"/>
              </a:ext>
            </a:extLst>
          </p:cNvPr>
          <p:cNvSpPr>
            <a:spLocks noGrp="1"/>
          </p:cNvSpPr>
          <p:nvPr>
            <p:ph type="title"/>
          </p:nvPr>
        </p:nvSpPr>
        <p:spPr>
          <a:xfrm>
            <a:off x="924443" y="15834"/>
            <a:ext cx="10353762" cy="1257300"/>
          </a:xfrm>
        </p:spPr>
        <p:txBody>
          <a:bodyPr/>
          <a:lstStyle/>
          <a:p>
            <a:r>
              <a:rPr lang="en-US" b="1" i="0" u="sng" dirty="0">
                <a:solidFill>
                  <a:srgbClr val="002060"/>
                </a:solidFill>
                <a:effectLst/>
              </a:rPr>
              <a:t>The </a:t>
            </a:r>
            <a:r>
              <a:rPr lang="en-US" b="1" i="0" u="sng" dirty="0" smtClean="0">
                <a:solidFill>
                  <a:srgbClr val="002060"/>
                </a:solidFill>
                <a:effectLst/>
              </a:rPr>
              <a:t>PowerPoint </a:t>
            </a:r>
            <a:r>
              <a:rPr lang="en-US" b="1" i="0" u="sng" dirty="0">
                <a:solidFill>
                  <a:srgbClr val="002060"/>
                </a:solidFill>
                <a:effectLst/>
              </a:rPr>
              <a:t>requirements </a:t>
            </a:r>
          </a:p>
        </p:txBody>
      </p:sp>
      <p:sp>
        <p:nvSpPr>
          <p:cNvPr id="3" name="Content Placeholder 2">
            <a:extLst>
              <a:ext uri="{FF2B5EF4-FFF2-40B4-BE49-F238E27FC236}">
                <a16:creationId xmlns:a16="http://schemas.microsoft.com/office/drawing/2014/main" id="{9F31C5C0-F361-F844-B0F4-CD3E40048E32}"/>
              </a:ext>
            </a:extLst>
          </p:cNvPr>
          <p:cNvSpPr>
            <a:spLocks noGrp="1"/>
          </p:cNvSpPr>
          <p:nvPr>
            <p:ph idx="1"/>
          </p:nvPr>
        </p:nvSpPr>
        <p:spPr>
          <a:xfrm>
            <a:off x="475012" y="1273134"/>
            <a:ext cx="11226207" cy="5236154"/>
          </a:xfrm>
        </p:spPr>
        <p:txBody>
          <a:bodyPr/>
          <a:lstStyle/>
          <a:p>
            <a:r>
              <a:rPr lang="en-US" sz="3200" dirty="0">
                <a:solidFill>
                  <a:srgbClr val="002060"/>
                </a:solidFill>
                <a:latin typeface="Times New Roman" panose="02020603050405020304" pitchFamily="18" charset="0"/>
                <a:cs typeface="Times New Roman" panose="02020603050405020304" pitchFamily="18" charset="0"/>
              </a:rPr>
              <a:t>Each group must create a </a:t>
            </a:r>
            <a:r>
              <a:rPr lang="en-US" sz="3200" dirty="0" smtClean="0">
                <a:solidFill>
                  <a:srgbClr val="002060"/>
                </a:solidFill>
                <a:latin typeface="Times New Roman" panose="02020603050405020304" pitchFamily="18" charset="0"/>
                <a:cs typeface="Times New Roman" panose="02020603050405020304" pitchFamily="18" charset="0"/>
              </a:rPr>
              <a:t>PowerPoint </a:t>
            </a:r>
            <a:r>
              <a:rPr lang="en-US" sz="3200" dirty="0">
                <a:solidFill>
                  <a:srgbClr val="002060"/>
                </a:solidFill>
                <a:latin typeface="Times New Roman" panose="02020603050405020304" pitchFamily="18" charset="0"/>
                <a:cs typeface="Times New Roman" panose="02020603050405020304" pitchFamily="18" charset="0"/>
              </a:rPr>
              <a:t>and share it with ME and all group members </a:t>
            </a:r>
          </a:p>
          <a:p>
            <a:r>
              <a:rPr lang="en-US" sz="3200" dirty="0">
                <a:solidFill>
                  <a:srgbClr val="002060"/>
                </a:solidFill>
                <a:latin typeface="Times New Roman" panose="02020603050405020304" pitchFamily="18" charset="0"/>
                <a:cs typeface="Times New Roman" panose="02020603050405020304" pitchFamily="18" charset="0"/>
              </a:rPr>
              <a:t>The </a:t>
            </a:r>
            <a:r>
              <a:rPr lang="en-US" sz="3200" dirty="0" smtClean="0">
                <a:solidFill>
                  <a:srgbClr val="002060"/>
                </a:solidFill>
                <a:latin typeface="Times New Roman" panose="02020603050405020304" pitchFamily="18" charset="0"/>
                <a:cs typeface="Times New Roman" panose="02020603050405020304" pitchFamily="18" charset="0"/>
              </a:rPr>
              <a:t>PowerPoint </a:t>
            </a:r>
            <a:r>
              <a:rPr lang="en-US" sz="3200" dirty="0">
                <a:solidFill>
                  <a:srgbClr val="002060"/>
                </a:solidFill>
                <a:latin typeface="Times New Roman" panose="02020603050405020304" pitchFamily="18" charset="0"/>
                <a:cs typeface="Times New Roman" panose="02020603050405020304" pitchFamily="18" charset="0"/>
              </a:rPr>
              <a:t>slides should have the following:</a:t>
            </a:r>
          </a:p>
          <a:p>
            <a:pPr lvl="1"/>
            <a:r>
              <a:rPr lang="en-US" sz="2800" dirty="0">
                <a:solidFill>
                  <a:srgbClr val="002060"/>
                </a:solidFill>
                <a:latin typeface="Times New Roman" panose="02020603050405020304" pitchFamily="18" charset="0"/>
                <a:cs typeface="Times New Roman" panose="02020603050405020304" pitchFamily="18" charset="0"/>
              </a:rPr>
              <a:t>Slide(s) explaining how your energy source generates electricity. This needs to be on 8</a:t>
            </a:r>
            <a:r>
              <a:rPr lang="en-US" sz="2800" baseline="30000" dirty="0">
                <a:solidFill>
                  <a:srgbClr val="002060"/>
                </a:solidFill>
                <a:latin typeface="Times New Roman" panose="02020603050405020304" pitchFamily="18" charset="0"/>
                <a:cs typeface="Times New Roman" panose="02020603050405020304" pitchFamily="18" charset="0"/>
              </a:rPr>
              <a:t>th</a:t>
            </a:r>
            <a:r>
              <a:rPr lang="en-US" sz="2800" dirty="0">
                <a:solidFill>
                  <a:srgbClr val="002060"/>
                </a:solidFill>
                <a:latin typeface="Times New Roman" panose="02020603050405020304" pitchFamily="18" charset="0"/>
                <a:cs typeface="Times New Roman" panose="02020603050405020304" pitchFamily="18" charset="0"/>
              </a:rPr>
              <a:t> grade level and easy to understand. Include pictures to assist with explanation. </a:t>
            </a:r>
          </a:p>
          <a:p>
            <a:pPr lvl="1"/>
            <a:r>
              <a:rPr lang="en-US" sz="2800" dirty="0">
                <a:solidFill>
                  <a:srgbClr val="002060"/>
                </a:solidFill>
                <a:latin typeface="Times New Roman" panose="02020603050405020304" pitchFamily="18" charset="0"/>
                <a:cs typeface="Times New Roman" panose="02020603050405020304" pitchFamily="18" charset="0"/>
              </a:rPr>
              <a:t>3 real examples of your energy source/ or types of models – (if I wanted to view a representation of your energy resource where would I go find it. Tell the location and plant name) </a:t>
            </a:r>
          </a:p>
          <a:p>
            <a:pPr lvl="1"/>
            <a:endParaRPr lang="en-US" dirty="0"/>
          </a:p>
        </p:txBody>
      </p:sp>
    </p:spTree>
    <p:extLst>
      <p:ext uri="{BB962C8B-B14F-4D97-AF65-F5344CB8AC3E}">
        <p14:creationId xmlns:p14="http://schemas.microsoft.com/office/powerpoint/2010/main" val="2376539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A67B-1FC8-9E46-B957-45A0856FCEF4}"/>
              </a:ext>
            </a:extLst>
          </p:cNvPr>
          <p:cNvSpPr>
            <a:spLocks noGrp="1"/>
          </p:cNvSpPr>
          <p:nvPr>
            <p:ph type="title"/>
          </p:nvPr>
        </p:nvSpPr>
        <p:spPr>
          <a:xfrm>
            <a:off x="201478" y="122941"/>
            <a:ext cx="11990522" cy="1064591"/>
          </a:xfrm>
        </p:spPr>
        <p:txBody>
          <a:bodyPr>
            <a:normAutofit fontScale="90000"/>
          </a:bodyPr>
          <a:lstStyle/>
          <a:p>
            <a:r>
              <a:rPr lang="en-US" b="1" i="0" u="sng" dirty="0">
                <a:solidFill>
                  <a:srgbClr val="002060"/>
                </a:solidFill>
                <a:effectLst/>
              </a:rPr>
              <a:t>The </a:t>
            </a:r>
            <a:r>
              <a:rPr lang="en-US" b="1" i="0" u="sng" dirty="0" smtClean="0">
                <a:solidFill>
                  <a:srgbClr val="002060"/>
                </a:solidFill>
                <a:effectLst/>
              </a:rPr>
              <a:t>Debate: Be prepared to answer things such as</a:t>
            </a:r>
            <a:endParaRPr lang="en-US" b="1" i="0" u="sng" dirty="0">
              <a:solidFill>
                <a:srgbClr val="002060"/>
              </a:solidFill>
              <a:effectLst/>
            </a:endParaRPr>
          </a:p>
        </p:txBody>
      </p:sp>
      <p:sp>
        <p:nvSpPr>
          <p:cNvPr id="3" name="Content Placeholder 2">
            <a:extLst>
              <a:ext uri="{FF2B5EF4-FFF2-40B4-BE49-F238E27FC236}">
                <a16:creationId xmlns:a16="http://schemas.microsoft.com/office/drawing/2014/main" id="{9C582813-DF3B-5B44-8500-FB24345199EF}"/>
              </a:ext>
            </a:extLst>
          </p:cNvPr>
          <p:cNvSpPr>
            <a:spLocks noGrp="1"/>
          </p:cNvSpPr>
          <p:nvPr>
            <p:ph idx="1"/>
          </p:nvPr>
        </p:nvSpPr>
        <p:spPr>
          <a:xfrm>
            <a:off x="463138" y="1187532"/>
            <a:ext cx="10804419" cy="5670468"/>
          </a:xfrm>
        </p:spPr>
        <p:txBody>
          <a:bodyPr>
            <a:normAutofit lnSpcReduction="10000"/>
          </a:bodyPr>
          <a:lstStyle/>
          <a:p>
            <a:pPr lvl="1"/>
            <a:r>
              <a:rPr lang="en-US" sz="2800" dirty="0" smtClean="0">
                <a:solidFill>
                  <a:srgbClr val="002060"/>
                </a:solidFill>
                <a:effectLst/>
                <a:latin typeface="Times New Roman" panose="02020603050405020304" pitchFamily="18" charset="0"/>
                <a:cs typeface="Times New Roman" panose="02020603050405020304" pitchFamily="18" charset="0"/>
              </a:rPr>
              <a:t>How </a:t>
            </a:r>
            <a:r>
              <a:rPr lang="en-US" sz="2800" dirty="0">
                <a:solidFill>
                  <a:srgbClr val="002060"/>
                </a:solidFill>
                <a:effectLst/>
                <a:latin typeface="Times New Roman" panose="02020603050405020304" pitchFamily="18" charset="0"/>
                <a:cs typeface="Times New Roman" panose="02020603050405020304" pitchFamily="18" charset="0"/>
              </a:rPr>
              <a:t>is your energy resource good for the economy?</a:t>
            </a:r>
          </a:p>
          <a:p>
            <a:pPr lvl="1"/>
            <a:r>
              <a:rPr lang="en-US" sz="2800" dirty="0">
                <a:solidFill>
                  <a:srgbClr val="002060"/>
                </a:solidFill>
                <a:effectLst/>
                <a:latin typeface="Times New Roman" panose="02020603050405020304" pitchFamily="18" charset="0"/>
                <a:cs typeface="Times New Roman" panose="02020603050405020304" pitchFamily="18" charset="0"/>
              </a:rPr>
              <a:t>Approximation of annual jobs?</a:t>
            </a:r>
          </a:p>
          <a:p>
            <a:pPr lvl="1"/>
            <a:r>
              <a:rPr lang="en-US" sz="2800" dirty="0">
                <a:solidFill>
                  <a:srgbClr val="002060"/>
                </a:solidFill>
                <a:effectLst/>
                <a:latin typeface="Times New Roman" panose="02020603050405020304" pitchFamily="18" charset="0"/>
                <a:cs typeface="Times New Roman" panose="02020603050405020304" pitchFamily="18" charset="0"/>
              </a:rPr>
              <a:t>Impacts on wildlife and habitats?</a:t>
            </a:r>
          </a:p>
          <a:p>
            <a:pPr lvl="1"/>
            <a:r>
              <a:rPr lang="en-US" sz="2800" dirty="0">
                <a:solidFill>
                  <a:srgbClr val="002060"/>
                </a:solidFill>
                <a:effectLst/>
                <a:latin typeface="Times New Roman" panose="02020603050405020304" pitchFamily="18" charset="0"/>
                <a:cs typeface="Times New Roman" panose="02020603050405020304" pitchFamily="18" charset="0"/>
              </a:rPr>
              <a:t>How long does it take to build? Are their an incentives for investing in your company?</a:t>
            </a:r>
          </a:p>
          <a:p>
            <a:pPr lvl="1"/>
            <a:r>
              <a:rPr lang="en-US" sz="2800" dirty="0">
                <a:solidFill>
                  <a:srgbClr val="002060"/>
                </a:solidFill>
                <a:effectLst/>
                <a:latin typeface="Times New Roman" panose="02020603050405020304" pitchFamily="18" charset="0"/>
                <a:cs typeface="Times New Roman" panose="02020603050405020304" pitchFamily="18" charset="0"/>
              </a:rPr>
              <a:t>What’s your carbon footprint? What steps are you taking t reduce it?</a:t>
            </a:r>
          </a:p>
          <a:p>
            <a:pPr lvl="1"/>
            <a:r>
              <a:rPr lang="en-US" sz="2800" dirty="0">
                <a:solidFill>
                  <a:srgbClr val="002060"/>
                </a:solidFill>
                <a:effectLst/>
                <a:latin typeface="Times New Roman" panose="02020603050405020304" pitchFamily="18" charset="0"/>
                <a:cs typeface="Times New Roman" panose="02020603050405020304" pitchFamily="18" charset="0"/>
              </a:rPr>
              <a:t>Have you been in the news lately? What has been said? Do you agree? If not what are you doing about it?</a:t>
            </a:r>
          </a:p>
          <a:p>
            <a:pPr lvl="1"/>
            <a:r>
              <a:rPr lang="en-US" sz="2800" dirty="0">
                <a:solidFill>
                  <a:srgbClr val="002060"/>
                </a:solidFill>
                <a:effectLst/>
                <a:latin typeface="Times New Roman" panose="02020603050405020304" pitchFamily="18" charset="0"/>
                <a:cs typeface="Times New Roman" panose="02020603050405020304" pitchFamily="18" charset="0"/>
              </a:rPr>
              <a:t>What’s your cost per kwh?  How </a:t>
            </a:r>
            <a:r>
              <a:rPr lang="en-US" sz="2800" dirty="0" smtClean="0">
                <a:solidFill>
                  <a:srgbClr val="002060"/>
                </a:solidFill>
                <a:effectLst/>
                <a:latin typeface="Times New Roman" panose="02020603050405020304" pitchFamily="18" charset="0"/>
                <a:cs typeface="Times New Roman" panose="02020603050405020304" pitchFamily="18" charset="0"/>
              </a:rPr>
              <a:t>much does it cost </a:t>
            </a:r>
            <a:r>
              <a:rPr lang="en-US" sz="2800" dirty="0">
                <a:solidFill>
                  <a:srgbClr val="002060"/>
                </a:solidFill>
                <a:effectLst/>
                <a:latin typeface="Times New Roman" panose="02020603050405020304" pitchFamily="18" charset="0"/>
                <a:cs typeface="Times New Roman" panose="02020603050405020304" pitchFamily="18" charset="0"/>
              </a:rPr>
              <a:t>to build </a:t>
            </a:r>
            <a:r>
              <a:rPr lang="en-US" sz="2800" dirty="0" smtClean="0">
                <a:solidFill>
                  <a:srgbClr val="002060"/>
                </a:solidFill>
                <a:effectLst/>
                <a:latin typeface="Times New Roman" panose="02020603050405020304" pitchFamily="18" charset="0"/>
                <a:cs typeface="Times New Roman" panose="02020603050405020304" pitchFamily="18" charset="0"/>
              </a:rPr>
              <a:t>plant/model? How long will it take? </a:t>
            </a:r>
          </a:p>
          <a:p>
            <a:pPr lvl="1"/>
            <a:r>
              <a:rPr lang="en-US" sz="2800" dirty="0" smtClean="0">
                <a:solidFill>
                  <a:srgbClr val="002060"/>
                </a:solidFill>
                <a:effectLst/>
                <a:latin typeface="Times New Roman" panose="02020603050405020304" pitchFamily="18" charset="0"/>
                <a:cs typeface="Times New Roman" panose="02020603050405020304" pitchFamily="18" charset="0"/>
              </a:rPr>
              <a:t>How do you impact tourism? </a:t>
            </a:r>
            <a:endParaRPr lang="en-US" sz="2800" dirty="0">
              <a:solidFill>
                <a:srgbClr val="002060"/>
              </a:solidFill>
              <a:effectLst/>
              <a:latin typeface="Times New Roman" panose="02020603050405020304" pitchFamily="18"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1613359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160" y="0"/>
            <a:ext cx="10353762" cy="1257300"/>
          </a:xfrm>
        </p:spPr>
        <p:txBody>
          <a:bodyPr/>
          <a:lstStyle/>
          <a:p>
            <a:r>
              <a:rPr lang="en-US" b="1" i="0" u="sng" dirty="0" smtClean="0">
                <a:solidFill>
                  <a:srgbClr val="002060"/>
                </a:solidFill>
                <a:effectLst/>
              </a:rPr>
              <a:t>The Individual </a:t>
            </a:r>
            <a:r>
              <a:rPr lang="en-US" b="1" i="0" u="sng" dirty="0">
                <a:solidFill>
                  <a:srgbClr val="002060"/>
                </a:solidFill>
                <a:effectLst/>
              </a:rPr>
              <a:t>P</a:t>
            </a:r>
            <a:r>
              <a:rPr lang="en-US" b="1" i="0" u="sng" dirty="0" smtClean="0">
                <a:solidFill>
                  <a:srgbClr val="002060"/>
                </a:solidFill>
                <a:effectLst/>
              </a:rPr>
              <a:t>roject</a:t>
            </a:r>
            <a:endParaRPr lang="en-US" b="1" i="0" u="sng" dirty="0">
              <a:solidFill>
                <a:srgbClr val="002060"/>
              </a:solidFill>
              <a:effectLst/>
            </a:endParaRPr>
          </a:p>
        </p:txBody>
      </p:sp>
      <p:sp>
        <p:nvSpPr>
          <p:cNvPr id="3" name="Content Placeholder 2"/>
          <p:cNvSpPr>
            <a:spLocks noGrp="1"/>
          </p:cNvSpPr>
          <p:nvPr>
            <p:ph sz="quarter" idx="1"/>
          </p:nvPr>
        </p:nvSpPr>
        <p:spPr>
          <a:xfrm>
            <a:off x="498764" y="1353787"/>
            <a:ext cx="11186555" cy="5058887"/>
          </a:xfrm>
        </p:spPr>
        <p:txBody>
          <a:bodyPr>
            <a:normAutofit/>
          </a:bodyPr>
          <a:lstStyle/>
          <a:p>
            <a:r>
              <a:rPr lang="en-US" sz="2800" dirty="0" smtClean="0">
                <a:solidFill>
                  <a:srgbClr val="002060"/>
                </a:solidFill>
                <a:effectLst/>
              </a:rPr>
              <a:t>You must research all energy groups: solar, wind, geothermal, nuclear, biomass, tidal, hydroelectric, coal and oil </a:t>
            </a:r>
          </a:p>
          <a:p>
            <a:endParaRPr lang="en-US" sz="2800" dirty="0" smtClean="0">
              <a:solidFill>
                <a:srgbClr val="002060"/>
              </a:solidFill>
              <a:effectLst/>
            </a:endParaRPr>
          </a:p>
          <a:p>
            <a:r>
              <a:rPr lang="en-US" sz="2800" dirty="0" smtClean="0">
                <a:solidFill>
                  <a:srgbClr val="002060"/>
                </a:solidFill>
                <a:effectLst/>
              </a:rPr>
              <a:t>Summarize each energy resource in a well written paragraph explaining how it works, where commonly located, price range, give real examples, etc. Each resource must have a minimum of 10 sentences.</a:t>
            </a:r>
          </a:p>
          <a:p>
            <a:endParaRPr lang="en-US" sz="2800" dirty="0" smtClean="0">
              <a:solidFill>
                <a:srgbClr val="002060"/>
              </a:solidFill>
              <a:effectLst/>
            </a:endParaRPr>
          </a:p>
          <a:p>
            <a:r>
              <a:rPr lang="en-US" sz="2800" dirty="0" smtClean="0">
                <a:solidFill>
                  <a:srgbClr val="002060"/>
                </a:solidFill>
                <a:effectLst/>
              </a:rPr>
              <a:t>In addition to this you need to explain at least 3 pros and cons  </a:t>
            </a:r>
            <a:endParaRPr lang="en-US" sz="2800" dirty="0">
              <a:solidFill>
                <a:srgbClr val="002060"/>
              </a:solidFill>
              <a:effectLst/>
            </a:endParaRPr>
          </a:p>
        </p:txBody>
      </p:sp>
    </p:spTree>
    <p:extLst>
      <p:ext uri="{BB962C8B-B14F-4D97-AF65-F5344CB8AC3E}">
        <p14:creationId xmlns:p14="http://schemas.microsoft.com/office/powerpoint/2010/main" val="3972566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25261"/>
            <a:ext cx="10353762" cy="1257300"/>
          </a:xfrm>
        </p:spPr>
        <p:txBody>
          <a:bodyPr/>
          <a:lstStyle/>
          <a:p>
            <a:r>
              <a:rPr lang="en-US" b="1" i="0" u="sng" dirty="0" smtClean="0">
                <a:solidFill>
                  <a:srgbClr val="002060"/>
                </a:solidFill>
                <a:effectLst/>
              </a:rPr>
              <a:t>Absent on Debate</a:t>
            </a:r>
            <a:endParaRPr lang="en-US" b="1" i="0" u="sng" dirty="0">
              <a:solidFill>
                <a:srgbClr val="002060"/>
              </a:solidFill>
              <a:effectLst/>
            </a:endParaRPr>
          </a:p>
        </p:txBody>
      </p:sp>
      <p:sp>
        <p:nvSpPr>
          <p:cNvPr id="3" name="Content Placeholder 2"/>
          <p:cNvSpPr>
            <a:spLocks noGrp="1"/>
          </p:cNvSpPr>
          <p:nvPr>
            <p:ph idx="1"/>
          </p:nvPr>
        </p:nvSpPr>
        <p:spPr>
          <a:xfrm>
            <a:off x="475013" y="1294410"/>
            <a:ext cx="10792544" cy="5058888"/>
          </a:xfrm>
        </p:spPr>
        <p:txBody>
          <a:bodyPr>
            <a:normAutofit/>
          </a:bodyPr>
          <a:lstStyle/>
          <a:p>
            <a:r>
              <a:rPr lang="en-US" sz="3200" dirty="0" smtClean="0">
                <a:solidFill>
                  <a:srgbClr val="002060"/>
                </a:solidFill>
                <a:effectLst/>
              </a:rPr>
              <a:t>In  a minimum of 15 sentences explain why your energy resource is the best in comparison to others.  You need to include factual information to convince why I should invest in your energy source and not others.</a:t>
            </a:r>
          </a:p>
          <a:p>
            <a:endParaRPr lang="en-US" sz="3200" dirty="0">
              <a:solidFill>
                <a:srgbClr val="002060"/>
              </a:solidFill>
              <a:effectLst/>
            </a:endParaRPr>
          </a:p>
          <a:p>
            <a:r>
              <a:rPr lang="en-US" sz="3200" dirty="0" smtClean="0">
                <a:solidFill>
                  <a:srgbClr val="002060"/>
                </a:solidFill>
                <a:effectLst/>
              </a:rPr>
              <a:t>You may only get the maximum total points of your energy group.</a:t>
            </a:r>
            <a:endParaRPr lang="en-US" sz="3200" dirty="0">
              <a:solidFill>
                <a:srgbClr val="002060"/>
              </a:solidFill>
              <a:effectLst/>
            </a:endParaRPr>
          </a:p>
        </p:txBody>
      </p:sp>
    </p:spTree>
    <p:extLst>
      <p:ext uri="{BB962C8B-B14F-4D97-AF65-F5344CB8AC3E}">
        <p14:creationId xmlns:p14="http://schemas.microsoft.com/office/powerpoint/2010/main" val="3732281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70388"/>
            <a:ext cx="10353762" cy="1257300"/>
          </a:xfrm>
        </p:spPr>
        <p:txBody>
          <a:bodyPr/>
          <a:lstStyle/>
          <a:p>
            <a:r>
              <a:rPr lang="en-US" i="0" dirty="0" smtClean="0">
                <a:solidFill>
                  <a:srgbClr val="002060"/>
                </a:solidFill>
                <a:effectLst/>
              </a:rPr>
              <a:t>Goal for today:</a:t>
            </a:r>
            <a:endParaRPr lang="en-US" i="0" dirty="0">
              <a:solidFill>
                <a:srgbClr val="002060"/>
              </a:solidFill>
              <a:effectLst/>
            </a:endParaRPr>
          </a:p>
        </p:txBody>
      </p:sp>
      <p:sp>
        <p:nvSpPr>
          <p:cNvPr id="3" name="Content Placeholder 2"/>
          <p:cNvSpPr>
            <a:spLocks noGrp="1"/>
          </p:cNvSpPr>
          <p:nvPr>
            <p:ph idx="1"/>
          </p:nvPr>
        </p:nvSpPr>
        <p:spPr>
          <a:xfrm>
            <a:off x="681925" y="1162050"/>
            <a:ext cx="11189777" cy="5331740"/>
          </a:xfrm>
        </p:spPr>
        <p:txBody>
          <a:bodyPr/>
          <a:lstStyle/>
          <a:p>
            <a:r>
              <a:rPr lang="en-US" dirty="0" smtClean="0">
                <a:solidFill>
                  <a:srgbClr val="002060"/>
                </a:solidFill>
                <a:effectLst/>
                <a:latin typeface="Times New Roman" panose="02020603050405020304" pitchFamily="18" charset="0"/>
                <a:cs typeface="Times New Roman" panose="02020603050405020304" pitchFamily="18" charset="0"/>
              </a:rPr>
              <a:t>Get every group members number </a:t>
            </a:r>
          </a:p>
          <a:p>
            <a:r>
              <a:rPr lang="en-US" dirty="0" smtClean="0">
                <a:solidFill>
                  <a:srgbClr val="002060"/>
                </a:solidFill>
                <a:effectLst/>
                <a:latin typeface="Times New Roman" panose="02020603050405020304" pitchFamily="18" charset="0"/>
                <a:cs typeface="Times New Roman" panose="02020603050405020304" pitchFamily="18" charset="0"/>
              </a:rPr>
              <a:t>Look up your energy source and explain how it works</a:t>
            </a:r>
          </a:p>
          <a:p>
            <a:r>
              <a:rPr lang="en-US" dirty="0" smtClean="0">
                <a:solidFill>
                  <a:srgbClr val="002060"/>
                </a:solidFill>
                <a:effectLst/>
                <a:latin typeface="Times New Roman" panose="02020603050405020304" pitchFamily="18" charset="0"/>
                <a:cs typeface="Times New Roman" panose="02020603050405020304" pitchFamily="18" charset="0"/>
              </a:rPr>
              <a:t>Start researching your pros and cons </a:t>
            </a:r>
            <a:endParaRPr lang="en-US" dirty="0">
              <a:solidFill>
                <a:srgbClr val="00206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6467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VTI">
  <a:themeElements>
    <a:clrScheme name="AnalogousFromLightSeed_2SEEDS">
      <a:dk1>
        <a:srgbClr val="000000"/>
      </a:dk1>
      <a:lt1>
        <a:srgbClr val="FFFFFF"/>
      </a:lt1>
      <a:dk2>
        <a:srgbClr val="213B36"/>
      </a:dk2>
      <a:lt2>
        <a:srgbClr val="E2E5E8"/>
      </a:lt2>
      <a:accent1>
        <a:srgbClr val="D39084"/>
      </a:accent1>
      <a:accent2>
        <a:srgbClr val="C5995D"/>
      </a:accent2>
      <a:accent3>
        <a:srgbClr val="A5A469"/>
      </a:accent3>
      <a:accent4>
        <a:srgbClr val="60B381"/>
      </a:accent4>
      <a:accent5>
        <a:srgbClr val="6EACA0"/>
      </a:accent5>
      <a:accent6>
        <a:srgbClr val="5DADC4"/>
      </a:accent6>
      <a:hlink>
        <a:srgbClr val="6482AB"/>
      </a:hlink>
      <a:folHlink>
        <a:srgbClr val="7F7F7F"/>
      </a:folHlink>
    </a:clrScheme>
    <a:fontScheme name="Slate">
      <a:majorFont>
        <a:latin typeface="Goudy Old Style"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oudy Old Style"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VTI" id="{35C4A07C-0176-4A32-9BCB-B016516853F0}" vid="{9B70D35C-BCA8-4715-BB49-8BE54A7FC07C}"/>
    </a:ext>
  </a:extLst>
</a:theme>
</file>

<file path=docProps/app.xml><?xml version="1.0" encoding="utf-8"?>
<Properties xmlns="http://schemas.openxmlformats.org/officeDocument/2006/extended-properties" xmlns:vt="http://schemas.openxmlformats.org/officeDocument/2006/docPropsVTypes">
  <TotalTime>388</TotalTime>
  <Words>686</Words>
  <Application>Microsoft Office PowerPoint</Application>
  <PresentationFormat>Widescreen</PresentationFormat>
  <Paragraphs>52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Goudy Old Style</vt:lpstr>
      <vt:lpstr>Times New Roman</vt:lpstr>
      <vt:lpstr>Trebuchet MS</vt:lpstr>
      <vt:lpstr>Wingdings 2</vt:lpstr>
      <vt:lpstr>SlateVTI</vt:lpstr>
      <vt:lpstr>The Great Energy Debate </vt:lpstr>
      <vt:lpstr>Welcome to the Debate!</vt:lpstr>
      <vt:lpstr>PowerPoint Presentation</vt:lpstr>
      <vt:lpstr>The requirements:</vt:lpstr>
      <vt:lpstr>The PowerPoint requirements </vt:lpstr>
      <vt:lpstr>The Debate: Be prepared to answer things such as</vt:lpstr>
      <vt:lpstr>The Individual Project</vt:lpstr>
      <vt:lpstr>Absent on Debate</vt:lpstr>
      <vt:lpstr>Goal for today:</vt:lpstr>
      <vt:lpstr>The Great Energy Debate </vt:lpstr>
      <vt:lpstr>Goal for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Energy Debate </dc:title>
  <dc:creator>Smart, Brittany S.</dc:creator>
  <cp:lastModifiedBy>Smart, Brittany S.</cp:lastModifiedBy>
  <cp:revision>14</cp:revision>
  <dcterms:created xsi:type="dcterms:W3CDTF">2020-01-31T03:16:04Z</dcterms:created>
  <dcterms:modified xsi:type="dcterms:W3CDTF">2020-02-03T17:36:27Z</dcterms:modified>
</cp:coreProperties>
</file>