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7" r:id="rId2"/>
    <p:sldId id="266" r:id="rId3"/>
    <p:sldId id="258" r:id="rId4"/>
    <p:sldId id="259" r:id="rId5"/>
    <p:sldId id="260" r:id="rId6"/>
    <p:sldId id="265" r:id="rId7"/>
    <p:sldId id="263" r:id="rId8"/>
    <p:sldId id="267" r:id="rId9"/>
    <p:sldId id="264" r:id="rId10"/>
    <p:sldId id="261" r:id="rId11"/>
    <p:sldId id="262"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96" y="44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1FC7EF9-4AEB-456B-B909-F5F791C4BF79}" type="datetimeFigureOut">
              <a:rPr lang="en-US" smtClean="0"/>
              <a:t>2/7/2017</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5ED0151-88DC-4C78-AE7B-D18C21C299B3}" type="slidenum">
              <a:rPr lang="en-US" smtClean="0"/>
              <a:t>‹#›</a:t>
            </a:fld>
            <a:endParaRPr lang="en-US"/>
          </a:p>
        </p:txBody>
      </p:sp>
    </p:spTree>
    <p:extLst>
      <p:ext uri="{BB962C8B-B14F-4D97-AF65-F5344CB8AC3E}">
        <p14:creationId xmlns:p14="http://schemas.microsoft.com/office/powerpoint/2010/main" val="16663966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DAC7494-2852-441E-B0C0-D644D0247D5B}" type="datetimeFigureOut">
              <a:rPr lang="en-US" smtClean="0"/>
              <a:t>2/7/2017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3C3696-A84A-4016-8CC3-9A8CA6E15A8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65C58C1-A5E0-4768-A10A-10D35E824986}" type="slidenum">
              <a:rPr lang="en-US" smtClean="0"/>
              <a:pPr/>
              <a:t>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17193A8-E9C6-4020-803D-14013B7B9F29}"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7193A8-E9C6-4020-803D-14013B7B9F29}"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7193A8-E9C6-4020-803D-14013B7B9F29}"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17193A8-E9C6-4020-803D-14013B7B9F29}"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17193A8-E9C6-4020-803D-14013B7B9F29}"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17193A8-E9C6-4020-803D-14013B7B9F29}"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17193A8-E9C6-4020-803D-14013B7B9F29}" type="datetimeFigureOut">
              <a:rPr lang="en-US" smtClean="0"/>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17193A8-E9C6-4020-803D-14013B7B9F29}"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17193A8-E9C6-4020-803D-14013B7B9F29}" type="datetimeFigureOut">
              <a:rPr lang="en-US" smtClean="0"/>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193A8-E9C6-4020-803D-14013B7B9F29}"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17193A8-E9C6-4020-803D-14013B7B9F29}"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5680D1E-CD7D-4B5A-B2EE-6815B3DEAD2A}"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193A8-E9C6-4020-803D-14013B7B9F29}" type="datetimeFigureOut">
              <a:rPr lang="en-US" smtClean="0"/>
              <a:t>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680D1E-CD7D-4B5A-B2EE-6815B3DEAD2A}"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sz="8800" dirty="0" smtClean="0"/>
              <a:t>#57 Recap </a:t>
            </a:r>
            <a:r>
              <a:rPr lang="en-US" sz="8800" dirty="0" smtClean="0"/>
              <a:t>of Energy</a:t>
            </a:r>
            <a:endParaRPr lang="en-US" sz="8800" dirty="0"/>
          </a:p>
        </p:txBody>
      </p:sp>
      <p:sp>
        <p:nvSpPr>
          <p:cNvPr id="3" name="Subtitle 2"/>
          <p:cNvSpPr>
            <a:spLocks noGrp="1"/>
          </p:cNvSpPr>
          <p:nvPr>
            <p:ph type="subTitle" idx="1"/>
          </p:nvPr>
        </p:nvSpPr>
        <p:spPr/>
        <p:txBody>
          <a:bodyPr/>
          <a:lstStyle/>
          <a:p>
            <a:endParaRPr lang="en-US"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a:t>
            </a:r>
            <a:r>
              <a:rPr lang="en-US" dirty="0" smtClean="0"/>
              <a:t>being done…</a:t>
            </a:r>
            <a:endParaRPr lang="en-US" dirty="0"/>
          </a:p>
        </p:txBody>
      </p:sp>
      <p:sp>
        <p:nvSpPr>
          <p:cNvPr id="3" name="Content Placeholder 2"/>
          <p:cNvSpPr>
            <a:spLocks noGrp="1"/>
          </p:cNvSpPr>
          <p:nvPr>
            <p:ph idx="1"/>
          </p:nvPr>
        </p:nvSpPr>
        <p:spPr/>
        <p:txBody>
          <a:bodyPr>
            <a:normAutofit/>
          </a:bodyPr>
          <a:lstStyle/>
          <a:p>
            <a:r>
              <a:rPr lang="en-US" u="sng" dirty="0"/>
              <a:t>Conservation</a:t>
            </a:r>
            <a:r>
              <a:rPr lang="en-US" dirty="0"/>
              <a:t> </a:t>
            </a:r>
            <a:r>
              <a:rPr lang="en-US" dirty="0" smtClean="0"/>
              <a:t>measures </a:t>
            </a:r>
            <a:r>
              <a:rPr lang="en-US" dirty="0" smtClean="0"/>
              <a:t>are necessary </a:t>
            </a:r>
            <a:r>
              <a:rPr lang="en-US" dirty="0"/>
              <a:t>for nonrenewable resources because they are known to be in a non-replenishing supply. </a:t>
            </a:r>
            <a:endParaRPr lang="en-US" dirty="0" smtClean="0"/>
          </a:p>
          <a:p>
            <a:r>
              <a:rPr lang="en-US" dirty="0" smtClean="0"/>
              <a:t>We must protect, restore, and manage these resources so that they don’t get depleted and  last as long as possible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5300" y="76200"/>
            <a:ext cx="8229600" cy="1143000"/>
          </a:xfrm>
        </p:spPr>
        <p:txBody>
          <a:bodyPr/>
          <a:lstStyle/>
          <a:p>
            <a:r>
              <a:rPr lang="en-US" dirty="0" smtClean="0"/>
              <a:t>Trends and Solutions</a:t>
            </a:r>
            <a:endParaRPr lang="en-US" dirty="0"/>
          </a:p>
        </p:txBody>
      </p:sp>
      <p:sp>
        <p:nvSpPr>
          <p:cNvPr id="3" name="Content Placeholder 2"/>
          <p:cNvSpPr>
            <a:spLocks noGrp="1"/>
          </p:cNvSpPr>
          <p:nvPr>
            <p:ph idx="1"/>
          </p:nvPr>
        </p:nvSpPr>
        <p:spPr>
          <a:xfrm>
            <a:off x="304800" y="1143000"/>
            <a:ext cx="8610600" cy="5486400"/>
          </a:xfrm>
        </p:spPr>
        <p:txBody>
          <a:bodyPr>
            <a:normAutofit fontScale="70000" lnSpcReduction="20000"/>
          </a:bodyPr>
          <a:lstStyle/>
          <a:p>
            <a:r>
              <a:rPr lang="en-US" sz="3400" dirty="0">
                <a:latin typeface="Times New Roman" pitchFamily="18" charset="0"/>
                <a:cs typeface="Times New Roman" pitchFamily="18" charset="0"/>
              </a:rPr>
              <a:t>Earth’s human population grows, the need for natural resources increases</a:t>
            </a:r>
            <a:r>
              <a:rPr lang="en-US" sz="3400" dirty="0" smtClean="0">
                <a:latin typeface="Times New Roman" pitchFamily="18" charset="0"/>
                <a:cs typeface="Times New Roman" pitchFamily="18" charset="0"/>
              </a:rPr>
              <a:t>.</a:t>
            </a:r>
          </a:p>
          <a:p>
            <a:endParaRPr lang="en-US" sz="3400" b="1" dirty="0">
              <a:latin typeface="Times New Roman" pitchFamily="18" charset="0"/>
              <a:cs typeface="Times New Roman" pitchFamily="18" charset="0"/>
            </a:endParaRPr>
          </a:p>
          <a:p>
            <a:r>
              <a:rPr lang="en-US" sz="3400" dirty="0">
                <a:latin typeface="Times New Roman" pitchFamily="18" charset="0"/>
                <a:cs typeface="Times New Roman" pitchFamily="18" charset="0"/>
              </a:rPr>
              <a:t>The terms </a:t>
            </a:r>
            <a:r>
              <a:rPr lang="en-US" sz="3400" b="1" dirty="0">
                <a:latin typeface="Times New Roman" pitchFamily="18" charset="0"/>
                <a:cs typeface="Times New Roman" pitchFamily="18" charset="0"/>
              </a:rPr>
              <a:t>reduce, reuse, recycle</a:t>
            </a:r>
            <a:r>
              <a:rPr lang="en-US" sz="3400" i="1" dirty="0">
                <a:latin typeface="Times New Roman" pitchFamily="18" charset="0"/>
                <a:cs typeface="Times New Roman" pitchFamily="18" charset="0"/>
              </a:rPr>
              <a:t> are important ways that people can be involved in conservation of natural resources</a:t>
            </a:r>
            <a:r>
              <a:rPr lang="en-US" sz="3400" i="1" dirty="0" smtClean="0">
                <a:latin typeface="Times New Roman" pitchFamily="18" charset="0"/>
                <a:cs typeface="Times New Roman" pitchFamily="18" charset="0"/>
              </a:rPr>
              <a:t>.</a:t>
            </a:r>
          </a:p>
          <a:p>
            <a:endParaRPr lang="en-US" i="1" dirty="0" smtClean="0"/>
          </a:p>
          <a:p>
            <a:r>
              <a:rPr lang="en-US" sz="3400" i="1" dirty="0" smtClean="0"/>
              <a:t> </a:t>
            </a:r>
            <a:r>
              <a:rPr lang="en-US" sz="3400" i="1" u="sng" dirty="0" smtClean="0"/>
              <a:t>Reducing</a:t>
            </a:r>
            <a:r>
              <a:rPr lang="en-US" sz="3400" i="1" dirty="0" smtClean="0"/>
              <a:t> </a:t>
            </a:r>
            <a:r>
              <a:rPr lang="en-US" sz="3400" dirty="0" smtClean="0"/>
              <a:t>involves </a:t>
            </a:r>
            <a:r>
              <a:rPr lang="en-US" sz="3400" dirty="0"/>
              <a:t>making a decision to not use a resource when there is an alternative, such as walking or riding a bicycle rather </a:t>
            </a:r>
            <a:r>
              <a:rPr lang="en-US" sz="3400" dirty="0" smtClean="0"/>
              <a:t>than traveling </a:t>
            </a:r>
            <a:r>
              <a:rPr lang="en-US" sz="3400" dirty="0"/>
              <a:t>in a car</a:t>
            </a:r>
            <a:r>
              <a:rPr lang="en-US" sz="3400" dirty="0" smtClean="0"/>
              <a:t>.</a:t>
            </a:r>
          </a:p>
          <a:p>
            <a:r>
              <a:rPr lang="en-US" sz="3400" dirty="0" smtClean="0"/>
              <a:t> </a:t>
            </a:r>
            <a:r>
              <a:rPr lang="en-US" sz="3400" i="1" u="sng" dirty="0"/>
              <a:t>Reusing</a:t>
            </a:r>
            <a:r>
              <a:rPr lang="en-US" sz="3400" i="1" dirty="0"/>
              <a:t> involves finding a way to use a resource (or product from a resource) again without changing it </a:t>
            </a:r>
            <a:r>
              <a:rPr lang="en-US" sz="3400" i="1" dirty="0" smtClean="0"/>
              <a:t>or </a:t>
            </a:r>
            <a:r>
              <a:rPr lang="en-US" sz="3400" dirty="0" smtClean="0"/>
              <a:t>reprocessing </a:t>
            </a:r>
            <a:r>
              <a:rPr lang="en-US" sz="3400" dirty="0"/>
              <a:t>it, such as washing a drinking glass rather than throwing away plastic or Styrofoam. </a:t>
            </a:r>
            <a:endParaRPr lang="en-US" sz="3400" dirty="0" smtClean="0"/>
          </a:p>
          <a:p>
            <a:r>
              <a:rPr lang="en-US" sz="3400" i="1" u="sng" dirty="0" smtClean="0"/>
              <a:t>Recycling</a:t>
            </a:r>
            <a:r>
              <a:rPr lang="en-US" sz="3400" i="1" dirty="0" smtClean="0"/>
              <a:t> involves </a:t>
            </a:r>
            <a:r>
              <a:rPr lang="en-US" sz="3400" dirty="0" smtClean="0"/>
              <a:t>reprocessing </a:t>
            </a:r>
            <a:r>
              <a:rPr lang="en-US" sz="3400" dirty="0"/>
              <a:t>a resource (or product from a resource) so that the materials can be used again as another item, such as </a:t>
            </a:r>
            <a:r>
              <a:rPr lang="en-US" sz="3400" dirty="0" smtClean="0"/>
              <a:t>metals, glass </a:t>
            </a:r>
            <a:r>
              <a:rPr lang="en-US" sz="3400" dirty="0"/>
              <a:t>or plastics being remade into new metal or glass products or into fibers.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Effect transition="in" filter="blinds(horizontal)">
                                      <p:cBhvr>
                                        <p:cTn id="7" dur="500"/>
                                        <p:tgtEl>
                                          <p:spTgt spid="3">
                                            <p:txEl>
                                              <p:pRg st="4" end="4"/>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blinds(horizontal)">
                                      <p:cBhvr>
                                        <p:cTn id="12" dur="500"/>
                                        <p:tgtEl>
                                          <p:spTgt spid="3">
                                            <p:txEl>
                                              <p:pRg st="5" end="5"/>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animEffect transition="in" filter="blinds(horizontal)">
                                      <p:cBhvr>
                                        <p:cTn id="1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err="1" smtClean="0"/>
              <a:t>Warmup</a:t>
            </a:r>
            <a:endParaRPr lang="en-US" dirty="0"/>
          </a:p>
        </p:txBody>
      </p:sp>
      <p:sp>
        <p:nvSpPr>
          <p:cNvPr id="3" name="Content Placeholder 2"/>
          <p:cNvSpPr>
            <a:spLocks noGrp="1"/>
          </p:cNvSpPr>
          <p:nvPr>
            <p:ph sz="half" idx="1"/>
          </p:nvPr>
        </p:nvSpPr>
        <p:spPr>
          <a:xfrm>
            <a:off x="0" y="1676400"/>
            <a:ext cx="4267200" cy="4525963"/>
          </a:xfrm>
        </p:spPr>
        <p:txBody>
          <a:bodyPr>
            <a:normAutofit fontScale="77500" lnSpcReduction="20000"/>
          </a:bodyPr>
          <a:lstStyle/>
          <a:p>
            <a:pPr algn="ctr">
              <a:buNone/>
            </a:pPr>
            <a:r>
              <a:rPr lang="it-IT" dirty="0" smtClean="0">
                <a:solidFill>
                  <a:srgbClr val="7030A0"/>
                </a:solidFill>
              </a:rPr>
              <a:t>2 AlBr</a:t>
            </a:r>
            <a:r>
              <a:rPr lang="it-IT" sz="2100" dirty="0" smtClean="0">
                <a:solidFill>
                  <a:srgbClr val="7030A0"/>
                </a:solidFill>
              </a:rPr>
              <a:t>3</a:t>
            </a:r>
            <a:r>
              <a:rPr lang="it-IT" dirty="0" smtClean="0">
                <a:solidFill>
                  <a:srgbClr val="7030A0"/>
                </a:solidFill>
              </a:rPr>
              <a:t> + ___ </a:t>
            </a:r>
            <a:r>
              <a:rPr lang="it-IT" dirty="0" smtClean="0">
                <a:solidFill>
                  <a:srgbClr val="7030A0"/>
                </a:solidFill>
                <a:sym typeface="Wingdings" pitchFamily="2" charset="2"/>
              </a:rPr>
              <a:t></a:t>
            </a:r>
            <a:r>
              <a:rPr lang="it-IT" dirty="0" smtClean="0">
                <a:solidFill>
                  <a:srgbClr val="7030A0"/>
                </a:solidFill>
              </a:rPr>
              <a:t> 6 KBr + Al</a:t>
            </a:r>
            <a:r>
              <a:rPr lang="it-IT" sz="2100" dirty="0" smtClean="0">
                <a:solidFill>
                  <a:srgbClr val="7030A0"/>
                </a:solidFill>
              </a:rPr>
              <a:t>2</a:t>
            </a:r>
            <a:r>
              <a:rPr lang="it-IT" sz="2600" dirty="0" smtClean="0">
                <a:solidFill>
                  <a:srgbClr val="7030A0"/>
                </a:solidFill>
              </a:rPr>
              <a:t>(</a:t>
            </a:r>
            <a:r>
              <a:rPr lang="it-IT" dirty="0" smtClean="0">
                <a:solidFill>
                  <a:srgbClr val="7030A0"/>
                </a:solidFill>
              </a:rPr>
              <a:t>SO</a:t>
            </a:r>
            <a:r>
              <a:rPr lang="it-IT" sz="2100" dirty="0" smtClean="0">
                <a:solidFill>
                  <a:srgbClr val="7030A0"/>
                </a:solidFill>
              </a:rPr>
              <a:t>4</a:t>
            </a:r>
            <a:r>
              <a:rPr lang="it-IT" dirty="0" smtClean="0">
                <a:solidFill>
                  <a:srgbClr val="7030A0"/>
                </a:solidFill>
              </a:rPr>
              <a:t>)</a:t>
            </a:r>
            <a:r>
              <a:rPr lang="it-IT" sz="2100" dirty="0" smtClean="0">
                <a:solidFill>
                  <a:srgbClr val="7030A0"/>
                </a:solidFill>
              </a:rPr>
              <a:t>3</a:t>
            </a:r>
          </a:p>
          <a:p>
            <a:pPr algn="ctr">
              <a:buNone/>
            </a:pPr>
            <a:endParaRPr lang="it-IT" sz="2100" dirty="0" smtClean="0"/>
          </a:p>
          <a:p>
            <a:pPr algn="ctr">
              <a:buNone/>
            </a:pPr>
            <a:r>
              <a:rPr lang="it-IT" dirty="0" smtClean="0"/>
              <a:t>Solve for the missing blank </a:t>
            </a:r>
          </a:p>
          <a:p>
            <a:pPr algn="ctr">
              <a:buNone/>
            </a:pPr>
            <a:endParaRPr lang="it-IT" dirty="0" smtClean="0"/>
          </a:p>
          <a:p>
            <a:pPr>
              <a:buNone/>
            </a:pPr>
            <a:r>
              <a:rPr lang="en-US" dirty="0" smtClean="0"/>
              <a:t>		a.    K</a:t>
            </a:r>
            <a:r>
              <a:rPr lang="en-US" sz="2100" dirty="0" smtClean="0"/>
              <a:t>4</a:t>
            </a:r>
            <a:r>
              <a:rPr lang="en-US" dirty="0" smtClean="0"/>
              <a:t>(SO</a:t>
            </a:r>
            <a:r>
              <a:rPr lang="en-US" sz="2100" dirty="0" smtClean="0"/>
              <a:t>4</a:t>
            </a:r>
            <a:r>
              <a:rPr lang="en-US" dirty="0" smtClean="0"/>
              <a:t>)</a:t>
            </a:r>
            <a:r>
              <a:rPr lang="en-US" sz="2100" dirty="0" smtClean="0"/>
              <a:t>2</a:t>
            </a:r>
          </a:p>
          <a:p>
            <a:pPr>
              <a:buNone/>
            </a:pPr>
            <a:r>
              <a:rPr lang="en-US" dirty="0" smtClean="0"/>
              <a:t>		b.    3 K</a:t>
            </a:r>
            <a:r>
              <a:rPr lang="en-US" sz="2100" dirty="0" smtClean="0"/>
              <a:t>2</a:t>
            </a:r>
            <a:r>
              <a:rPr lang="en-US" dirty="0" smtClean="0"/>
              <a:t>S</a:t>
            </a:r>
            <a:r>
              <a:rPr lang="en-US" sz="2100" dirty="0" smtClean="0"/>
              <a:t>2</a:t>
            </a:r>
            <a:r>
              <a:rPr lang="en-US" dirty="0" smtClean="0"/>
              <a:t>O</a:t>
            </a:r>
            <a:r>
              <a:rPr lang="en-US" sz="1800" dirty="0" smtClean="0"/>
              <a:t>4 </a:t>
            </a:r>
            <a:r>
              <a:rPr lang="en-US" dirty="0" smtClean="0"/>
              <a:t>	</a:t>
            </a:r>
          </a:p>
          <a:p>
            <a:pPr>
              <a:buNone/>
            </a:pPr>
            <a:r>
              <a:rPr lang="en-US" dirty="0" smtClean="0"/>
              <a:t>		c.    2 K</a:t>
            </a:r>
            <a:r>
              <a:rPr lang="en-US" sz="2100" dirty="0" smtClean="0"/>
              <a:t>2</a:t>
            </a:r>
            <a:r>
              <a:rPr lang="en-US" dirty="0" smtClean="0"/>
              <a:t>SO</a:t>
            </a:r>
            <a:r>
              <a:rPr lang="en-US" sz="2100" dirty="0" smtClean="0"/>
              <a:t>4</a:t>
            </a:r>
            <a:endParaRPr lang="en-US" dirty="0" smtClean="0"/>
          </a:p>
          <a:p>
            <a:pPr>
              <a:buNone/>
            </a:pPr>
            <a:r>
              <a:rPr lang="en-US" dirty="0" smtClean="0"/>
              <a:t>		d.    3 K</a:t>
            </a:r>
            <a:r>
              <a:rPr lang="en-US" sz="2100" dirty="0" smtClean="0"/>
              <a:t>2</a:t>
            </a:r>
            <a:r>
              <a:rPr lang="en-US" dirty="0" smtClean="0"/>
              <a:t>SO</a:t>
            </a:r>
            <a:r>
              <a:rPr lang="en-US" sz="1800" dirty="0" smtClean="0"/>
              <a:t>4</a:t>
            </a:r>
            <a:endParaRPr lang="en-US" dirty="0" smtClean="0"/>
          </a:p>
          <a:p>
            <a:pPr>
              <a:buNone/>
            </a:pPr>
            <a:r>
              <a:rPr lang="en-US" dirty="0" smtClean="0"/>
              <a:t>		e.    3 KSO</a:t>
            </a:r>
            <a:r>
              <a:rPr lang="en-US" sz="2100" dirty="0" smtClean="0"/>
              <a:t>4</a:t>
            </a:r>
            <a:endParaRPr lang="en-US" dirty="0"/>
          </a:p>
        </p:txBody>
      </p:sp>
      <p:sp>
        <p:nvSpPr>
          <p:cNvPr id="5" name="Content Placeholder 4"/>
          <p:cNvSpPr>
            <a:spLocks noGrp="1"/>
          </p:cNvSpPr>
          <p:nvPr>
            <p:ph sz="half" idx="2"/>
          </p:nvPr>
        </p:nvSpPr>
        <p:spPr>
          <a:xfrm>
            <a:off x="4343400" y="1600200"/>
            <a:ext cx="4800600" cy="4525963"/>
          </a:xfrm>
        </p:spPr>
        <p:txBody>
          <a:bodyPr>
            <a:normAutofit fontScale="77500" lnSpcReduction="20000"/>
          </a:bodyPr>
          <a:lstStyle/>
          <a:p>
            <a:pPr algn="ctr">
              <a:buNone/>
            </a:pPr>
            <a:r>
              <a:rPr lang="en-US" dirty="0" smtClean="0"/>
              <a:t>Consider the following chemical reaction</a:t>
            </a:r>
          </a:p>
          <a:p>
            <a:pPr algn="ctr">
              <a:buNone/>
            </a:pPr>
            <a:r>
              <a:rPr lang="en-US" dirty="0" smtClean="0">
                <a:solidFill>
                  <a:srgbClr val="FF0000"/>
                </a:solidFill>
              </a:rPr>
              <a:t>2 </a:t>
            </a:r>
            <a:r>
              <a:rPr lang="en-US" dirty="0" err="1" smtClean="0">
                <a:solidFill>
                  <a:srgbClr val="FF0000"/>
                </a:solidFill>
              </a:rPr>
              <a:t>NaCl</a:t>
            </a:r>
            <a:r>
              <a:rPr lang="en-US" dirty="0" smtClean="0">
                <a:solidFill>
                  <a:srgbClr val="FF0000"/>
                </a:solidFill>
              </a:rPr>
              <a:t> + Ca(OH)</a:t>
            </a:r>
            <a:r>
              <a:rPr lang="en-US" sz="2000" dirty="0" smtClean="0">
                <a:solidFill>
                  <a:srgbClr val="FF0000"/>
                </a:solidFill>
              </a:rPr>
              <a:t>2</a:t>
            </a:r>
            <a:r>
              <a:rPr lang="en-US" dirty="0" smtClean="0">
                <a:solidFill>
                  <a:srgbClr val="FF0000"/>
                </a:solidFill>
              </a:rPr>
              <a:t> </a:t>
            </a:r>
            <a:r>
              <a:rPr lang="en-US" dirty="0" smtClean="0">
                <a:solidFill>
                  <a:srgbClr val="FF0000"/>
                </a:solidFill>
                <a:sym typeface="Wingdings" pitchFamily="2" charset="2"/>
              </a:rPr>
              <a:t> </a:t>
            </a:r>
            <a:r>
              <a:rPr lang="en-US" dirty="0" smtClean="0">
                <a:solidFill>
                  <a:srgbClr val="FF0000"/>
                </a:solidFill>
              </a:rPr>
              <a:t>CaCl</a:t>
            </a:r>
            <a:r>
              <a:rPr lang="en-US" sz="2300" dirty="0" smtClean="0">
                <a:solidFill>
                  <a:srgbClr val="FF0000"/>
                </a:solidFill>
              </a:rPr>
              <a:t>2 </a:t>
            </a:r>
            <a:r>
              <a:rPr lang="en-US" dirty="0" smtClean="0">
                <a:solidFill>
                  <a:srgbClr val="FF0000"/>
                </a:solidFill>
              </a:rPr>
              <a:t>+2 </a:t>
            </a:r>
            <a:r>
              <a:rPr lang="en-US" dirty="0" err="1" smtClean="0">
                <a:solidFill>
                  <a:srgbClr val="FF0000"/>
                </a:solidFill>
              </a:rPr>
              <a:t>NaOH</a:t>
            </a:r>
            <a:endParaRPr lang="en-US" dirty="0" smtClean="0">
              <a:solidFill>
                <a:srgbClr val="FF0000"/>
              </a:solidFill>
            </a:endParaRPr>
          </a:p>
          <a:p>
            <a:endParaRPr lang="en-US" dirty="0" smtClean="0"/>
          </a:p>
          <a:p>
            <a:pPr>
              <a:buNone/>
            </a:pPr>
            <a:r>
              <a:rPr lang="en-US" dirty="0" smtClean="0"/>
              <a:t>	If the mass of </a:t>
            </a:r>
            <a:r>
              <a:rPr lang="en-US" dirty="0" err="1" smtClean="0"/>
              <a:t>NaCl</a:t>
            </a:r>
            <a:r>
              <a:rPr lang="en-US" dirty="0" smtClean="0"/>
              <a:t> </a:t>
            </a:r>
            <a:r>
              <a:rPr lang="en-US" dirty="0" smtClean="0"/>
              <a:t>is </a:t>
            </a:r>
            <a:r>
              <a:rPr lang="en-US" dirty="0" smtClean="0"/>
              <a:t>191g </a:t>
            </a:r>
            <a:r>
              <a:rPr lang="en-US" dirty="0" smtClean="0"/>
              <a:t>and the mass of </a:t>
            </a:r>
            <a:r>
              <a:rPr lang="en-US" dirty="0" smtClean="0"/>
              <a:t>calcium hydroxide, Ca(OH)</a:t>
            </a:r>
            <a:r>
              <a:rPr lang="en-US" sz="2000" dirty="0" smtClean="0"/>
              <a:t>2</a:t>
            </a:r>
            <a:r>
              <a:rPr lang="en-US" dirty="0" smtClean="0"/>
              <a:t> </a:t>
            </a:r>
            <a:r>
              <a:rPr lang="en-US" dirty="0" smtClean="0"/>
              <a:t> </a:t>
            </a:r>
            <a:r>
              <a:rPr lang="en-US" dirty="0" smtClean="0"/>
              <a:t>is 74 </a:t>
            </a:r>
            <a:r>
              <a:rPr lang="en-US" dirty="0" smtClean="0"/>
              <a:t>grams, how much sodium </a:t>
            </a:r>
            <a:r>
              <a:rPr lang="en-US" dirty="0" smtClean="0"/>
              <a:t>hydroxide, </a:t>
            </a:r>
            <a:r>
              <a:rPr lang="en-US" dirty="0" err="1" smtClean="0"/>
              <a:t>NaOH</a:t>
            </a:r>
            <a:r>
              <a:rPr lang="en-US" dirty="0" smtClean="0"/>
              <a:t> was produced </a:t>
            </a:r>
            <a:r>
              <a:rPr lang="en-US" dirty="0"/>
              <a:t>if </a:t>
            </a:r>
            <a:r>
              <a:rPr lang="en-US" dirty="0" smtClean="0"/>
              <a:t>you had 80 </a:t>
            </a:r>
            <a:r>
              <a:rPr lang="en-US" dirty="0"/>
              <a:t>g of </a:t>
            </a:r>
            <a:r>
              <a:rPr lang="en-US" dirty="0" smtClean="0"/>
              <a:t>calcium chloride?</a:t>
            </a:r>
            <a:endParaRPr lang="en-US" dirty="0" smtClean="0"/>
          </a:p>
          <a:p>
            <a:pPr algn="ctr"/>
            <a:endParaRPr lang="en-US" dirty="0" smtClean="0"/>
          </a:p>
          <a:p>
            <a:pPr marL="0" indent="0" algn="ctr">
              <a:buNone/>
            </a:pPr>
            <a:r>
              <a:rPr lang="en-US" dirty="0" smtClean="0"/>
              <a:t>a. 52.5 </a:t>
            </a:r>
            <a:r>
              <a:rPr lang="en-US" dirty="0" smtClean="0"/>
              <a:t>grams</a:t>
            </a:r>
          </a:p>
          <a:p>
            <a:pPr algn="ctr">
              <a:buNone/>
            </a:pPr>
            <a:r>
              <a:rPr lang="en-US" dirty="0" smtClean="0"/>
              <a:t>b. 111 grams</a:t>
            </a:r>
          </a:p>
          <a:p>
            <a:pPr algn="ctr">
              <a:buNone/>
            </a:pPr>
            <a:r>
              <a:rPr lang="en-US" dirty="0" smtClean="0"/>
              <a:t>c. 265 grams</a:t>
            </a:r>
          </a:p>
          <a:p>
            <a:pPr algn="ctr">
              <a:buNone/>
            </a:pPr>
            <a:r>
              <a:rPr lang="en-US" dirty="0" smtClean="0"/>
              <a:t>d. 185 grams</a:t>
            </a:r>
            <a:endParaRPr lang="en-US" dirty="0"/>
          </a:p>
        </p:txBody>
      </p:sp>
      <p:cxnSp>
        <p:nvCxnSpPr>
          <p:cNvPr id="7" name="Straight Connector 6"/>
          <p:cNvCxnSpPr/>
          <p:nvPr/>
        </p:nvCxnSpPr>
        <p:spPr>
          <a:xfrm>
            <a:off x="4267200" y="1524000"/>
            <a:ext cx="0" cy="5029200"/>
          </a:xfrm>
          <a:prstGeom prst="line">
            <a:avLst/>
          </a:prstGeom>
          <a:ln w="38100">
            <a:solidFill>
              <a:schemeClr val="tx1"/>
            </a:solidFill>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 things use energy</a:t>
            </a:r>
            <a:endParaRPr lang="en-US" dirty="0"/>
          </a:p>
        </p:txBody>
      </p:sp>
      <p:sp>
        <p:nvSpPr>
          <p:cNvPr id="3" name="Content Placeholder 2"/>
          <p:cNvSpPr>
            <a:spLocks noGrp="1"/>
          </p:cNvSpPr>
          <p:nvPr>
            <p:ph idx="1"/>
          </p:nvPr>
        </p:nvSpPr>
        <p:spPr/>
        <p:txBody>
          <a:bodyPr>
            <a:normAutofit fontScale="92500"/>
          </a:bodyPr>
          <a:lstStyle/>
          <a:p>
            <a:r>
              <a:rPr lang="en-US" dirty="0" smtClean="0"/>
              <a:t>All </a:t>
            </a:r>
            <a:r>
              <a:rPr lang="en-US" dirty="0"/>
              <a:t>organisms on Earth, including humans, use energy derived from resources provided by the </a:t>
            </a:r>
            <a:r>
              <a:rPr lang="en-US" dirty="0" smtClean="0"/>
              <a:t>environment</a:t>
            </a:r>
          </a:p>
          <a:p>
            <a:endParaRPr lang="en-US" b="1" dirty="0"/>
          </a:p>
          <a:p>
            <a:r>
              <a:rPr lang="en-US" dirty="0" smtClean="0"/>
              <a:t>*The </a:t>
            </a:r>
            <a:r>
              <a:rPr lang="en-US" dirty="0" smtClean="0"/>
              <a:t>Earth </a:t>
            </a:r>
            <a:r>
              <a:rPr lang="en-US" dirty="0"/>
              <a:t>supplies </a:t>
            </a:r>
            <a:r>
              <a:rPr lang="en-US" dirty="0" smtClean="0"/>
              <a:t>a variety </a:t>
            </a:r>
            <a:r>
              <a:rPr lang="en-US" dirty="0"/>
              <a:t>of natural resources that living things use, change, and reuse. Some of these resources can be replaced and/or reused in </a:t>
            </a:r>
            <a:r>
              <a:rPr lang="en-US" dirty="0" smtClean="0"/>
              <a:t>nature (</a:t>
            </a:r>
            <a:r>
              <a:rPr lang="en-US" b="1" u="sng" dirty="0" smtClean="0"/>
              <a:t>renewable resources)</a:t>
            </a:r>
            <a:r>
              <a:rPr lang="en-US" dirty="0" smtClean="0"/>
              <a:t>, while others cannot </a:t>
            </a:r>
            <a:r>
              <a:rPr lang="en-US" dirty="0"/>
              <a:t>be replaced in nature </a:t>
            </a:r>
            <a:r>
              <a:rPr lang="en-US" dirty="0" smtClean="0"/>
              <a:t>(</a:t>
            </a:r>
            <a:r>
              <a:rPr lang="en-US" b="1" u="sng" dirty="0" smtClean="0"/>
              <a:t>nonrenewable</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*Renewable </a:t>
            </a:r>
            <a:r>
              <a:rPr lang="en-US" dirty="0" smtClean="0"/>
              <a:t>Resources</a:t>
            </a:r>
            <a:endParaRPr lang="en-US" dirty="0"/>
          </a:p>
        </p:txBody>
      </p:sp>
      <p:sp>
        <p:nvSpPr>
          <p:cNvPr id="3" name="Content Placeholder 2"/>
          <p:cNvSpPr>
            <a:spLocks noGrp="1"/>
          </p:cNvSpPr>
          <p:nvPr>
            <p:ph idx="1"/>
          </p:nvPr>
        </p:nvSpPr>
        <p:spPr/>
        <p:txBody>
          <a:bodyPr/>
          <a:lstStyle/>
          <a:p>
            <a:r>
              <a:rPr lang="en-US" b="1" u="sng" dirty="0"/>
              <a:t>renewable resources </a:t>
            </a:r>
            <a:r>
              <a:rPr lang="en-US" dirty="0"/>
              <a:t>are replaced </a:t>
            </a:r>
            <a:r>
              <a:rPr lang="en-US" dirty="0" smtClean="0"/>
              <a:t>at </a:t>
            </a:r>
            <a:r>
              <a:rPr lang="en-US" dirty="0"/>
              <a:t>a rate that is equal to or greater than the rate at which they </a:t>
            </a:r>
            <a:r>
              <a:rPr lang="en-US" dirty="0" smtClean="0"/>
              <a:t>are being </a:t>
            </a:r>
            <a:r>
              <a:rPr lang="en-US" dirty="0"/>
              <a:t>used</a:t>
            </a:r>
            <a:r>
              <a:rPr lang="en-US" dirty="0" smtClean="0"/>
              <a:t>.</a:t>
            </a:r>
          </a:p>
          <a:p>
            <a:endParaRPr lang="en-US" b="1" dirty="0"/>
          </a:p>
          <a:p>
            <a:r>
              <a:rPr lang="en-US" dirty="0"/>
              <a:t>Air, freshwater, soil, living </a:t>
            </a:r>
            <a:r>
              <a:rPr lang="en-US" dirty="0" smtClean="0"/>
              <a:t>things (i.e. – wood, plants, </a:t>
            </a:r>
            <a:r>
              <a:rPr lang="en-US" dirty="0" err="1" smtClean="0"/>
              <a:t>etc</a:t>
            </a:r>
            <a:r>
              <a:rPr lang="en-US" dirty="0" smtClean="0"/>
              <a:t>), </a:t>
            </a:r>
            <a:r>
              <a:rPr lang="en-US" dirty="0"/>
              <a:t>and sunlight are renewable resources</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*Nonrenewable </a:t>
            </a:r>
            <a:r>
              <a:rPr lang="en-US" dirty="0" smtClean="0"/>
              <a:t>Resources</a:t>
            </a:r>
            <a:endParaRPr lang="en-US" dirty="0"/>
          </a:p>
        </p:txBody>
      </p:sp>
      <p:sp>
        <p:nvSpPr>
          <p:cNvPr id="3" name="Content Placeholder 2"/>
          <p:cNvSpPr>
            <a:spLocks noGrp="1"/>
          </p:cNvSpPr>
          <p:nvPr>
            <p:ph idx="1"/>
          </p:nvPr>
        </p:nvSpPr>
        <p:spPr/>
        <p:txBody>
          <a:bodyPr>
            <a:normAutofit fontScale="92500" lnSpcReduction="20000"/>
          </a:bodyPr>
          <a:lstStyle/>
          <a:p>
            <a:r>
              <a:rPr lang="en-US" b="1" u="sng" dirty="0"/>
              <a:t>Nonrenewable resources </a:t>
            </a:r>
            <a:r>
              <a:rPr lang="en-US" dirty="0"/>
              <a:t>are </a:t>
            </a:r>
            <a:r>
              <a:rPr lang="en-US" dirty="0" smtClean="0"/>
              <a:t>resources that </a:t>
            </a:r>
            <a:r>
              <a:rPr lang="en-US" dirty="0"/>
              <a:t>are being extracted and used at a </a:t>
            </a:r>
            <a:r>
              <a:rPr lang="en-US" dirty="0" smtClean="0"/>
              <a:t>much faster </a:t>
            </a:r>
            <a:r>
              <a:rPr lang="en-US" dirty="0"/>
              <a:t>rate than the rate at which they were formed</a:t>
            </a:r>
            <a:r>
              <a:rPr lang="en-US" dirty="0" smtClean="0"/>
              <a:t>.</a:t>
            </a:r>
            <a:endParaRPr lang="en-US" dirty="0"/>
          </a:p>
          <a:p>
            <a:endParaRPr lang="en-US" dirty="0" smtClean="0"/>
          </a:p>
          <a:p>
            <a:r>
              <a:rPr lang="en-US" b="1" dirty="0"/>
              <a:t>Fossil fuels (coal, oil, and natural gas), </a:t>
            </a:r>
            <a:r>
              <a:rPr lang="en-US" dirty="0"/>
              <a:t>diamonds, metals, and other minerals </a:t>
            </a:r>
            <a:r>
              <a:rPr lang="en-US" dirty="0" smtClean="0"/>
              <a:t>are nonrenewable</a:t>
            </a:r>
            <a:r>
              <a:rPr lang="en-US" dirty="0"/>
              <a:t>. </a:t>
            </a:r>
            <a:endParaRPr lang="en-US" dirty="0" smtClean="0"/>
          </a:p>
          <a:p>
            <a:endParaRPr lang="en-US" dirty="0" smtClean="0"/>
          </a:p>
          <a:p>
            <a:pPr lvl="1"/>
            <a:r>
              <a:rPr lang="en-US" b="1" u="sng" dirty="0" smtClean="0"/>
              <a:t>Fossil </a:t>
            </a:r>
            <a:r>
              <a:rPr lang="en-US" b="1" u="sng" dirty="0"/>
              <a:t>fuels </a:t>
            </a:r>
            <a:r>
              <a:rPr lang="en-US" dirty="0" smtClean="0"/>
              <a:t>are remains from organisms that exist </a:t>
            </a:r>
            <a:r>
              <a:rPr lang="en-US" dirty="0"/>
              <a:t>in a fixed amount and </a:t>
            </a:r>
            <a:r>
              <a:rPr lang="en-US" dirty="0" smtClean="0"/>
              <a:t>are burned </a:t>
            </a:r>
            <a:r>
              <a:rPr lang="en-US" dirty="0" smtClean="0"/>
              <a:t>for energy. Fossil fuels </a:t>
            </a:r>
            <a:r>
              <a:rPr lang="en-US" dirty="0" smtClean="0"/>
              <a:t>can </a:t>
            </a:r>
            <a:r>
              <a:rPr lang="en-US" dirty="0"/>
              <a:t>only be replaced by processes that </a:t>
            </a:r>
            <a:r>
              <a:rPr lang="en-US" dirty="0" smtClean="0"/>
              <a:t>takes </a:t>
            </a:r>
            <a:r>
              <a:rPr lang="en-US" dirty="0"/>
              <a:t>millions of </a:t>
            </a:r>
            <a:r>
              <a:rPr lang="en-US" dirty="0" smtClean="0"/>
              <a:t>years for them to form.</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linds(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linds(horizont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44562"/>
          </a:xfrm>
        </p:spPr>
        <p:txBody>
          <a:bodyPr/>
          <a:lstStyle/>
          <a:p>
            <a:r>
              <a:rPr lang="en-US" dirty="0" smtClean="0"/>
              <a:t>Renewables </a:t>
            </a:r>
            <a:endParaRPr lang="en-US" dirty="0"/>
          </a:p>
        </p:txBody>
      </p:sp>
      <p:sp>
        <p:nvSpPr>
          <p:cNvPr id="3" name="Content Placeholder 2"/>
          <p:cNvSpPr>
            <a:spLocks noGrp="1"/>
          </p:cNvSpPr>
          <p:nvPr>
            <p:ph idx="1"/>
          </p:nvPr>
        </p:nvSpPr>
        <p:spPr>
          <a:xfrm>
            <a:off x="304800" y="1143000"/>
            <a:ext cx="8382000" cy="5486400"/>
          </a:xfrm>
        </p:spPr>
        <p:txBody>
          <a:bodyPr>
            <a:normAutofit fontScale="55000" lnSpcReduction="20000"/>
          </a:bodyPr>
          <a:lstStyle/>
          <a:p>
            <a:r>
              <a:rPr lang="en-US" sz="4400" u="sng" dirty="0" smtClean="0">
                <a:solidFill>
                  <a:srgbClr val="FF0000"/>
                </a:solidFill>
              </a:rPr>
              <a:t>Biomass </a:t>
            </a:r>
            <a:r>
              <a:rPr lang="en-US" sz="4400" dirty="0" smtClean="0"/>
              <a:t>–  is organic matter such as plant and animal waste </a:t>
            </a:r>
            <a:r>
              <a:rPr lang="en-US" sz="4400" dirty="0" smtClean="0"/>
              <a:t>that </a:t>
            </a:r>
            <a:r>
              <a:rPr lang="en-US" sz="4400" dirty="0" smtClean="0"/>
              <a:t>is burned and converted into energy.  Biomass can sometimes release just as many carbon dioxide into the atmosphere as fossil fuels. Biomass takes up a lot of land for crops, which can  be used to raise food.</a:t>
            </a:r>
          </a:p>
          <a:p>
            <a:pPr>
              <a:buNone/>
            </a:pPr>
            <a:r>
              <a:rPr lang="en-US" sz="4400" dirty="0" smtClean="0"/>
              <a:t> </a:t>
            </a:r>
          </a:p>
          <a:p>
            <a:r>
              <a:rPr lang="en-US" sz="4400" u="sng" dirty="0" smtClean="0">
                <a:solidFill>
                  <a:srgbClr val="FF0000"/>
                </a:solidFill>
              </a:rPr>
              <a:t>Geothermal</a:t>
            </a:r>
            <a:r>
              <a:rPr lang="en-US" sz="4400" dirty="0" smtClean="0"/>
              <a:t> – comes from underground water that is heated by hot rock. The water is heated into steam which turns the turbines and powers generators. Excess water is pumped back into the ground to be reused. Geothermal is clean and renewable but has a limited availability of where it can currently be used</a:t>
            </a:r>
          </a:p>
          <a:p>
            <a:endParaRPr lang="en-US" sz="4400" dirty="0" smtClean="0"/>
          </a:p>
          <a:p>
            <a:r>
              <a:rPr lang="en-US" sz="4400" u="sng" dirty="0" smtClean="0">
                <a:solidFill>
                  <a:srgbClr val="FF0000"/>
                </a:solidFill>
              </a:rPr>
              <a:t>Wind </a:t>
            </a:r>
            <a:r>
              <a:rPr lang="en-US" sz="4400" dirty="0" smtClean="0"/>
              <a:t>– turbines are made of metals and plastics and can stand as high as a 40 story building. The blades turn the turbine which turns the gears and drives generators. The drawbacks are that wind needs steady winds and turbines can be noisy</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fontScale="90000"/>
          </a:bodyPr>
          <a:lstStyle/>
          <a:p>
            <a:r>
              <a:rPr lang="en-US" dirty="0" smtClean="0"/>
              <a:t>Renewables </a:t>
            </a:r>
            <a:endParaRPr lang="en-US" dirty="0"/>
          </a:p>
        </p:txBody>
      </p:sp>
      <p:sp>
        <p:nvSpPr>
          <p:cNvPr id="3" name="Content Placeholder 2"/>
          <p:cNvSpPr>
            <a:spLocks noGrp="1"/>
          </p:cNvSpPr>
          <p:nvPr>
            <p:ph idx="1"/>
          </p:nvPr>
        </p:nvSpPr>
        <p:spPr>
          <a:xfrm>
            <a:off x="228600" y="1066800"/>
            <a:ext cx="8686800" cy="5181599"/>
          </a:xfrm>
        </p:spPr>
        <p:txBody>
          <a:bodyPr>
            <a:noAutofit/>
          </a:bodyPr>
          <a:lstStyle/>
          <a:p>
            <a:endParaRPr lang="en-US" sz="2400" dirty="0" smtClean="0"/>
          </a:p>
          <a:p>
            <a:r>
              <a:rPr lang="en-US" sz="2400" u="sng" dirty="0" smtClean="0">
                <a:solidFill>
                  <a:srgbClr val="FF0000"/>
                </a:solidFill>
              </a:rPr>
              <a:t>Hydroelectric </a:t>
            </a:r>
            <a:r>
              <a:rPr lang="en-US" sz="2400" dirty="0" smtClean="0"/>
              <a:t>– produced by moving water, in most cases a dam, which is built across body of water and blocking the flow of water. This can lead to potential problems with flooding and deforestation.</a:t>
            </a:r>
          </a:p>
          <a:p>
            <a:endParaRPr lang="en-US" sz="2400" dirty="0" smtClean="0"/>
          </a:p>
          <a:p>
            <a:r>
              <a:rPr lang="en-US" sz="2400" u="sng" dirty="0" smtClean="0">
                <a:solidFill>
                  <a:srgbClr val="FF0000"/>
                </a:solidFill>
              </a:rPr>
              <a:t>Solar</a:t>
            </a:r>
            <a:r>
              <a:rPr lang="en-US" sz="2400" dirty="0" smtClean="0"/>
              <a:t> –  converts light energy (sun) to electricity by the sun shining on solar cells. This moves electrons to produce current which is used and stored for later use. Sunlight is unlimited but collecting sunlight is expensive.</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2400" u="sng" dirty="0">
                <a:solidFill>
                  <a:srgbClr val="FF0000"/>
                </a:solidFill>
              </a:rPr>
              <a:t>Nuclear</a:t>
            </a:r>
            <a:r>
              <a:rPr lang="en-US" sz="2400" dirty="0"/>
              <a:t> </a:t>
            </a:r>
            <a:r>
              <a:rPr lang="en-US" sz="2400" dirty="0" smtClean="0"/>
              <a:t>water </a:t>
            </a:r>
            <a:r>
              <a:rPr lang="en-US" sz="2400" dirty="0"/>
              <a:t>is heated to make steam that turns turbine which drives generator. Water is heated by nuclear fission, the splitting of radioactive atoms (uranium) which gives off a lot of energy, and producing radioactive/radiation waste</a:t>
            </a:r>
          </a:p>
          <a:p>
            <a:endParaRPr lang="en-US" dirty="0"/>
          </a:p>
        </p:txBody>
      </p:sp>
    </p:spTree>
    <p:extLst>
      <p:ext uri="{BB962C8B-B14F-4D97-AF65-F5344CB8AC3E}">
        <p14:creationId xmlns:p14="http://schemas.microsoft.com/office/powerpoint/2010/main" val="13541611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Non-renewables </a:t>
            </a:r>
            <a:endParaRPr lang="en-US" dirty="0"/>
          </a:p>
        </p:txBody>
      </p:sp>
      <p:sp>
        <p:nvSpPr>
          <p:cNvPr id="3" name="Content Placeholder 2"/>
          <p:cNvSpPr>
            <a:spLocks noGrp="1"/>
          </p:cNvSpPr>
          <p:nvPr>
            <p:ph idx="1"/>
          </p:nvPr>
        </p:nvSpPr>
        <p:spPr/>
        <p:txBody>
          <a:bodyPr>
            <a:normAutofit/>
          </a:bodyPr>
          <a:lstStyle/>
          <a:p>
            <a:r>
              <a:rPr lang="en-US" sz="2400" u="sng" dirty="0" smtClean="0">
                <a:solidFill>
                  <a:srgbClr val="FF0000"/>
                </a:solidFill>
              </a:rPr>
              <a:t>Coal</a:t>
            </a:r>
            <a:r>
              <a:rPr lang="en-US" sz="2400" dirty="0" smtClean="0"/>
              <a:t> – solid fossil fuels from buried and decayed plant material. People use surface mining to obtain coal. When burned coal produces byproducts that pollutes the waters</a:t>
            </a:r>
          </a:p>
          <a:p>
            <a:endParaRPr lang="en-US" sz="2400" dirty="0" smtClean="0"/>
          </a:p>
          <a:p>
            <a:r>
              <a:rPr lang="en-US" sz="2400" u="sng" dirty="0" smtClean="0">
                <a:solidFill>
                  <a:srgbClr val="FF0000"/>
                </a:solidFill>
              </a:rPr>
              <a:t>Oil and natural gas </a:t>
            </a:r>
            <a:r>
              <a:rPr lang="en-US" sz="2400" dirty="0" smtClean="0"/>
              <a:t>– are trapped in underground porous rock. We have to drill down to get to these resources. When burned at high temperatures, it releases energy. These resources contribute to air pollution (smog) and spills can be very costly and hard to clean </a:t>
            </a:r>
            <a:r>
              <a:rPr lang="en-US" sz="2400" dirty="0" smtClean="0"/>
              <a:t>up</a:t>
            </a:r>
          </a:p>
          <a:p>
            <a:endParaRPr lang="en-US" sz="2400" dirty="0" smtClean="0"/>
          </a:p>
          <a:p>
            <a:endParaRPr lang="en-US" sz="2400" dirty="0" smtClean="0"/>
          </a:p>
          <a:p>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705</TotalTime>
  <Words>789</Words>
  <Application>Microsoft Office PowerPoint</Application>
  <PresentationFormat>On-screen Show (4:3)</PresentationFormat>
  <Paragraphs>63</Paragraphs>
  <Slides>11</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Times New Roman</vt:lpstr>
      <vt:lpstr>Wingdings</vt:lpstr>
      <vt:lpstr>Office Theme</vt:lpstr>
      <vt:lpstr>#57 Recap of Energy</vt:lpstr>
      <vt:lpstr>Warmup</vt:lpstr>
      <vt:lpstr>All things use energy</vt:lpstr>
      <vt:lpstr>*Renewable Resources</vt:lpstr>
      <vt:lpstr>*Nonrenewable Resources</vt:lpstr>
      <vt:lpstr>Renewables </vt:lpstr>
      <vt:lpstr>Renewables </vt:lpstr>
      <vt:lpstr>PowerPoint Presentation</vt:lpstr>
      <vt:lpstr>Non-renewables </vt:lpstr>
      <vt:lpstr>*What’s being done…</vt:lpstr>
      <vt:lpstr>Trends and Solutions</vt:lpstr>
    </vt:vector>
  </TitlesOfParts>
  <Company>Charlotte Mecklenburg Schools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brittanys.smart</dc:creator>
  <cp:lastModifiedBy>Smart, Brittany S.</cp:lastModifiedBy>
  <cp:revision>31</cp:revision>
  <dcterms:created xsi:type="dcterms:W3CDTF">2015-02-02T13:38:53Z</dcterms:created>
  <dcterms:modified xsi:type="dcterms:W3CDTF">2017-02-07T18:10:38Z</dcterms:modified>
</cp:coreProperties>
</file>