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6" r:id="rId2"/>
    <p:sldId id="278" r:id="rId3"/>
    <p:sldId id="276" r:id="rId4"/>
    <p:sldId id="268" r:id="rId5"/>
    <p:sldId id="258" r:id="rId6"/>
    <p:sldId id="259" r:id="rId7"/>
    <p:sldId id="260" r:id="rId8"/>
    <p:sldId id="270" r:id="rId9"/>
    <p:sldId id="280" r:id="rId10"/>
    <p:sldId id="261" r:id="rId11"/>
    <p:sldId id="269" r:id="rId12"/>
    <p:sldId id="274" r:id="rId13"/>
    <p:sldId id="262" r:id="rId14"/>
    <p:sldId id="263" r:id="rId15"/>
    <p:sldId id="267" r:id="rId16"/>
    <p:sldId id="271" r:id="rId17"/>
    <p:sldId id="277" r:id="rId18"/>
    <p:sldId id="266" r:id="rId19"/>
    <p:sldId id="279"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D8D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9" autoAdjust="0"/>
    <p:restoredTop sz="94660"/>
  </p:normalViewPr>
  <p:slideViewPr>
    <p:cSldViewPr snapToGrid="0">
      <p:cViewPr varScale="1">
        <p:scale>
          <a:sx n="76" d="100"/>
          <a:sy n="76" d="100"/>
        </p:scale>
        <p:origin x="126" y="6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29DBF1-7A6A-43D3-A01E-7948EFD3B860}" type="datetimeFigureOut">
              <a:rPr lang="en-US" smtClean="0"/>
              <a:t>10/23/2018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B2A30C4-3213-498B-BCF5-A649A1206DFC}" type="slidenum">
              <a:rPr lang="en-US" smtClean="0"/>
              <a:t>‹#›</a:t>
            </a:fld>
            <a:endParaRPr lang="en-US"/>
          </a:p>
        </p:txBody>
      </p:sp>
    </p:spTree>
    <p:extLst>
      <p:ext uri="{BB962C8B-B14F-4D97-AF65-F5344CB8AC3E}">
        <p14:creationId xmlns:p14="http://schemas.microsoft.com/office/powerpoint/2010/main" val="11743044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9FC1BD-3B7F-406F-A13A-D0D89314DFDC}" type="datetimeFigureOut">
              <a:rPr lang="en-US" smtClean="0"/>
              <a:t>10/23/2018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1E8FE1-9131-480F-8E0F-0BFCB599E840}" type="slidenum">
              <a:rPr lang="en-US" smtClean="0"/>
              <a:t>‹#›</a:t>
            </a:fld>
            <a:endParaRPr lang="en-US"/>
          </a:p>
        </p:txBody>
      </p:sp>
    </p:spTree>
    <p:extLst>
      <p:ext uri="{BB962C8B-B14F-4D97-AF65-F5344CB8AC3E}">
        <p14:creationId xmlns:p14="http://schemas.microsoft.com/office/powerpoint/2010/main" val="16897504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https://mrsgeographyblog.wordpress.com/2017/03/10/pop-up-drainage-basin/#jp-carousel-1832</a:t>
            </a:r>
          </a:p>
          <a:p>
            <a:endParaRPr lang="en-US" dirty="0"/>
          </a:p>
        </p:txBody>
      </p:sp>
      <p:sp>
        <p:nvSpPr>
          <p:cNvPr id="4" name="Slide Number Placeholder 3"/>
          <p:cNvSpPr>
            <a:spLocks noGrp="1"/>
          </p:cNvSpPr>
          <p:nvPr>
            <p:ph type="sldNum" sz="quarter" idx="10"/>
          </p:nvPr>
        </p:nvSpPr>
        <p:spPr/>
        <p:txBody>
          <a:bodyPr/>
          <a:lstStyle/>
          <a:p>
            <a:fld id="{DF1E8FE1-9131-480F-8E0F-0BFCB599E840}" type="slidenum">
              <a:rPr lang="en-US" smtClean="0"/>
              <a:t>10</a:t>
            </a:fld>
            <a:endParaRPr lang="en-US"/>
          </a:p>
        </p:txBody>
      </p:sp>
    </p:spTree>
    <p:extLst>
      <p:ext uri="{BB962C8B-B14F-4D97-AF65-F5344CB8AC3E}">
        <p14:creationId xmlns:p14="http://schemas.microsoft.com/office/powerpoint/2010/main" val="36985826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8DEC28-30BF-4092-89B1-D2213C94F14B}" type="slidenum">
              <a:rPr lang="en-US" smtClean="0"/>
              <a:pPr/>
              <a:t>14</a:t>
            </a:fld>
            <a:endParaRPr lang="en-US"/>
          </a:p>
        </p:txBody>
      </p:sp>
    </p:spTree>
    <p:extLst>
      <p:ext uri="{BB962C8B-B14F-4D97-AF65-F5344CB8AC3E}">
        <p14:creationId xmlns:p14="http://schemas.microsoft.com/office/powerpoint/2010/main" val="39762930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C9F2227-179D-43AD-A600-601669073110}" type="slidenum">
              <a:rPr lang="en-US" smtClean="0"/>
              <a:pPr/>
              <a:t>18</a:t>
            </a:fld>
            <a:endParaRPr lang="en-US"/>
          </a:p>
        </p:txBody>
      </p:sp>
    </p:spTree>
    <p:extLst>
      <p:ext uri="{BB962C8B-B14F-4D97-AF65-F5344CB8AC3E}">
        <p14:creationId xmlns:p14="http://schemas.microsoft.com/office/powerpoint/2010/main" val="14768236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6307C7E-DDDA-4E29-B1E0-375FC60849D0}" type="datetimeFigureOut">
              <a:rPr lang="en-US" smtClean="0"/>
              <a:t>10/23/2018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0010C0-AE42-4B67-AD22-E0B59CE854CF}" type="slidenum">
              <a:rPr lang="en-US" smtClean="0"/>
              <a:t>‹#›</a:t>
            </a:fld>
            <a:endParaRPr lang="en-US"/>
          </a:p>
        </p:txBody>
      </p:sp>
    </p:spTree>
    <p:extLst>
      <p:ext uri="{BB962C8B-B14F-4D97-AF65-F5344CB8AC3E}">
        <p14:creationId xmlns:p14="http://schemas.microsoft.com/office/powerpoint/2010/main" val="2851233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6307C7E-DDDA-4E29-B1E0-375FC60849D0}" type="datetimeFigureOut">
              <a:rPr lang="en-US" smtClean="0"/>
              <a:t>10/23/2018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0010C0-AE42-4B67-AD22-E0B59CE854CF}" type="slidenum">
              <a:rPr lang="en-US" smtClean="0"/>
              <a:t>‹#›</a:t>
            </a:fld>
            <a:endParaRPr lang="en-US"/>
          </a:p>
        </p:txBody>
      </p:sp>
    </p:spTree>
    <p:extLst>
      <p:ext uri="{BB962C8B-B14F-4D97-AF65-F5344CB8AC3E}">
        <p14:creationId xmlns:p14="http://schemas.microsoft.com/office/powerpoint/2010/main" val="2749754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6307C7E-DDDA-4E29-B1E0-375FC60849D0}" type="datetimeFigureOut">
              <a:rPr lang="en-US" smtClean="0"/>
              <a:t>10/23/2018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0010C0-AE42-4B67-AD22-E0B59CE854CF}" type="slidenum">
              <a:rPr lang="en-US" smtClean="0"/>
              <a:t>‹#›</a:t>
            </a:fld>
            <a:endParaRPr lang="en-US"/>
          </a:p>
        </p:txBody>
      </p:sp>
    </p:spTree>
    <p:extLst>
      <p:ext uri="{BB962C8B-B14F-4D97-AF65-F5344CB8AC3E}">
        <p14:creationId xmlns:p14="http://schemas.microsoft.com/office/powerpoint/2010/main" val="1977436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6307C7E-DDDA-4E29-B1E0-375FC60849D0}" type="datetimeFigureOut">
              <a:rPr lang="en-US" smtClean="0"/>
              <a:t>10/23/2018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0010C0-AE42-4B67-AD22-E0B59CE854CF}" type="slidenum">
              <a:rPr lang="en-US" smtClean="0"/>
              <a:t>‹#›</a:t>
            </a:fld>
            <a:endParaRPr lang="en-US"/>
          </a:p>
        </p:txBody>
      </p:sp>
    </p:spTree>
    <p:extLst>
      <p:ext uri="{BB962C8B-B14F-4D97-AF65-F5344CB8AC3E}">
        <p14:creationId xmlns:p14="http://schemas.microsoft.com/office/powerpoint/2010/main" val="3347318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307C7E-DDDA-4E29-B1E0-375FC60849D0}" type="datetimeFigureOut">
              <a:rPr lang="en-US" smtClean="0"/>
              <a:t>10/23/2018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0010C0-AE42-4B67-AD22-E0B59CE854CF}" type="slidenum">
              <a:rPr lang="en-US" smtClean="0"/>
              <a:t>‹#›</a:t>
            </a:fld>
            <a:endParaRPr lang="en-US"/>
          </a:p>
        </p:txBody>
      </p:sp>
    </p:spTree>
    <p:extLst>
      <p:ext uri="{BB962C8B-B14F-4D97-AF65-F5344CB8AC3E}">
        <p14:creationId xmlns:p14="http://schemas.microsoft.com/office/powerpoint/2010/main" val="19454515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6307C7E-DDDA-4E29-B1E0-375FC60849D0}" type="datetimeFigureOut">
              <a:rPr lang="en-US" smtClean="0"/>
              <a:t>10/23/2018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0010C0-AE42-4B67-AD22-E0B59CE854CF}" type="slidenum">
              <a:rPr lang="en-US" smtClean="0"/>
              <a:t>‹#›</a:t>
            </a:fld>
            <a:endParaRPr lang="en-US"/>
          </a:p>
        </p:txBody>
      </p:sp>
    </p:spTree>
    <p:extLst>
      <p:ext uri="{BB962C8B-B14F-4D97-AF65-F5344CB8AC3E}">
        <p14:creationId xmlns:p14="http://schemas.microsoft.com/office/powerpoint/2010/main" val="3419692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6307C7E-DDDA-4E29-B1E0-375FC60849D0}" type="datetimeFigureOut">
              <a:rPr lang="en-US" smtClean="0"/>
              <a:t>10/23/2018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0010C0-AE42-4B67-AD22-E0B59CE854CF}" type="slidenum">
              <a:rPr lang="en-US" smtClean="0"/>
              <a:t>‹#›</a:t>
            </a:fld>
            <a:endParaRPr lang="en-US"/>
          </a:p>
        </p:txBody>
      </p:sp>
    </p:spTree>
    <p:extLst>
      <p:ext uri="{BB962C8B-B14F-4D97-AF65-F5344CB8AC3E}">
        <p14:creationId xmlns:p14="http://schemas.microsoft.com/office/powerpoint/2010/main" val="1395332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6307C7E-DDDA-4E29-B1E0-375FC60849D0}" type="datetimeFigureOut">
              <a:rPr lang="en-US" smtClean="0"/>
              <a:t>10/23/2018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0010C0-AE42-4B67-AD22-E0B59CE854CF}" type="slidenum">
              <a:rPr lang="en-US" smtClean="0"/>
              <a:t>‹#›</a:t>
            </a:fld>
            <a:endParaRPr lang="en-US"/>
          </a:p>
        </p:txBody>
      </p:sp>
    </p:spTree>
    <p:extLst>
      <p:ext uri="{BB962C8B-B14F-4D97-AF65-F5344CB8AC3E}">
        <p14:creationId xmlns:p14="http://schemas.microsoft.com/office/powerpoint/2010/main" val="716310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307C7E-DDDA-4E29-B1E0-375FC60849D0}" type="datetimeFigureOut">
              <a:rPr lang="en-US" smtClean="0"/>
              <a:t>10/23/2018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0010C0-AE42-4B67-AD22-E0B59CE854CF}" type="slidenum">
              <a:rPr lang="en-US" smtClean="0"/>
              <a:t>‹#›</a:t>
            </a:fld>
            <a:endParaRPr lang="en-US"/>
          </a:p>
        </p:txBody>
      </p:sp>
    </p:spTree>
    <p:extLst>
      <p:ext uri="{BB962C8B-B14F-4D97-AF65-F5344CB8AC3E}">
        <p14:creationId xmlns:p14="http://schemas.microsoft.com/office/powerpoint/2010/main" val="722512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6307C7E-DDDA-4E29-B1E0-375FC60849D0}" type="datetimeFigureOut">
              <a:rPr lang="en-US" smtClean="0"/>
              <a:t>10/23/2018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0010C0-AE42-4B67-AD22-E0B59CE854CF}" type="slidenum">
              <a:rPr lang="en-US" smtClean="0"/>
              <a:t>‹#›</a:t>
            </a:fld>
            <a:endParaRPr lang="en-US"/>
          </a:p>
        </p:txBody>
      </p:sp>
    </p:spTree>
    <p:extLst>
      <p:ext uri="{BB962C8B-B14F-4D97-AF65-F5344CB8AC3E}">
        <p14:creationId xmlns:p14="http://schemas.microsoft.com/office/powerpoint/2010/main" val="3705638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6307C7E-DDDA-4E29-B1E0-375FC60849D0}" type="datetimeFigureOut">
              <a:rPr lang="en-US" smtClean="0"/>
              <a:t>10/23/2018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0010C0-AE42-4B67-AD22-E0B59CE854CF}" type="slidenum">
              <a:rPr lang="en-US" smtClean="0"/>
              <a:t>‹#›</a:t>
            </a:fld>
            <a:endParaRPr lang="en-US"/>
          </a:p>
        </p:txBody>
      </p:sp>
    </p:spTree>
    <p:extLst>
      <p:ext uri="{BB962C8B-B14F-4D97-AF65-F5344CB8AC3E}">
        <p14:creationId xmlns:p14="http://schemas.microsoft.com/office/powerpoint/2010/main" val="3891519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307C7E-DDDA-4E29-B1E0-375FC60849D0}" type="datetimeFigureOut">
              <a:rPr lang="en-US" smtClean="0"/>
              <a:t>10/23/2018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0010C0-AE42-4B67-AD22-E0B59CE854CF}" type="slidenum">
              <a:rPr lang="en-US" smtClean="0"/>
              <a:t>‹#›</a:t>
            </a:fld>
            <a:endParaRPr lang="en-US"/>
          </a:p>
        </p:txBody>
      </p:sp>
    </p:spTree>
    <p:extLst>
      <p:ext uri="{BB962C8B-B14F-4D97-AF65-F5344CB8AC3E}">
        <p14:creationId xmlns:p14="http://schemas.microsoft.com/office/powerpoint/2010/main" val="29467649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youtube.com/watch?v=QOrVotzBNto#action=share" TargetMode="External"/><Relationship Id="rId2" Type="http://schemas.openxmlformats.org/officeDocument/2006/relationships/hyperlink" Target="https://www.youtube.com/watch?v=2pwW2rlGIa8"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oceanservice.noaa.gov/facts/estuary.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marinebio.org/oceans/estuaries-salt-marshes-mangroves/"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DKi9_jMSITI"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87247" y="425231"/>
            <a:ext cx="9144000" cy="1257640"/>
          </a:xfrm>
        </p:spPr>
        <p:txBody>
          <a:bodyPr>
            <a:normAutofit fontScale="90000"/>
          </a:bodyPr>
          <a:lstStyle/>
          <a:p>
            <a:r>
              <a:rPr lang="en-US" dirty="0"/>
              <a:t>#24 Groundwater AEIOU  </a:t>
            </a:r>
            <a:br>
              <a:rPr lang="en-US" dirty="0"/>
            </a:br>
            <a:r>
              <a:rPr lang="en-US" dirty="0"/>
              <a:t>#25 Exploring Watersheds</a:t>
            </a:r>
          </a:p>
        </p:txBody>
      </p:sp>
      <p:pic>
        <p:nvPicPr>
          <p:cNvPr id="1026" name="Picture 2" descr="Image result for watersh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92209" y="1919856"/>
            <a:ext cx="5934075" cy="451883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30851975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316183" y="228600"/>
            <a:ext cx="9864436" cy="1981200"/>
          </a:xfrm>
        </p:spPr>
        <p:txBody>
          <a:bodyPr>
            <a:noAutofit/>
          </a:bodyPr>
          <a:lstStyle/>
          <a:p>
            <a:pPr algn="ctr"/>
            <a:r>
              <a:rPr lang="en-US" dirty="0"/>
              <a:t>Here is an example of River or Drainage Basin. Let’s identify the watersheds</a:t>
            </a:r>
            <a:br>
              <a:rPr lang="en-US" dirty="0"/>
            </a:br>
            <a:endParaRPr lang="en-US" dirty="0"/>
          </a:p>
        </p:txBody>
      </p:sp>
      <p:sp>
        <p:nvSpPr>
          <p:cNvPr id="12" name="Content Placeholder 11"/>
          <p:cNvSpPr>
            <a:spLocks noGrp="1"/>
          </p:cNvSpPr>
          <p:nvPr>
            <p:ph idx="1"/>
          </p:nvPr>
        </p:nvSpPr>
        <p:spPr>
          <a:xfrm>
            <a:off x="498764" y="2514600"/>
            <a:ext cx="4530436" cy="3840960"/>
          </a:xfrm>
        </p:spPr>
        <p:txBody>
          <a:bodyPr/>
          <a:lstStyle/>
          <a:p>
            <a:r>
              <a:rPr lang="en-US" dirty="0"/>
              <a:t>How many smaller watersheds are in this river/drainage basin? </a:t>
            </a:r>
          </a:p>
          <a:p>
            <a:endParaRPr lang="en-US" dirty="0"/>
          </a:p>
          <a:p>
            <a:r>
              <a:rPr lang="en-US" dirty="0"/>
              <a:t>At least 9, maybe more?</a:t>
            </a:r>
          </a:p>
        </p:txBody>
      </p:sp>
      <p:pic>
        <p:nvPicPr>
          <p:cNvPr id="39938" name="Picture 2" descr="http://www.cleanwateroxford.org/images/watershedalabama.gif"/>
          <p:cNvPicPr>
            <a:picLocks noChangeAspect="1" noChangeArrowheads="1"/>
          </p:cNvPicPr>
          <p:nvPr/>
        </p:nvPicPr>
        <p:blipFill>
          <a:blip r:embed="rId3" cstate="print"/>
          <a:srcRect/>
          <a:stretch>
            <a:fillRect/>
          </a:stretch>
        </p:blipFill>
        <p:spPr bwMode="auto">
          <a:xfrm>
            <a:off x="5105400" y="2362201"/>
            <a:ext cx="5200650" cy="4056507"/>
          </a:xfrm>
          <a:prstGeom prst="rect">
            <a:avLst/>
          </a:prstGeom>
          <a:noFill/>
        </p:spPr>
      </p:pic>
      <p:sp>
        <p:nvSpPr>
          <p:cNvPr id="5" name="Right Arrow 4"/>
          <p:cNvSpPr/>
          <p:nvPr/>
        </p:nvSpPr>
        <p:spPr>
          <a:xfrm>
            <a:off x="5486400" y="4343400"/>
            <a:ext cx="978408" cy="484632"/>
          </a:xfrm>
          <a:prstGeom prst="rightArrow">
            <a:avLst/>
          </a:prstGeom>
          <a:solidFill>
            <a:srgbClr val="C00000"/>
          </a:solidFill>
          <a:ln>
            <a:solidFill>
              <a:srgbClr val="00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eft Arrow 5"/>
          <p:cNvSpPr/>
          <p:nvPr/>
        </p:nvSpPr>
        <p:spPr>
          <a:xfrm>
            <a:off x="9067800" y="3581400"/>
            <a:ext cx="978408" cy="484632"/>
          </a:xfrm>
          <a:prstGeom prst="leftArrow">
            <a:avLst/>
          </a:prstGeom>
          <a:solidFill>
            <a:srgbClr val="C00000"/>
          </a:solidFill>
          <a:ln>
            <a:solidFill>
              <a:srgbClr val="00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a:off x="5943600" y="5029200"/>
            <a:ext cx="978408" cy="484632"/>
          </a:xfrm>
          <a:prstGeom prst="rightArrow">
            <a:avLst/>
          </a:prstGeom>
          <a:solidFill>
            <a:srgbClr val="C00000"/>
          </a:solidFill>
          <a:ln>
            <a:solidFill>
              <a:srgbClr val="00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Left Arrow 8"/>
          <p:cNvSpPr/>
          <p:nvPr/>
        </p:nvSpPr>
        <p:spPr>
          <a:xfrm>
            <a:off x="8763000" y="4191000"/>
            <a:ext cx="978408" cy="484632"/>
          </a:xfrm>
          <a:prstGeom prst="leftArrow">
            <a:avLst/>
          </a:prstGeom>
          <a:solidFill>
            <a:srgbClr val="C00000"/>
          </a:solidFill>
          <a:ln>
            <a:solidFill>
              <a:srgbClr val="00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Left Arrow 9"/>
          <p:cNvSpPr/>
          <p:nvPr/>
        </p:nvSpPr>
        <p:spPr>
          <a:xfrm>
            <a:off x="8686800" y="3124200"/>
            <a:ext cx="978408" cy="484632"/>
          </a:xfrm>
          <a:prstGeom prst="leftArrow">
            <a:avLst/>
          </a:prstGeom>
          <a:solidFill>
            <a:srgbClr val="C00000"/>
          </a:solidFill>
          <a:ln>
            <a:solidFill>
              <a:srgbClr val="00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Left Arrow 10"/>
          <p:cNvSpPr/>
          <p:nvPr/>
        </p:nvSpPr>
        <p:spPr>
          <a:xfrm>
            <a:off x="8991600" y="4648200"/>
            <a:ext cx="978408" cy="484632"/>
          </a:xfrm>
          <a:prstGeom prst="leftArrow">
            <a:avLst/>
          </a:prstGeom>
          <a:solidFill>
            <a:srgbClr val="C00000"/>
          </a:solidFill>
          <a:ln>
            <a:solidFill>
              <a:srgbClr val="00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Arrow 12"/>
          <p:cNvSpPr/>
          <p:nvPr/>
        </p:nvSpPr>
        <p:spPr>
          <a:xfrm>
            <a:off x="5486400" y="3505200"/>
            <a:ext cx="978408" cy="484632"/>
          </a:xfrm>
          <a:prstGeom prst="rightArrow">
            <a:avLst/>
          </a:prstGeom>
          <a:solidFill>
            <a:srgbClr val="C00000"/>
          </a:solidFill>
          <a:ln>
            <a:solidFill>
              <a:srgbClr val="00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Left Arrow 13"/>
          <p:cNvSpPr/>
          <p:nvPr/>
        </p:nvSpPr>
        <p:spPr>
          <a:xfrm>
            <a:off x="8686800" y="5334000"/>
            <a:ext cx="978408" cy="484632"/>
          </a:xfrm>
          <a:prstGeom prst="leftArrow">
            <a:avLst/>
          </a:prstGeom>
          <a:solidFill>
            <a:srgbClr val="C00000"/>
          </a:solidFill>
          <a:ln>
            <a:solidFill>
              <a:srgbClr val="00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ight Arrow 14"/>
          <p:cNvSpPr/>
          <p:nvPr/>
        </p:nvSpPr>
        <p:spPr>
          <a:xfrm>
            <a:off x="5638800" y="5715000"/>
            <a:ext cx="978408" cy="484632"/>
          </a:xfrm>
          <a:prstGeom prst="rightArrow">
            <a:avLst/>
          </a:prstGeom>
          <a:solidFill>
            <a:srgbClr val="C00000"/>
          </a:solidFill>
          <a:ln>
            <a:solidFill>
              <a:srgbClr val="00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23911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blinds(horizontal)">
                                      <p:cBhvr>
                                        <p:cTn id="22" dur="500"/>
                                        <p:tgtEl>
                                          <p:spTgt spid="13"/>
                                        </p:tgtEl>
                                      </p:cBhvr>
                                    </p:animEffect>
                                  </p:childTnLst>
                                </p:cTn>
                              </p:par>
                              <p:par>
                                <p:cTn id="23" presetID="3" presetClass="entr" presetSubtype="10" fill="hold" grpId="1" nodeType="with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blinds(horizontal)">
                                      <p:cBhvr>
                                        <p:cTn id="25" dur="500"/>
                                        <p:tgtEl>
                                          <p:spTgt spid="8"/>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blinds(horizontal)">
                                      <p:cBhvr>
                                        <p:cTn id="28" dur="500"/>
                                        <p:tgtEl>
                                          <p:spTgt spid="15"/>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blinds(horizontal)">
                                      <p:cBhvr>
                                        <p:cTn id="31" dur="500"/>
                                        <p:tgtEl>
                                          <p:spTgt spid="10"/>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blinds(horizontal)">
                                      <p:cBhvr>
                                        <p:cTn id="34" dur="500"/>
                                        <p:tgtEl>
                                          <p:spTgt spid="9"/>
                                        </p:tgtEl>
                                      </p:cBhvr>
                                    </p:animEffect>
                                  </p:childTnLst>
                                </p:cTn>
                              </p:par>
                              <p:par>
                                <p:cTn id="35" presetID="3" presetClass="entr" presetSubtype="10" fill="hold" grpId="0" nodeType="with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blinds(horizontal)">
                                      <p:cBhvr>
                                        <p:cTn id="37" dur="500"/>
                                        <p:tgtEl>
                                          <p:spTgt spid="11"/>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blinds(horizontal)">
                                      <p:cBhvr>
                                        <p:cTn id="40" dur="500"/>
                                        <p:tgtEl>
                                          <p:spTgt spid="14"/>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nodeType="clickEffect">
                                  <p:stCondLst>
                                    <p:cond delay="0"/>
                                  </p:stCondLst>
                                  <p:childTnLst>
                                    <p:set>
                                      <p:cBhvr>
                                        <p:cTn id="44" dur="1" fill="hold">
                                          <p:stCondLst>
                                            <p:cond delay="0"/>
                                          </p:stCondLst>
                                        </p:cTn>
                                        <p:tgtEl>
                                          <p:spTgt spid="12">
                                            <p:txEl>
                                              <p:pRg st="2" end="2"/>
                                            </p:txEl>
                                          </p:spTgt>
                                        </p:tgtEl>
                                        <p:attrNameLst>
                                          <p:attrName>style.visibility</p:attrName>
                                        </p:attrNameLst>
                                      </p:cBhvr>
                                      <p:to>
                                        <p:strVal val="visible"/>
                                      </p:to>
                                    </p:set>
                                    <p:animEffect transition="in" filter="blinds(horizontal)">
                                      <p:cBhvr>
                                        <p:cTn id="45" dur="500"/>
                                        <p:tgtEl>
                                          <p:spTgt spid="1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animBg="1"/>
      <p:bldP spid="8" grpId="1" animBg="1"/>
      <p:bldP spid="9" grpId="0" animBg="1"/>
      <p:bldP spid="10" grpId="0" animBg="1"/>
      <p:bldP spid="11" grpId="0" animBg="1"/>
      <p:bldP spid="13" grpId="0" animBg="1"/>
      <p:bldP spid="14" grpId="0" animBg="1"/>
      <p:bldP spid="1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Explanation of Watersheds – </a:t>
            </a:r>
            <a:r>
              <a:rPr lang="en-US" i="1" dirty="0"/>
              <a:t>Watersheds! (5:21)</a:t>
            </a:r>
          </a:p>
          <a:p>
            <a:r>
              <a:rPr lang="en-US" dirty="0">
                <a:hlinkClick r:id="rId2"/>
              </a:rPr>
              <a:t>https://www.youtube.com/watch?v=2pwW2rlGIa8</a:t>
            </a:r>
            <a:endParaRPr lang="en-US" dirty="0"/>
          </a:p>
          <a:p>
            <a:pPr marL="0" indent="0">
              <a:buNone/>
            </a:pPr>
            <a:endParaRPr lang="en-US" dirty="0"/>
          </a:p>
          <a:p>
            <a:r>
              <a:rPr lang="en-US" dirty="0" smtClean="0"/>
              <a:t>Watersheds quick and </a:t>
            </a:r>
            <a:r>
              <a:rPr lang="en-US" smtClean="0"/>
              <a:t>fast explanation </a:t>
            </a:r>
            <a:endParaRPr lang="en-US" dirty="0"/>
          </a:p>
          <a:p>
            <a:r>
              <a:rPr lang="en-US" dirty="0">
                <a:hlinkClick r:id="rId3"/>
              </a:rPr>
              <a:t>https://</a:t>
            </a:r>
            <a:r>
              <a:rPr lang="en-US" dirty="0" smtClean="0">
                <a:hlinkClick r:id="rId3"/>
              </a:rPr>
              <a:t>www.youtube.com/watch?v=QOrVotzBNto#action=share</a:t>
            </a:r>
            <a:endParaRPr lang="en-US" dirty="0" smtClean="0"/>
          </a:p>
          <a:p>
            <a:r>
              <a:rPr lang="en-US" dirty="0" smtClean="0"/>
              <a:t>(1:17)</a:t>
            </a:r>
            <a:endParaRPr lang="en-US" dirty="0"/>
          </a:p>
          <a:p>
            <a:endParaRPr lang="en-US" dirty="0"/>
          </a:p>
        </p:txBody>
      </p:sp>
    </p:spTree>
    <p:extLst>
      <p:ext uri="{BB962C8B-B14F-4D97-AF65-F5344CB8AC3E}">
        <p14:creationId xmlns:p14="http://schemas.microsoft.com/office/powerpoint/2010/main" val="2291052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0025" y="59751"/>
            <a:ext cx="11791950" cy="4351338"/>
          </a:xfrm>
        </p:spPr>
        <p:txBody>
          <a:bodyPr>
            <a:normAutofit/>
          </a:bodyPr>
          <a:lstStyle/>
          <a:p>
            <a:pPr marL="0" indent="0" algn="ctr">
              <a:buNone/>
            </a:pPr>
            <a:r>
              <a:rPr lang="en-US" sz="3600" dirty="0"/>
              <a:t>After the freshwater runs off the mountain and into rivers, its goal is to still make it to the saltwater ocean. The area in between where freshwater meets saltwater is called an </a:t>
            </a:r>
            <a:r>
              <a:rPr lang="en-US" sz="3600" u="sng" dirty="0"/>
              <a:t>estuary</a:t>
            </a:r>
            <a:r>
              <a:rPr lang="en-US" sz="3600" dirty="0"/>
              <a:t>.</a:t>
            </a:r>
          </a:p>
        </p:txBody>
      </p:sp>
      <p:pic>
        <p:nvPicPr>
          <p:cNvPr id="1026" name="Picture 2" descr="Image result for estuar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4358" y="2256550"/>
            <a:ext cx="9643284" cy="43090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90831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29888" y="-168165"/>
            <a:ext cx="6859587" cy="1143000"/>
          </a:xfrm>
        </p:spPr>
        <p:txBody>
          <a:bodyPr/>
          <a:lstStyle/>
          <a:p>
            <a:r>
              <a:rPr lang="en-US" dirty="0"/>
              <a:t>*Estuaries </a:t>
            </a:r>
          </a:p>
        </p:txBody>
      </p:sp>
      <p:sp>
        <p:nvSpPr>
          <p:cNvPr id="3" name="Content Placeholder 2"/>
          <p:cNvSpPr>
            <a:spLocks noGrp="1"/>
          </p:cNvSpPr>
          <p:nvPr>
            <p:ph idx="1"/>
          </p:nvPr>
        </p:nvSpPr>
        <p:spPr>
          <a:xfrm>
            <a:off x="-64651" y="999796"/>
            <a:ext cx="7189077" cy="5883164"/>
          </a:xfrm>
        </p:spPr>
        <p:txBody>
          <a:bodyPr/>
          <a:lstStyle/>
          <a:p>
            <a:r>
              <a:rPr lang="en-US" sz="4000" b="1" u="sng" dirty="0"/>
              <a:t>Estuaries</a:t>
            </a:r>
            <a:r>
              <a:rPr lang="en-US" sz="4000" dirty="0"/>
              <a:t> are where freshwater (from rivers, streams, creeks) meets saltwater (ocean)</a:t>
            </a:r>
          </a:p>
          <a:p>
            <a:r>
              <a:rPr lang="en-US" sz="4000" dirty="0"/>
              <a:t>Also known as </a:t>
            </a:r>
            <a:r>
              <a:rPr lang="en-US" sz="4000" b="1" u="sng" dirty="0"/>
              <a:t>brackish water</a:t>
            </a:r>
          </a:p>
          <a:p>
            <a:r>
              <a:rPr lang="en-US" sz="4000" dirty="0"/>
              <a:t>Estuaries have twice the life because 2 ecosystems are colliding</a:t>
            </a:r>
          </a:p>
          <a:p>
            <a:endParaRPr lang="en-US" dirty="0"/>
          </a:p>
          <a:p>
            <a:endParaRPr lang="en-US" dirty="0"/>
          </a:p>
          <a:p>
            <a:pPr>
              <a:buNone/>
            </a:pPr>
            <a:endParaRPr lang="en-US" dirty="0"/>
          </a:p>
        </p:txBody>
      </p:sp>
      <p:pic>
        <p:nvPicPr>
          <p:cNvPr id="4" name="Picture 2" descr="estuary"/>
          <p:cNvPicPr>
            <a:picLocks noChangeAspect="1" noChangeArrowheads="1"/>
          </p:cNvPicPr>
          <p:nvPr/>
        </p:nvPicPr>
        <p:blipFill>
          <a:blip r:embed="rId2" cstate="print"/>
          <a:srcRect/>
          <a:stretch>
            <a:fillRect/>
          </a:stretch>
        </p:blipFill>
        <p:spPr bwMode="auto">
          <a:xfrm>
            <a:off x="6752897" y="643759"/>
            <a:ext cx="5439103" cy="6239201"/>
          </a:xfrm>
          <a:prstGeom prst="rect">
            <a:avLst/>
          </a:prstGeom>
          <a:noFill/>
          <a:ln w="9525">
            <a:noFill/>
            <a:miter lim="800000"/>
            <a:headEnd/>
            <a:tailEnd/>
          </a:ln>
        </p:spPr>
      </p:pic>
    </p:spTree>
    <p:extLst>
      <p:ext uri="{BB962C8B-B14F-4D97-AF65-F5344CB8AC3E}">
        <p14:creationId xmlns:p14="http://schemas.microsoft.com/office/powerpoint/2010/main" val="2467640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8412" y="-218199"/>
            <a:ext cx="10515600" cy="1325563"/>
          </a:xfrm>
        </p:spPr>
        <p:txBody>
          <a:bodyPr>
            <a:normAutofit/>
          </a:bodyPr>
          <a:lstStyle/>
          <a:p>
            <a:r>
              <a:rPr lang="en-US" dirty="0"/>
              <a:t>*Estuaries have….</a:t>
            </a:r>
          </a:p>
        </p:txBody>
      </p:sp>
      <p:sp>
        <p:nvSpPr>
          <p:cNvPr id="3" name="Content Placeholder 2"/>
          <p:cNvSpPr>
            <a:spLocks noGrp="1"/>
          </p:cNvSpPr>
          <p:nvPr>
            <p:ph idx="1"/>
          </p:nvPr>
        </p:nvSpPr>
        <p:spPr>
          <a:xfrm>
            <a:off x="265088" y="1714235"/>
            <a:ext cx="6813629" cy="4525963"/>
          </a:xfrm>
        </p:spPr>
        <p:txBody>
          <a:bodyPr>
            <a:normAutofit lnSpcReduction="10000"/>
          </a:bodyPr>
          <a:lstStyle/>
          <a:p>
            <a:r>
              <a:rPr lang="en-US" sz="4800" dirty="0"/>
              <a:t>Double the plant life</a:t>
            </a:r>
          </a:p>
          <a:p>
            <a:r>
              <a:rPr lang="en-US" sz="4800" dirty="0"/>
              <a:t>Double the nutrients </a:t>
            </a:r>
          </a:p>
          <a:p>
            <a:r>
              <a:rPr lang="en-US" sz="4800" dirty="0"/>
              <a:t>Double the breeding &amp; feeding possibilities</a:t>
            </a:r>
          </a:p>
          <a:p>
            <a:endParaRPr lang="en-US" sz="4800" dirty="0"/>
          </a:p>
          <a:p>
            <a:r>
              <a:rPr lang="en-US" sz="2400" dirty="0">
                <a:hlinkClick r:id="rId3"/>
              </a:rPr>
              <a:t>https://oceanservice.noaa.gov/facts/estuary.html</a:t>
            </a:r>
            <a:endParaRPr lang="en-US" sz="2400" dirty="0"/>
          </a:p>
          <a:p>
            <a:pPr marL="0" indent="0">
              <a:buNone/>
            </a:pPr>
            <a:r>
              <a:rPr lang="en-US" sz="2400" dirty="0"/>
              <a:t>(2mins)</a:t>
            </a:r>
          </a:p>
          <a:p>
            <a:endParaRPr lang="en-US" sz="4800" dirty="0"/>
          </a:p>
        </p:txBody>
      </p:sp>
      <p:pic>
        <p:nvPicPr>
          <p:cNvPr id="4" name="Picture 2" descr="http://oceanservice.noaa.gov/education/kits/estuaries/media/estuar10g_600.jpg"/>
          <p:cNvPicPr>
            <a:picLocks noChangeAspect="1" noChangeArrowheads="1"/>
          </p:cNvPicPr>
          <p:nvPr/>
        </p:nvPicPr>
        <p:blipFill>
          <a:blip r:embed="rId4" cstate="print"/>
          <a:srcRect/>
          <a:stretch>
            <a:fillRect/>
          </a:stretch>
        </p:blipFill>
        <p:spPr bwMode="auto">
          <a:xfrm>
            <a:off x="6873766" y="835572"/>
            <a:ext cx="5318234" cy="5972411"/>
          </a:xfrm>
          <a:prstGeom prst="rect">
            <a:avLst/>
          </a:prstGeom>
          <a:noFill/>
        </p:spPr>
      </p:pic>
    </p:spTree>
    <p:extLst>
      <p:ext uri="{BB962C8B-B14F-4D97-AF65-F5344CB8AC3E}">
        <p14:creationId xmlns:p14="http://schemas.microsoft.com/office/powerpoint/2010/main" val="890568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 lets draw a model</a:t>
            </a: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5331476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ontent Placeholder 1"/>
          <p:cNvSpPr>
            <a:spLocks noGrp="1"/>
          </p:cNvSpPr>
          <p:nvPr>
            <p:ph idx="1"/>
          </p:nvPr>
        </p:nvSpPr>
        <p:spPr>
          <a:xfrm>
            <a:off x="253218" y="549604"/>
            <a:ext cx="11100582" cy="4486629"/>
          </a:xfrm>
        </p:spPr>
        <p:txBody>
          <a:bodyPr/>
          <a:lstStyle/>
          <a:p>
            <a:pPr>
              <a:buFont typeface="Wingdings 3" panose="05040102010807070707" pitchFamily="18" charset="2"/>
              <a:buNone/>
            </a:pPr>
            <a:endParaRPr lang="en-US" altLang="en-US" sz="4400" dirty="0">
              <a:ea typeface="ＭＳ Ｐゴシック" panose="020B0600070205080204" pitchFamily="34" charset="-128"/>
            </a:endParaRPr>
          </a:p>
          <a:p>
            <a:pPr>
              <a:buFont typeface="Wingdings 3" panose="05040102010807070707" pitchFamily="18" charset="2"/>
              <a:buNone/>
            </a:pPr>
            <a:r>
              <a:rPr lang="en-US" altLang="en-US" sz="4400" dirty="0">
                <a:ea typeface="ＭＳ Ｐゴシック" panose="020B0600070205080204" pitchFamily="34" charset="-128"/>
              </a:rPr>
              <a:t>	A bathtub catches all water falling within its’ sides, sending it down the drain and eventually to a large treatment plant.  This is similar to drainage basins because water falls within surrounding land, to a central river and out to an estuary or ocean. </a:t>
            </a:r>
          </a:p>
          <a:p>
            <a:endParaRPr lang="en-US" altLang="en-US" dirty="0">
              <a:ea typeface="ＭＳ Ｐゴシック" panose="020B0600070205080204" pitchFamily="34" charset="-128"/>
            </a:endParaRPr>
          </a:p>
        </p:txBody>
      </p:sp>
      <p:sp>
        <p:nvSpPr>
          <p:cNvPr id="3" name="Title 2"/>
          <p:cNvSpPr>
            <a:spLocks noGrp="1"/>
          </p:cNvSpPr>
          <p:nvPr>
            <p:ph type="title"/>
          </p:nvPr>
        </p:nvSpPr>
        <p:spPr>
          <a:xfrm>
            <a:off x="838200" y="0"/>
            <a:ext cx="10515600" cy="1325563"/>
          </a:xfrm>
        </p:spPr>
        <p:txBody>
          <a:bodyPr/>
          <a:lstStyle/>
          <a:p>
            <a:pPr algn="ctr">
              <a:defRPr/>
            </a:pPr>
            <a:r>
              <a:rPr lang="en-US" b="1" u="sng" dirty="0"/>
              <a:t>River Basin Analogy….</a:t>
            </a:r>
          </a:p>
        </p:txBody>
      </p:sp>
      <p:pic>
        <p:nvPicPr>
          <p:cNvPr id="32772"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071653" y="4610100"/>
            <a:ext cx="3619500" cy="2247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27216518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687CE-D19B-493B-8681-D78FD17D58AB}"/>
              </a:ext>
            </a:extLst>
          </p:cNvPr>
          <p:cNvSpPr>
            <a:spLocks noGrp="1"/>
          </p:cNvSpPr>
          <p:nvPr>
            <p:ph type="title"/>
          </p:nvPr>
        </p:nvSpPr>
        <p:spPr/>
        <p:txBody>
          <a:bodyPr/>
          <a:lstStyle/>
          <a:p>
            <a:r>
              <a:rPr lang="en-US" dirty="0"/>
              <a:t>Two types of estuaries you must be familiar with: Salt marshes and mangrove forests</a:t>
            </a:r>
          </a:p>
        </p:txBody>
      </p:sp>
      <p:sp>
        <p:nvSpPr>
          <p:cNvPr id="3" name="Content Placeholder 2">
            <a:extLst>
              <a:ext uri="{FF2B5EF4-FFF2-40B4-BE49-F238E27FC236}">
                <a16:creationId xmlns:a16="http://schemas.microsoft.com/office/drawing/2014/main" id="{ADBBB509-ACBB-4D89-8045-8F56F37AB770}"/>
              </a:ext>
            </a:extLst>
          </p:cNvPr>
          <p:cNvSpPr>
            <a:spLocks noGrp="1"/>
          </p:cNvSpPr>
          <p:nvPr>
            <p:ph idx="1"/>
          </p:nvPr>
        </p:nvSpPr>
        <p:spPr>
          <a:xfrm>
            <a:off x="203200" y="1825624"/>
            <a:ext cx="11747500" cy="4664075"/>
          </a:xfrm>
        </p:spPr>
        <p:txBody>
          <a:bodyPr>
            <a:normAutofit lnSpcReduction="10000"/>
          </a:bodyPr>
          <a:lstStyle/>
          <a:p>
            <a:endParaRPr lang="en-US" dirty="0"/>
          </a:p>
          <a:p>
            <a:pPr algn="ctr"/>
            <a:r>
              <a:rPr lang="en-US" sz="3600" dirty="0"/>
              <a:t>Create a Venn </a:t>
            </a:r>
            <a:r>
              <a:rPr lang="en-US" sz="3600" dirty="0" smtClean="0"/>
              <a:t>diagram or a double T chart </a:t>
            </a:r>
            <a:r>
              <a:rPr lang="en-US" sz="3600" dirty="0"/>
              <a:t>comparing and contrasting them in your notes. You must find a minimum of </a:t>
            </a:r>
            <a:r>
              <a:rPr lang="en-US" sz="3600" dirty="0" smtClean="0"/>
              <a:t>3 differences </a:t>
            </a:r>
            <a:r>
              <a:rPr lang="en-US" sz="3600" dirty="0"/>
              <a:t>and 3 similarities  </a:t>
            </a:r>
          </a:p>
          <a:p>
            <a:endParaRPr lang="en-US" dirty="0"/>
          </a:p>
          <a:p>
            <a:pPr marL="0" indent="0">
              <a:buNone/>
            </a:pPr>
            <a:r>
              <a:rPr lang="en-US" b="1" u="sng" dirty="0"/>
              <a:t>Where to start:</a:t>
            </a:r>
          </a:p>
          <a:p>
            <a:r>
              <a:rPr lang="en-US" sz="3600" dirty="0"/>
              <a:t>Textbook page C117</a:t>
            </a:r>
          </a:p>
          <a:p>
            <a:r>
              <a:rPr lang="en-US" sz="3600" dirty="0">
                <a:hlinkClick r:id="rId2"/>
              </a:rPr>
              <a:t>http://marinebio.org/oceans/estuaries-salt-marshes-mangroves/</a:t>
            </a:r>
            <a:endParaRPr lang="en-US" sz="3600" dirty="0"/>
          </a:p>
          <a:p>
            <a:endParaRPr lang="en-US" dirty="0"/>
          </a:p>
        </p:txBody>
      </p:sp>
    </p:spTree>
    <p:extLst>
      <p:ext uri="{BB962C8B-B14F-4D97-AF65-F5344CB8AC3E}">
        <p14:creationId xmlns:p14="http://schemas.microsoft.com/office/powerpoint/2010/main" val="37495853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1" y="228600"/>
            <a:ext cx="6859587" cy="762000"/>
          </a:xfrm>
        </p:spPr>
        <p:txBody>
          <a:bodyPr>
            <a:normAutofit/>
          </a:bodyPr>
          <a:lstStyle/>
          <a:p>
            <a:pPr algn="ctr"/>
            <a:r>
              <a:rPr lang="en-US" dirty="0"/>
              <a:t>2 types of estuaries</a:t>
            </a:r>
          </a:p>
        </p:txBody>
      </p:sp>
      <p:sp>
        <p:nvSpPr>
          <p:cNvPr id="4" name="Content Placeholder 3"/>
          <p:cNvSpPr>
            <a:spLocks noGrp="1"/>
          </p:cNvSpPr>
          <p:nvPr>
            <p:ph sz="half" idx="1"/>
          </p:nvPr>
        </p:nvSpPr>
        <p:spPr>
          <a:xfrm>
            <a:off x="482600" y="1231900"/>
            <a:ext cx="3632200" cy="4724400"/>
          </a:xfrm>
        </p:spPr>
        <p:txBody>
          <a:bodyPr/>
          <a:lstStyle/>
          <a:p>
            <a:pPr>
              <a:buNone/>
            </a:pPr>
            <a:r>
              <a:rPr lang="en-US" b="1" u="sng" dirty="0">
                <a:solidFill>
                  <a:srgbClr val="FF0000"/>
                </a:solidFill>
              </a:rPr>
              <a:t>SALT </a:t>
            </a:r>
            <a:r>
              <a:rPr lang="en-US" b="1" u="sng" dirty="0" smtClean="0">
                <a:solidFill>
                  <a:srgbClr val="FF0000"/>
                </a:solidFill>
              </a:rPr>
              <a:t>MARSHES</a:t>
            </a:r>
            <a:endParaRPr lang="en-US" b="1" u="sng" dirty="0">
              <a:solidFill>
                <a:srgbClr val="FF0000"/>
              </a:solidFill>
            </a:endParaRPr>
          </a:p>
          <a:p>
            <a:r>
              <a:rPr lang="en-US" dirty="0" smtClean="0"/>
              <a:t>Atlantic </a:t>
            </a:r>
            <a:r>
              <a:rPr lang="en-US" dirty="0"/>
              <a:t>Carolina coasts and cooler regions </a:t>
            </a:r>
          </a:p>
          <a:p>
            <a:r>
              <a:rPr lang="en-US" dirty="0" smtClean="0"/>
              <a:t>Nutrient </a:t>
            </a:r>
            <a:r>
              <a:rPr lang="en-US" dirty="0"/>
              <a:t>rich soil promotes growth of grasses</a:t>
            </a:r>
          </a:p>
          <a:p>
            <a:r>
              <a:rPr lang="en-US" dirty="0" smtClean="0"/>
              <a:t>Protects shoreline from washing away</a:t>
            </a:r>
            <a:endParaRPr lang="en-US" dirty="0"/>
          </a:p>
        </p:txBody>
      </p:sp>
      <p:sp>
        <p:nvSpPr>
          <p:cNvPr id="5" name="Content Placeholder 4"/>
          <p:cNvSpPr>
            <a:spLocks noGrp="1"/>
          </p:cNvSpPr>
          <p:nvPr>
            <p:ph sz="half" idx="2"/>
          </p:nvPr>
        </p:nvSpPr>
        <p:spPr>
          <a:xfrm>
            <a:off x="7747000" y="1418431"/>
            <a:ext cx="4445000" cy="4351338"/>
          </a:xfrm>
        </p:spPr>
        <p:txBody>
          <a:bodyPr/>
          <a:lstStyle/>
          <a:p>
            <a:pPr>
              <a:buNone/>
            </a:pPr>
            <a:r>
              <a:rPr lang="en-US" b="1" u="sng" dirty="0">
                <a:solidFill>
                  <a:srgbClr val="0070C0"/>
                </a:solidFill>
              </a:rPr>
              <a:t>MANGROVES</a:t>
            </a:r>
          </a:p>
          <a:p>
            <a:r>
              <a:rPr lang="en-US" dirty="0"/>
              <a:t>Louisiana &amp; </a:t>
            </a:r>
            <a:r>
              <a:rPr lang="en-US" dirty="0" smtClean="0"/>
              <a:t>gulf and warmer regions </a:t>
            </a:r>
            <a:endParaRPr lang="en-US" dirty="0"/>
          </a:p>
          <a:p>
            <a:r>
              <a:rPr lang="en-US" dirty="0"/>
              <a:t>Hurricane proof trees due to thick tree </a:t>
            </a:r>
            <a:r>
              <a:rPr lang="en-US" dirty="0" smtClean="0"/>
              <a:t>roots</a:t>
            </a:r>
          </a:p>
          <a:p>
            <a:r>
              <a:rPr lang="en-US" dirty="0" smtClean="0"/>
              <a:t>Reduces erosion </a:t>
            </a:r>
            <a:endParaRPr lang="en-US" dirty="0"/>
          </a:p>
        </p:txBody>
      </p:sp>
      <p:sp>
        <p:nvSpPr>
          <p:cNvPr id="3" name="TextBox 2"/>
          <p:cNvSpPr txBox="1"/>
          <p:nvPr/>
        </p:nvSpPr>
        <p:spPr>
          <a:xfrm>
            <a:off x="4448175" y="1231900"/>
            <a:ext cx="2965450" cy="3108543"/>
          </a:xfrm>
          <a:prstGeom prst="rect">
            <a:avLst/>
          </a:prstGeom>
          <a:noFill/>
        </p:spPr>
        <p:txBody>
          <a:bodyPr wrap="square" rtlCol="0">
            <a:spAutoFit/>
          </a:bodyPr>
          <a:lstStyle/>
          <a:p>
            <a:r>
              <a:rPr lang="en-US" sz="2800" b="1" u="sng" dirty="0" smtClean="0">
                <a:solidFill>
                  <a:srgbClr val="7030A0"/>
                </a:solidFill>
              </a:rPr>
              <a:t>BOTH:</a:t>
            </a:r>
          </a:p>
          <a:p>
            <a:pPr marL="457200" indent="-457200">
              <a:buFont typeface="Arial" panose="020B0604020202020204" pitchFamily="34" charset="0"/>
              <a:buChar char="•"/>
            </a:pPr>
            <a:r>
              <a:rPr lang="en-US" sz="2800" dirty="0" smtClean="0"/>
              <a:t>Great breeding area</a:t>
            </a:r>
          </a:p>
          <a:p>
            <a:pPr marL="457200" indent="-457200">
              <a:buFont typeface="Arial" panose="020B0604020202020204" pitchFamily="34" charset="0"/>
              <a:buChar char="•"/>
            </a:pPr>
            <a:r>
              <a:rPr lang="en-US" sz="2800" dirty="0" smtClean="0"/>
              <a:t>Protects coastline</a:t>
            </a:r>
          </a:p>
          <a:p>
            <a:pPr marL="457200" indent="-457200">
              <a:buFont typeface="Arial" panose="020B0604020202020204" pitchFamily="34" charset="0"/>
              <a:buChar char="•"/>
            </a:pPr>
            <a:r>
              <a:rPr lang="en-US" sz="2800" dirty="0" smtClean="0"/>
              <a:t>Great nurseries to plants</a:t>
            </a:r>
            <a:endParaRPr lang="en-US" sz="2800" dirty="0"/>
          </a:p>
        </p:txBody>
      </p:sp>
      <p:cxnSp>
        <p:nvCxnSpPr>
          <p:cNvPr id="7" name="Straight Connector 6"/>
          <p:cNvCxnSpPr/>
          <p:nvPr/>
        </p:nvCxnSpPr>
        <p:spPr>
          <a:xfrm flipH="1">
            <a:off x="4254500" y="990600"/>
            <a:ext cx="12700" cy="5473700"/>
          </a:xfrm>
          <a:prstGeom prst="line">
            <a:avLst/>
          </a:prstGeom>
          <a:ln w="28575"/>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a:off x="7416800" y="990600"/>
            <a:ext cx="25400" cy="5473700"/>
          </a:xfrm>
          <a:prstGeom prst="line">
            <a:avLst/>
          </a:prstGeom>
          <a:ln w="28575"/>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5590352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393700" y="669924"/>
            <a:ext cx="11099800" cy="5946776"/>
          </a:xfrm>
        </p:spPr>
        <p:txBody>
          <a:bodyPr>
            <a:noAutofit/>
          </a:bodyPr>
          <a:lstStyle/>
          <a:p>
            <a:pPr marL="0" indent="0">
              <a:buNone/>
            </a:pPr>
            <a:r>
              <a:rPr lang="en-US" sz="3600" dirty="0" smtClean="0"/>
              <a:t>*Salinity – is the amount of dissolved salts within a body of water. </a:t>
            </a:r>
          </a:p>
          <a:p>
            <a:pPr lvl="1"/>
            <a:r>
              <a:rPr lang="en-US" sz="3200" dirty="0" smtClean="0"/>
              <a:t>The saltier the water, the more saline</a:t>
            </a:r>
          </a:p>
          <a:p>
            <a:pPr marL="457200" lvl="1" indent="0">
              <a:buNone/>
            </a:pPr>
            <a:endParaRPr lang="en-US" sz="3200" b="1" u="sng" dirty="0">
              <a:solidFill>
                <a:srgbClr val="0070C0"/>
              </a:solidFill>
            </a:endParaRPr>
          </a:p>
          <a:p>
            <a:pPr marL="457200" lvl="1" indent="0">
              <a:buNone/>
            </a:pPr>
            <a:endParaRPr lang="en-US" sz="3200" b="1" u="sng" dirty="0" smtClean="0">
              <a:solidFill>
                <a:srgbClr val="0070C0"/>
              </a:solidFill>
            </a:endParaRPr>
          </a:p>
          <a:p>
            <a:pPr marL="457200" lvl="1" indent="0">
              <a:buNone/>
            </a:pPr>
            <a:r>
              <a:rPr lang="en-US" sz="3200" b="1" u="sng" dirty="0" smtClean="0">
                <a:solidFill>
                  <a:srgbClr val="0070C0"/>
                </a:solidFill>
              </a:rPr>
              <a:t>CONCEPT CHECK</a:t>
            </a:r>
            <a:endParaRPr lang="en-US" sz="3200" b="1" u="sng" dirty="0">
              <a:solidFill>
                <a:srgbClr val="0070C0"/>
              </a:solidFill>
            </a:endParaRPr>
          </a:p>
          <a:p>
            <a:pPr marL="457200" lvl="1" indent="0">
              <a:buNone/>
            </a:pPr>
            <a:endParaRPr lang="en-US" sz="3200" dirty="0" smtClean="0"/>
          </a:p>
          <a:p>
            <a:pPr marL="457200" lvl="1" indent="0">
              <a:buNone/>
            </a:pPr>
            <a:r>
              <a:rPr lang="en-US" sz="3200" dirty="0" smtClean="0"/>
              <a:t>Salinity increases as you move from(what area) _______________ to (what area)________________. How do you know?  </a:t>
            </a:r>
            <a:endParaRPr lang="en-US" sz="3200" dirty="0"/>
          </a:p>
        </p:txBody>
      </p:sp>
    </p:spTree>
    <p:extLst>
      <p:ext uri="{BB962C8B-B14F-4D97-AF65-F5344CB8AC3E}">
        <p14:creationId xmlns:p14="http://schemas.microsoft.com/office/powerpoint/2010/main" val="5994490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37480" y="3293825"/>
            <a:ext cx="9863129" cy="356417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3" name="Content Placeholder 2"/>
          <p:cNvSpPr>
            <a:spLocks noGrp="1"/>
          </p:cNvSpPr>
          <p:nvPr>
            <p:ph idx="1"/>
          </p:nvPr>
        </p:nvSpPr>
        <p:spPr>
          <a:xfrm>
            <a:off x="391391" y="0"/>
            <a:ext cx="11409218" cy="4267200"/>
          </a:xfrm>
        </p:spPr>
        <p:txBody>
          <a:bodyPr/>
          <a:lstStyle/>
          <a:p>
            <a:pPr marL="457200" indent="-457200">
              <a:buFont typeface="+mj-lt"/>
              <a:buAutoNum type="arabicPeriod"/>
            </a:pPr>
            <a:r>
              <a:rPr lang="en-US" sz="3200" dirty="0"/>
              <a:t>Is the land above a water table permeable or impermeable? How do you know?</a:t>
            </a:r>
          </a:p>
          <a:p>
            <a:pPr marL="457200" indent="-457200">
              <a:buFont typeface="+mj-lt"/>
              <a:buAutoNum type="arabicPeriod"/>
            </a:pPr>
            <a:r>
              <a:rPr lang="en-US" sz="3200" dirty="0" smtClean="0"/>
              <a:t>Water will trickle down within the spaces of rock until it reaches what?</a:t>
            </a:r>
            <a:endParaRPr lang="en-US" sz="3200" dirty="0"/>
          </a:p>
          <a:p>
            <a:pPr marL="457200" indent="-457200">
              <a:buFont typeface="+mj-lt"/>
              <a:buAutoNum type="arabicPeriod"/>
            </a:pPr>
            <a:r>
              <a:rPr lang="en-US" sz="3200" dirty="0" smtClean="0"/>
              <a:t>According to this </a:t>
            </a:r>
            <a:r>
              <a:rPr lang="en-US" sz="3200" dirty="0"/>
              <a:t>diagram, how do we </a:t>
            </a:r>
            <a:r>
              <a:rPr lang="en-US" sz="3200" dirty="0" smtClean="0"/>
              <a:t>access groundwater?</a:t>
            </a:r>
            <a:endParaRPr lang="en-US" sz="3200" dirty="0"/>
          </a:p>
          <a:p>
            <a:pPr marL="457200" indent="-457200">
              <a:buFont typeface="+mj-lt"/>
              <a:buAutoNum type="arabicPeriod"/>
            </a:pPr>
            <a:r>
              <a:rPr lang="en-US" sz="3200" dirty="0"/>
              <a:t>Explain what the diagram is trying to environmentally warn us about?</a:t>
            </a:r>
          </a:p>
          <a:p>
            <a:endParaRPr lang="en-US" dirty="0" smtClean="0"/>
          </a:p>
          <a:p>
            <a:endParaRPr lang="en-US" dirty="0"/>
          </a:p>
        </p:txBody>
      </p:sp>
    </p:spTree>
    <p:extLst>
      <p:ext uri="{BB962C8B-B14F-4D97-AF65-F5344CB8AC3E}">
        <p14:creationId xmlns:p14="http://schemas.microsoft.com/office/powerpoint/2010/main" val="15051531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358" y="0"/>
            <a:ext cx="4256691" cy="1325563"/>
          </a:xfrm>
        </p:spPr>
        <p:txBody>
          <a:bodyPr>
            <a:normAutofit/>
          </a:bodyPr>
          <a:lstStyle/>
          <a:p>
            <a:pPr algn="ctr"/>
            <a:r>
              <a:rPr lang="en-US" sz="7200" dirty="0"/>
              <a:t>A-E-I-O-U </a:t>
            </a:r>
          </a:p>
        </p:txBody>
      </p:sp>
      <p:sp>
        <p:nvSpPr>
          <p:cNvPr id="3" name="Content Placeholder 2"/>
          <p:cNvSpPr>
            <a:spLocks noGrp="1"/>
          </p:cNvSpPr>
          <p:nvPr>
            <p:ph sz="half" idx="1"/>
          </p:nvPr>
        </p:nvSpPr>
        <p:spPr>
          <a:xfrm>
            <a:off x="184497" y="1431537"/>
            <a:ext cx="3810713" cy="4827396"/>
          </a:xfrm>
        </p:spPr>
        <p:txBody>
          <a:bodyPr>
            <a:noAutofit/>
          </a:bodyPr>
          <a:lstStyle/>
          <a:p>
            <a:r>
              <a:rPr lang="en-US" dirty="0"/>
              <a:t>Grab a copy of the AEIOU Chart </a:t>
            </a:r>
          </a:p>
          <a:p>
            <a:endParaRPr lang="en-US" dirty="0"/>
          </a:p>
          <a:p>
            <a:r>
              <a:rPr lang="en-US" dirty="0"/>
              <a:t>You will be filling this out as we watch the video clip on Wake County, NC well-water</a:t>
            </a:r>
          </a:p>
          <a:p>
            <a:endParaRPr lang="en-US" dirty="0"/>
          </a:p>
          <a:p>
            <a:r>
              <a:rPr lang="en-US" dirty="0">
                <a:hlinkClick r:id="rId2"/>
              </a:rPr>
              <a:t>https://www.youtube.com/watch?v=DKi9_jMSITI</a:t>
            </a:r>
            <a:endParaRPr lang="en-US" dirty="0"/>
          </a:p>
          <a:p>
            <a:endParaRPr lang="en-US" dirty="0"/>
          </a:p>
        </p:txBody>
      </p:sp>
      <p:graphicFrame>
        <p:nvGraphicFramePr>
          <p:cNvPr id="5" name="Content Placeholder 4"/>
          <p:cNvGraphicFramePr>
            <a:graphicFrameLocks noGrp="1"/>
          </p:cNvGraphicFramePr>
          <p:nvPr>
            <p:ph sz="half" idx="2"/>
            <p:extLst/>
          </p:nvPr>
        </p:nvGraphicFramePr>
        <p:xfrm>
          <a:off x="4561489" y="0"/>
          <a:ext cx="7630511" cy="7256678"/>
        </p:xfrm>
        <a:graphic>
          <a:graphicData uri="http://schemas.openxmlformats.org/drawingml/2006/table">
            <a:tbl>
              <a:tblPr firstRow="1" bandRow="1">
                <a:tableStyleId>{616DA210-FB5B-4158-B5E0-FEB733F419BA}</a:tableStyleId>
              </a:tblPr>
              <a:tblGrid>
                <a:gridCol w="3301020">
                  <a:extLst>
                    <a:ext uri="{9D8B030D-6E8A-4147-A177-3AD203B41FA5}">
                      <a16:colId xmlns:a16="http://schemas.microsoft.com/office/drawing/2014/main" val="20000"/>
                    </a:ext>
                  </a:extLst>
                </a:gridCol>
                <a:gridCol w="4329491">
                  <a:extLst>
                    <a:ext uri="{9D8B030D-6E8A-4147-A177-3AD203B41FA5}">
                      <a16:colId xmlns:a16="http://schemas.microsoft.com/office/drawing/2014/main" val="20001"/>
                    </a:ext>
                  </a:extLst>
                </a:gridCol>
              </a:tblGrid>
              <a:tr h="1192155">
                <a:tc>
                  <a:txBody>
                    <a:bodyPr/>
                    <a:lstStyle/>
                    <a:p>
                      <a:r>
                        <a:rPr lang="en-US" sz="2000" b="1" dirty="0"/>
                        <a:t>A</a:t>
                      </a:r>
                      <a:r>
                        <a:rPr lang="en-US" sz="2000" b="1" baseline="0" dirty="0"/>
                        <a:t> – AIM</a:t>
                      </a:r>
                    </a:p>
                    <a:p>
                      <a:r>
                        <a:rPr lang="en-US" sz="2000" b="0" baseline="0" dirty="0">
                          <a:solidFill>
                            <a:srgbClr val="FF0000"/>
                          </a:solidFill>
                        </a:rPr>
                        <a:t>(What is the purpose of this video? How does it relate to what we are learning?)</a:t>
                      </a:r>
                      <a:endParaRPr lang="en-US" sz="2000" b="0" i="1" dirty="0">
                        <a:solidFill>
                          <a:srgbClr val="FF0000"/>
                        </a:solidFill>
                        <a:latin typeface="Arial" panose="020B0604020202020204" pitchFamily="34" charset="0"/>
                        <a:cs typeface="Arial" panose="020B0604020202020204" pitchFamily="34" charset="0"/>
                      </a:endParaRPr>
                    </a:p>
                  </a:txBody>
                  <a:tcPr/>
                </a:tc>
                <a:tc>
                  <a:txBody>
                    <a:bodyPr/>
                    <a:lstStyle/>
                    <a:p>
                      <a:endParaRPr lang="en-US" sz="24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1563047">
                <a:tc>
                  <a:txBody>
                    <a:bodyPr/>
                    <a:lstStyle/>
                    <a:p>
                      <a:r>
                        <a:rPr lang="en-US" sz="2000" b="1" dirty="0"/>
                        <a:t>E – EMOTION</a:t>
                      </a:r>
                    </a:p>
                    <a:p>
                      <a:r>
                        <a:rPr lang="en-US" sz="2000" b="0" dirty="0">
                          <a:solidFill>
                            <a:srgbClr val="FF0000"/>
                          </a:solidFill>
                        </a:rPr>
                        <a:t>(describes how a part of the video made you feel)</a:t>
                      </a:r>
                      <a:endParaRPr lang="en-US" sz="2000" b="0" i="1" dirty="0">
                        <a:solidFill>
                          <a:srgbClr val="FF0000"/>
                        </a:solidFill>
                        <a:latin typeface="Arial" panose="020B0604020202020204" pitchFamily="34" charset="0"/>
                        <a:cs typeface="Arial" panose="020B0604020202020204" pitchFamily="34" charset="0"/>
                      </a:endParaRPr>
                    </a:p>
                  </a:txBody>
                  <a:tcPr/>
                </a:tc>
                <a:tc>
                  <a:txBody>
                    <a:bodyPr/>
                    <a:lstStyle/>
                    <a:p>
                      <a:endParaRPr lang="en-US" sz="24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r h="886004">
                <a:tc>
                  <a:txBody>
                    <a:bodyPr/>
                    <a:lstStyle/>
                    <a:p>
                      <a:r>
                        <a:rPr lang="en-US" sz="2000" b="1" dirty="0"/>
                        <a:t>I – INTERESTING</a:t>
                      </a:r>
                    </a:p>
                    <a:p>
                      <a:endParaRPr lang="en-US" sz="2000" b="1" dirty="0">
                        <a:solidFill>
                          <a:schemeClr val="tx1"/>
                        </a:solidFill>
                        <a:latin typeface="Arial" panose="020B0604020202020204" pitchFamily="34" charset="0"/>
                        <a:cs typeface="Arial" panose="020B0604020202020204" pitchFamily="34" charset="0"/>
                      </a:endParaRPr>
                    </a:p>
                  </a:txBody>
                  <a:tcPr/>
                </a:tc>
                <a:tc>
                  <a:txBody>
                    <a:bodyPr/>
                    <a:lstStyle/>
                    <a:p>
                      <a:endParaRPr lang="en-US" sz="24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2"/>
                  </a:ext>
                </a:extLst>
              </a:tr>
              <a:tr h="1933940">
                <a:tc>
                  <a:txBody>
                    <a:bodyPr/>
                    <a:lstStyle/>
                    <a:p>
                      <a:r>
                        <a:rPr lang="en-US" sz="2000" b="1" dirty="0"/>
                        <a:t>O</a:t>
                      </a:r>
                      <a:r>
                        <a:rPr lang="en-US" sz="2000" b="1" baseline="0" dirty="0"/>
                        <a:t> – OH!</a:t>
                      </a:r>
                    </a:p>
                    <a:p>
                      <a:r>
                        <a:rPr lang="en-US" sz="2000" b="0" baseline="0" dirty="0">
                          <a:solidFill>
                            <a:srgbClr val="FF0000"/>
                          </a:solidFill>
                        </a:rPr>
                        <a:t>(A fact or something said that surprised you.)</a:t>
                      </a:r>
                      <a:endParaRPr lang="en-US" sz="2000" b="0" i="1" dirty="0">
                        <a:solidFill>
                          <a:srgbClr val="FF0000"/>
                        </a:solidFill>
                        <a:latin typeface="Arial" panose="020B0604020202020204" pitchFamily="34" charset="0"/>
                        <a:cs typeface="Arial" panose="020B0604020202020204" pitchFamily="34" charset="0"/>
                      </a:endParaRPr>
                    </a:p>
                  </a:txBody>
                  <a:tcPr/>
                </a:tc>
                <a:tc>
                  <a:txBody>
                    <a:bodyPr/>
                    <a:lstStyle/>
                    <a:p>
                      <a:endParaRPr lang="en-US" sz="24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3"/>
                  </a:ext>
                </a:extLst>
              </a:tr>
              <a:tr h="1563047">
                <a:tc>
                  <a:txBody>
                    <a:bodyPr/>
                    <a:lstStyle/>
                    <a:p>
                      <a:r>
                        <a:rPr lang="en-US" sz="2000" b="1" dirty="0"/>
                        <a:t>U – UMM?</a:t>
                      </a:r>
                    </a:p>
                    <a:p>
                      <a:r>
                        <a:rPr lang="en-US" sz="2000" b="0" dirty="0">
                          <a:solidFill>
                            <a:srgbClr val="FF0000"/>
                          </a:solidFill>
                        </a:rPr>
                        <a:t>(a question you may still</a:t>
                      </a:r>
                      <a:r>
                        <a:rPr lang="en-US" sz="2000" b="0" baseline="0" dirty="0">
                          <a:solidFill>
                            <a:srgbClr val="FF0000"/>
                          </a:solidFill>
                        </a:rPr>
                        <a:t> have after watching the video)</a:t>
                      </a:r>
                      <a:endParaRPr lang="en-US" sz="2000" b="0" i="1" dirty="0">
                        <a:solidFill>
                          <a:srgbClr val="FF0000"/>
                        </a:solidFill>
                        <a:latin typeface="Arial" panose="020B0604020202020204" pitchFamily="34" charset="0"/>
                        <a:cs typeface="Arial" panose="020B0604020202020204" pitchFamily="34" charset="0"/>
                      </a:endParaRPr>
                    </a:p>
                  </a:txBody>
                  <a:tcPr/>
                </a:tc>
                <a:tc>
                  <a:txBody>
                    <a:bodyPr/>
                    <a:lstStyle/>
                    <a:p>
                      <a:endParaRPr lang="en-US" sz="24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7623854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Recap…</a:t>
            </a: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4159966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580993" y="0"/>
            <a:ext cx="6385035" cy="4992414"/>
          </a:xfrm>
        </p:spPr>
        <p:txBody>
          <a:bodyPr>
            <a:normAutofit fontScale="90000"/>
          </a:bodyPr>
          <a:lstStyle/>
          <a:p>
            <a:pPr algn="ctr"/>
            <a:r>
              <a:rPr lang="en-US" dirty="0"/>
              <a:t>Some water hits land and seeps into the ground in aquifers that we can access by springs and wells.</a:t>
            </a:r>
            <a:br>
              <a:rPr lang="en-US" dirty="0"/>
            </a:br>
            <a:r>
              <a:rPr lang="en-US" dirty="0">
                <a:solidFill>
                  <a:srgbClr val="0070C0"/>
                </a:solidFill>
              </a:rPr>
              <a:t/>
            </a:r>
            <a:br>
              <a:rPr lang="en-US" dirty="0">
                <a:solidFill>
                  <a:srgbClr val="0070C0"/>
                </a:solidFill>
              </a:rPr>
            </a:br>
            <a:r>
              <a:rPr lang="en-US" dirty="0">
                <a:solidFill>
                  <a:srgbClr val="0070C0"/>
                </a:solidFill>
              </a:rPr>
              <a:t>But what about the water that isn’t absorbed in the ground?</a:t>
            </a:r>
            <a:r>
              <a:rPr lang="en-US" sz="2800" dirty="0">
                <a:solidFill>
                  <a:srgbClr val="0070C0"/>
                </a:solidFill>
              </a:rPr>
              <a:t/>
            </a:r>
            <a:br>
              <a:rPr lang="en-US" sz="2800" dirty="0">
                <a:solidFill>
                  <a:srgbClr val="0070C0"/>
                </a:solidFill>
              </a:rPr>
            </a:br>
            <a:r>
              <a:rPr lang="en-US" sz="2800" dirty="0"/>
              <a:t/>
            </a:r>
            <a:br>
              <a:rPr lang="en-US" sz="2800" dirty="0"/>
            </a:br>
            <a:r>
              <a:rPr lang="en-US" sz="2800" dirty="0"/>
              <a:t/>
            </a:r>
            <a:br>
              <a:rPr lang="en-US" sz="2800" dirty="0"/>
            </a:br>
            <a:endParaRPr lang="en-US" sz="2800" dirty="0"/>
          </a:p>
        </p:txBody>
      </p:sp>
      <p:pic>
        <p:nvPicPr>
          <p:cNvPr id="18434" name="Picture 2" descr="http://web.mit.edu/12.000/www/m2012/finalwebsite/images/groundwater3.jpg"/>
          <p:cNvPicPr>
            <a:picLocks noChangeAspect="1" noChangeArrowheads="1"/>
          </p:cNvPicPr>
          <p:nvPr/>
        </p:nvPicPr>
        <p:blipFill>
          <a:blip r:embed="rId2" cstate="print"/>
          <a:srcRect/>
          <a:stretch>
            <a:fillRect/>
          </a:stretch>
        </p:blipFill>
        <p:spPr bwMode="auto">
          <a:xfrm>
            <a:off x="409904" y="762000"/>
            <a:ext cx="5044966" cy="5181600"/>
          </a:xfrm>
          <a:prstGeom prst="rect">
            <a:avLst/>
          </a:prstGeom>
          <a:noFill/>
        </p:spPr>
      </p:pic>
      <p:sp>
        <p:nvSpPr>
          <p:cNvPr id="5" name="TextBox 4"/>
          <p:cNvSpPr txBox="1"/>
          <p:nvPr/>
        </p:nvSpPr>
        <p:spPr>
          <a:xfrm>
            <a:off x="5958696" y="4311707"/>
            <a:ext cx="6007332" cy="1938992"/>
          </a:xfrm>
          <a:prstGeom prst="rect">
            <a:avLst/>
          </a:prstGeom>
          <a:noFill/>
        </p:spPr>
        <p:txBody>
          <a:bodyPr wrap="square" rtlCol="0">
            <a:spAutoFit/>
          </a:bodyPr>
          <a:lstStyle/>
          <a:p>
            <a:r>
              <a:rPr lang="en-US" sz="4000" dirty="0">
                <a:solidFill>
                  <a:srgbClr val="000000"/>
                </a:solidFill>
              </a:rPr>
              <a:t> </a:t>
            </a:r>
            <a:r>
              <a:rPr lang="en-US" sz="4000" dirty="0" smtClean="0">
                <a:solidFill>
                  <a:srgbClr val="000000"/>
                </a:solidFill>
              </a:rPr>
              <a:t>If </a:t>
            </a:r>
            <a:r>
              <a:rPr lang="en-US" sz="4000" dirty="0">
                <a:solidFill>
                  <a:srgbClr val="000000"/>
                </a:solidFill>
              </a:rPr>
              <a:t>the water doesn’t get absorbed into the ground, then it is called </a:t>
            </a:r>
            <a:r>
              <a:rPr lang="en-US" sz="4000" u="sng" dirty="0">
                <a:solidFill>
                  <a:srgbClr val="C00000"/>
                </a:solidFill>
              </a:rPr>
              <a:t>run-off</a:t>
            </a:r>
            <a:r>
              <a:rPr lang="en-US" sz="4000" dirty="0">
                <a:solidFill>
                  <a:srgbClr val="000000"/>
                </a:solidFill>
              </a:rPr>
              <a:t>.</a:t>
            </a:r>
          </a:p>
        </p:txBody>
      </p:sp>
    </p:spTree>
    <p:extLst>
      <p:ext uri="{BB962C8B-B14F-4D97-AF65-F5344CB8AC3E}">
        <p14:creationId xmlns:p14="http://schemas.microsoft.com/office/powerpoint/2010/main" val="4104461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5501"/>
            <a:ext cx="10515600" cy="759510"/>
          </a:xfrm>
        </p:spPr>
        <p:txBody>
          <a:bodyPr/>
          <a:lstStyle/>
          <a:p>
            <a:pPr algn="ctr"/>
            <a:r>
              <a:rPr lang="en-US" dirty="0"/>
              <a:t>*Where does runoff go? </a:t>
            </a:r>
          </a:p>
        </p:txBody>
      </p:sp>
      <p:sp>
        <p:nvSpPr>
          <p:cNvPr id="3" name="Content Placeholder 2"/>
          <p:cNvSpPr>
            <a:spLocks noGrp="1"/>
          </p:cNvSpPr>
          <p:nvPr>
            <p:ph idx="1"/>
          </p:nvPr>
        </p:nvSpPr>
        <p:spPr>
          <a:xfrm>
            <a:off x="5825613" y="1160913"/>
            <a:ext cx="6117513" cy="5343126"/>
          </a:xfrm>
        </p:spPr>
        <p:txBody>
          <a:bodyPr>
            <a:normAutofit/>
          </a:bodyPr>
          <a:lstStyle/>
          <a:p>
            <a:pPr marL="0" indent="0">
              <a:buNone/>
            </a:pPr>
            <a:r>
              <a:rPr lang="en-US" sz="3600" dirty="0"/>
              <a:t>A </a:t>
            </a:r>
            <a:r>
              <a:rPr lang="en-US" sz="3600" u="sng" dirty="0">
                <a:solidFill>
                  <a:srgbClr val="C00000"/>
                </a:solidFill>
              </a:rPr>
              <a:t>drainage basin</a:t>
            </a:r>
            <a:r>
              <a:rPr lang="en-US" sz="3600" dirty="0"/>
              <a:t> is the large area of land where water travels from a higher to a lower elevation until it makes it to the ocean. </a:t>
            </a:r>
          </a:p>
          <a:p>
            <a:pPr marL="0" indent="0">
              <a:buNone/>
            </a:pPr>
            <a:endParaRPr lang="en-US" sz="3600" dirty="0"/>
          </a:p>
          <a:p>
            <a:pPr marL="0" indent="0">
              <a:buNone/>
            </a:pPr>
            <a:r>
              <a:rPr lang="en-US" sz="3600" dirty="0"/>
              <a:t>These can also be called </a:t>
            </a:r>
            <a:r>
              <a:rPr lang="en-US" sz="3600" u="sng" dirty="0"/>
              <a:t>river basins.</a:t>
            </a:r>
          </a:p>
          <a:p>
            <a:endParaRPr lang="en-US" sz="3600" dirty="0"/>
          </a:p>
        </p:txBody>
      </p:sp>
      <p:pic>
        <p:nvPicPr>
          <p:cNvPr id="64514" name="Picture 2" descr="http://www.alfeldstein.com/img/springrunoff.jpg"/>
          <p:cNvPicPr>
            <a:picLocks noChangeAspect="1" noChangeArrowheads="1"/>
          </p:cNvPicPr>
          <p:nvPr/>
        </p:nvPicPr>
        <p:blipFill>
          <a:blip r:embed="rId2" cstate="print"/>
          <a:srcRect/>
          <a:stretch>
            <a:fillRect/>
          </a:stretch>
        </p:blipFill>
        <p:spPr bwMode="auto">
          <a:xfrm>
            <a:off x="248874" y="1052405"/>
            <a:ext cx="5370261" cy="4999703"/>
          </a:xfrm>
          <a:prstGeom prst="rect">
            <a:avLst/>
          </a:prstGeom>
          <a:ln>
            <a:noFill/>
          </a:ln>
          <a:effectLst>
            <a:softEdge rad="112500"/>
          </a:effectLst>
        </p:spPr>
      </p:pic>
    </p:spTree>
    <p:extLst>
      <p:ext uri="{BB962C8B-B14F-4D97-AF65-F5344CB8AC3E}">
        <p14:creationId xmlns:p14="http://schemas.microsoft.com/office/powerpoint/2010/main" val="2899581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3542"/>
            <a:ext cx="10515600" cy="759812"/>
          </a:xfrm>
        </p:spPr>
        <p:txBody>
          <a:bodyPr/>
          <a:lstStyle/>
          <a:p>
            <a:pPr algn="ctr"/>
            <a:r>
              <a:rPr lang="en-US" dirty="0"/>
              <a:t>*Where does runoff go? </a:t>
            </a:r>
          </a:p>
        </p:txBody>
      </p:sp>
      <p:sp>
        <p:nvSpPr>
          <p:cNvPr id="5" name="Content Placeholder 4"/>
          <p:cNvSpPr>
            <a:spLocks noGrp="1"/>
          </p:cNvSpPr>
          <p:nvPr>
            <p:ph idx="1"/>
          </p:nvPr>
        </p:nvSpPr>
        <p:spPr>
          <a:xfrm>
            <a:off x="137983" y="934582"/>
            <a:ext cx="8260429" cy="5879876"/>
          </a:xfrm>
        </p:spPr>
        <p:txBody>
          <a:bodyPr>
            <a:normAutofit fontScale="92500"/>
          </a:bodyPr>
          <a:lstStyle/>
          <a:p>
            <a:pPr marL="0" indent="0">
              <a:buNone/>
            </a:pPr>
            <a:r>
              <a:rPr lang="en-US" sz="3400" dirty="0"/>
              <a:t>As precipitation falls back down towards the Earth due to gravity, mountain ranges (higher elevations) are responsible for forcing water to choose a direction in which it will flow down.</a:t>
            </a:r>
          </a:p>
          <a:p>
            <a:pPr marL="0" indent="0">
              <a:buNone/>
            </a:pPr>
            <a:endParaRPr lang="en-US" sz="3400" dirty="0"/>
          </a:p>
          <a:p>
            <a:pPr marL="0" indent="0">
              <a:buNone/>
            </a:pPr>
            <a:r>
              <a:rPr lang="en-US" sz="3400" dirty="0"/>
              <a:t>A </a:t>
            </a:r>
            <a:r>
              <a:rPr lang="en-US" sz="3400" u="sng" dirty="0">
                <a:solidFill>
                  <a:srgbClr val="FF0000"/>
                </a:solidFill>
              </a:rPr>
              <a:t>divide</a:t>
            </a:r>
            <a:r>
              <a:rPr lang="en-US" sz="3400" dirty="0"/>
              <a:t> is the mountain peak separating one drainage basin from another</a:t>
            </a:r>
          </a:p>
          <a:p>
            <a:endParaRPr lang="en-US" sz="3400" dirty="0"/>
          </a:p>
          <a:p>
            <a:pPr marL="0" indent="0">
              <a:buNone/>
            </a:pPr>
            <a:r>
              <a:rPr lang="en-US" sz="3400" dirty="0"/>
              <a:t>The path in which water drains down from mountains are called </a:t>
            </a:r>
            <a:r>
              <a:rPr lang="en-US" sz="3400" u="sng" dirty="0">
                <a:solidFill>
                  <a:srgbClr val="FF0000"/>
                </a:solidFill>
              </a:rPr>
              <a:t>tributaries</a:t>
            </a:r>
            <a:r>
              <a:rPr lang="en-US" sz="3400" dirty="0"/>
              <a:t> or </a:t>
            </a:r>
            <a:r>
              <a:rPr lang="en-US" sz="3400" u="sng" dirty="0">
                <a:solidFill>
                  <a:srgbClr val="FF0000"/>
                </a:solidFill>
              </a:rPr>
              <a:t>watersheds. </a:t>
            </a:r>
            <a:r>
              <a:rPr lang="en-US" sz="3400" dirty="0"/>
              <a:t>There are several watersheds within each drainage basin.</a:t>
            </a:r>
          </a:p>
          <a:p>
            <a:endParaRPr lang="en-US" sz="3400" dirty="0"/>
          </a:p>
          <a:p>
            <a:endParaRPr lang="en-US" dirty="0"/>
          </a:p>
        </p:txBody>
      </p:sp>
      <p:pic>
        <p:nvPicPr>
          <p:cNvPr id="20482" name="Picture 2" descr="http://coloradoguy.com/emma-burr-mountain/continental-divide.jpg"/>
          <p:cNvPicPr>
            <a:picLocks noChangeAspect="1" noChangeArrowheads="1"/>
          </p:cNvPicPr>
          <p:nvPr/>
        </p:nvPicPr>
        <p:blipFill>
          <a:blip r:embed="rId2" cstate="print"/>
          <a:srcRect/>
          <a:stretch>
            <a:fillRect/>
          </a:stretch>
        </p:blipFill>
        <p:spPr bwMode="auto">
          <a:xfrm>
            <a:off x="8125096" y="1305903"/>
            <a:ext cx="4066904" cy="4130449"/>
          </a:xfrm>
          <a:prstGeom prst="ellipse">
            <a:avLst/>
          </a:prstGeom>
          <a:ln>
            <a:noFill/>
          </a:ln>
          <a:effectLst>
            <a:softEdge rad="112500"/>
          </a:effectLst>
        </p:spPr>
      </p:pic>
    </p:spTree>
    <p:extLst>
      <p:ext uri="{BB962C8B-B14F-4D97-AF65-F5344CB8AC3E}">
        <p14:creationId xmlns:p14="http://schemas.microsoft.com/office/powerpoint/2010/main" val="1499950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linds(horizontal)">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blinds(horizontal)">
                                      <p:cBhvr>
                                        <p:cTn id="1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89452" y="617742"/>
            <a:ext cx="6611814" cy="5839327"/>
          </a:xfrm>
        </p:spPr>
        <p:txBody>
          <a:bodyPr>
            <a:normAutofit/>
          </a:bodyPr>
          <a:lstStyle/>
          <a:p>
            <a:r>
              <a:rPr lang="en-US" sz="4000" dirty="0"/>
              <a:t>Watersheds flow in a downward direction trying to make it to the ocean.</a:t>
            </a:r>
          </a:p>
          <a:p>
            <a:endParaRPr lang="en-US" sz="4000" dirty="0"/>
          </a:p>
          <a:p>
            <a:pPr marL="0" indent="0">
              <a:buNone/>
            </a:pPr>
            <a:r>
              <a:rPr lang="en-US" sz="4000" dirty="0"/>
              <a:t>*Watersheds will eventually meet and connect with other watersheds and feed into a river. This river of water is called a </a:t>
            </a:r>
            <a:r>
              <a:rPr lang="en-US" sz="4000" u="sng" dirty="0"/>
              <a:t>river basin</a:t>
            </a:r>
            <a:r>
              <a:rPr lang="en-US" sz="4000" dirty="0"/>
              <a:t>. </a:t>
            </a:r>
          </a:p>
        </p:txBody>
      </p:sp>
      <p:pic>
        <p:nvPicPr>
          <p:cNvPr id="1026" name="Picture 2" descr="Image result for river basin">
            <a:extLst>
              <a:ext uri="{FF2B5EF4-FFF2-40B4-BE49-F238E27FC236}">
                <a16:creationId xmlns:a16="http://schemas.microsoft.com/office/drawing/2014/main" id="{809CE6BD-449C-4C40-B8DB-4DFC8D4C602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8812" y="876300"/>
            <a:ext cx="4762500" cy="46704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18762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Image result for river basin">
            <a:extLst>
              <a:ext uri="{FF2B5EF4-FFF2-40B4-BE49-F238E27FC236}">
                <a16:creationId xmlns:a16="http://schemas.microsoft.com/office/drawing/2014/main" id="{809CE6BD-449C-4C40-B8DB-4DFC8D4C602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89100" y="0"/>
            <a:ext cx="8001000" cy="6857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61923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4239</TotalTime>
  <Words>666</Words>
  <Application>Microsoft Office PowerPoint</Application>
  <PresentationFormat>Widescreen</PresentationFormat>
  <Paragraphs>94</Paragraphs>
  <Slides>19</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ＭＳ Ｐゴシック</vt:lpstr>
      <vt:lpstr>Arial</vt:lpstr>
      <vt:lpstr>Calibri</vt:lpstr>
      <vt:lpstr>Calibri Light</vt:lpstr>
      <vt:lpstr>Wingdings 3</vt:lpstr>
      <vt:lpstr>Office Theme</vt:lpstr>
      <vt:lpstr>#24 Groundwater AEIOU   #25 Exploring Watersheds</vt:lpstr>
      <vt:lpstr>PowerPoint Presentation</vt:lpstr>
      <vt:lpstr>A-E-I-O-U </vt:lpstr>
      <vt:lpstr>Recap…</vt:lpstr>
      <vt:lpstr>Some water hits land and seeps into the ground in aquifers that we can access by springs and wells.  But what about the water that isn’t absorbed in the ground?   </vt:lpstr>
      <vt:lpstr>*Where does runoff go? </vt:lpstr>
      <vt:lpstr>*Where does runoff go? </vt:lpstr>
      <vt:lpstr>PowerPoint Presentation</vt:lpstr>
      <vt:lpstr>PowerPoint Presentation</vt:lpstr>
      <vt:lpstr>Here is an example of River or Drainage Basin. Let’s identify the watersheds </vt:lpstr>
      <vt:lpstr>PowerPoint Presentation</vt:lpstr>
      <vt:lpstr>PowerPoint Presentation</vt:lpstr>
      <vt:lpstr>*Estuaries </vt:lpstr>
      <vt:lpstr>*Estuaries have….</vt:lpstr>
      <vt:lpstr>So lets draw a model</vt:lpstr>
      <vt:lpstr>River Basin Analogy….</vt:lpstr>
      <vt:lpstr>Two types of estuaries you must be familiar with: Salt marshes and mangrove forests</vt:lpstr>
      <vt:lpstr>2 types of estuaries</vt:lpstr>
      <vt:lpstr>PowerPoint Presentation</vt:lpstr>
    </vt:vector>
  </TitlesOfParts>
  <Company>Charlotte Mecklenburg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Smart, Brittany S.</dc:creator>
  <cp:lastModifiedBy>Smart, Brittany S.</cp:lastModifiedBy>
  <cp:revision>77</cp:revision>
  <cp:lastPrinted>2017-10-23T12:45:53Z</cp:lastPrinted>
  <dcterms:created xsi:type="dcterms:W3CDTF">2016-10-20T12:55:39Z</dcterms:created>
  <dcterms:modified xsi:type="dcterms:W3CDTF">2018-10-24T19:22:31Z</dcterms:modified>
</cp:coreProperties>
</file>