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740AD-A224-42F0-B436-5B3D5AC12E6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DE399-7BF1-4137-868D-1A8122394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5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4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5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9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3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2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9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6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5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1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7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3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5B70F-7521-4C3F-9E7B-E4C0A571BDD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F8C1-053F-4B9F-A10E-9B1B0314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l-do-HGuI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gnet.net/salt/sandy/mangroot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Exploring watersheds continued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660864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Aquatic-Aquatic</a:t>
            </a:r>
            <a:endParaRPr lang="en-US" sz="4000" u="sng" dirty="0"/>
          </a:p>
        </p:txBody>
      </p:sp>
      <p:pic>
        <p:nvPicPr>
          <p:cNvPr id="6146" name="Picture 2" descr="http://static.ddmcdn.com/gif/shark-ea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990601"/>
            <a:ext cx="5178425" cy="3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.sportressofblogitude.com/wp-content/uploads/2010/10/alligator-eating-tur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92" y="3311611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 dirty="0"/>
              <a:t>Terrestrial-Aquatic</a:t>
            </a:r>
            <a:endParaRPr lang="en-US" sz="4800" u="sng" dirty="0"/>
          </a:p>
        </p:txBody>
      </p:sp>
      <p:pic>
        <p:nvPicPr>
          <p:cNvPr id="7170" name="Picture 2" descr="http://cdnimg.visualizeus.com/thumbs/3d/f4/animals,eating,fish,hawk,hunting,violence-3df4bcadbf6ff3289a6356d75b554a4c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029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ar Fishing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0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 dirty="0"/>
              <a:t>Aquatic-Terrestrial</a:t>
            </a:r>
            <a:endParaRPr lang="en-US" sz="4800" u="sng" dirty="0"/>
          </a:p>
        </p:txBody>
      </p:sp>
      <p:pic>
        <p:nvPicPr>
          <p:cNvPr id="8194" name="Picture 2" descr="http://media.treehugger.com/assets/images/2011/10/frog-eating-snake-fro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562600" cy="36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sh Eating Insect Clip Ar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14" y="2306929"/>
            <a:ext cx="3124200" cy="44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 dirty="0"/>
              <a:t>Then what are these two?</a:t>
            </a:r>
            <a:br>
              <a:rPr lang="en-US" sz="4800" u="sng" dirty="0"/>
            </a:br>
            <a:r>
              <a:rPr lang="en-US" sz="4800" u="sng" dirty="0"/>
              <a:t>(Hint: they’re the same type…)</a:t>
            </a:r>
            <a:endParaRPr lang="en-US" sz="4800" u="sng" dirty="0"/>
          </a:p>
        </p:txBody>
      </p:sp>
      <p:pic>
        <p:nvPicPr>
          <p:cNvPr id="3076" name="Picture 4" descr="http://www.stanford.edu/dept/CTL/cgi-bin/academicskillscoaching/wp-content/uploads/2012/07/baby-du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potonlists.com/wp-content/uploads/2013/01/seagul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44016"/>
            <a:ext cx="5123496" cy="43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Check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68300" y="1498596"/>
          <a:ext cx="11569700" cy="469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425">
                  <a:extLst>
                    <a:ext uri="{9D8B030D-6E8A-4147-A177-3AD203B41FA5}">
                      <a16:colId xmlns:a16="http://schemas.microsoft.com/office/drawing/2014/main" val="4239033338"/>
                    </a:ext>
                  </a:extLst>
                </a:gridCol>
                <a:gridCol w="2892425">
                  <a:extLst>
                    <a:ext uri="{9D8B030D-6E8A-4147-A177-3AD203B41FA5}">
                      <a16:colId xmlns:a16="http://schemas.microsoft.com/office/drawing/2014/main" val="2705663742"/>
                    </a:ext>
                  </a:extLst>
                </a:gridCol>
                <a:gridCol w="2892425">
                  <a:extLst>
                    <a:ext uri="{9D8B030D-6E8A-4147-A177-3AD203B41FA5}">
                      <a16:colId xmlns:a16="http://schemas.microsoft.com/office/drawing/2014/main" val="3002664277"/>
                    </a:ext>
                  </a:extLst>
                </a:gridCol>
                <a:gridCol w="2892425">
                  <a:extLst>
                    <a:ext uri="{9D8B030D-6E8A-4147-A177-3AD203B41FA5}">
                      <a16:colId xmlns:a16="http://schemas.microsoft.com/office/drawing/2014/main" val="26005105"/>
                    </a:ext>
                  </a:extLst>
                </a:gridCol>
              </a:tblGrid>
              <a:tr h="18989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Use the problem below to support your answer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happens to density if mass increases?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What happens to density if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volume increases?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when…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412545"/>
                  </a:ext>
                </a:extLst>
              </a:tr>
              <a:tr h="2800091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D</a:t>
                      </a:r>
                      <a:r>
                        <a:rPr lang="en-US" sz="2800" baseline="0" dirty="0" smtClean="0"/>
                        <a:t> = m/V</a:t>
                      </a:r>
                    </a:p>
                    <a:p>
                      <a:pPr algn="ctr"/>
                      <a:endParaRPr lang="en-US" sz="2800" baseline="0" dirty="0" smtClean="0"/>
                    </a:p>
                    <a:p>
                      <a:pPr algn="ctr"/>
                      <a:r>
                        <a:rPr lang="en-US" sz="2800" baseline="0" dirty="0" smtClean="0"/>
                        <a:t>D = 200/20</a:t>
                      </a:r>
                    </a:p>
                    <a:p>
                      <a:pPr algn="ctr"/>
                      <a:endParaRPr lang="en-US" sz="2800" baseline="0" dirty="0" smtClean="0"/>
                    </a:p>
                    <a:p>
                      <a:pPr algn="ctr"/>
                      <a:r>
                        <a:rPr lang="en-US" sz="2800" baseline="0" dirty="0" smtClean="0"/>
                        <a:t>D = 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5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0835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32950" y="4025898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 =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0642600" y="3700858"/>
            <a:ext cx="66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/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7453" y="4426463"/>
            <a:ext cx="626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V</a:t>
            </a:r>
          </a:p>
        </p:txBody>
      </p:sp>
      <p:sp>
        <p:nvSpPr>
          <p:cNvPr id="13" name="Up Arrow 12"/>
          <p:cNvSpPr/>
          <p:nvPr/>
        </p:nvSpPr>
        <p:spPr>
          <a:xfrm>
            <a:off x="11419603" y="3848097"/>
            <a:ext cx="368300" cy="578366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9264650" y="4137280"/>
            <a:ext cx="368300" cy="578366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10800000">
            <a:off x="11387853" y="4624188"/>
            <a:ext cx="368300" cy="57836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everything 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www.youtube.com/watch?v=al-do-HGuIk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900" y="0"/>
            <a:ext cx="42164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Concept Check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950" y="1112839"/>
            <a:ext cx="4432300" cy="53753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how water gets into a confined aquifer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impermeable layers  are in this picture?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saturated zone. What layer represents this?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unsaturated zone. Where in the diagram is this modeled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water table?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" name="Picture 9" descr="aquiferdi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125"/>
            <a:ext cx="7381835" cy="6123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7900" y="4789334"/>
            <a:ext cx="1168400" cy="399800"/>
          </a:xfrm>
          <a:prstGeom prst="rect">
            <a:avLst/>
          </a:prstGeom>
          <a:solidFill>
            <a:srgbClr val="2D8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confined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52000" y="2006600"/>
            <a:ext cx="203200" cy="1549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1237343" y="1027906"/>
            <a:ext cx="10116457" cy="4525962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en-US" altLang="en-US" sz="4400" dirty="0" smtClean="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4400" dirty="0">
                <a:ea typeface="ＭＳ Ｐゴシック" panose="020B0600070205080204" pitchFamily="34" charset="-128"/>
              </a:rPr>
              <a:t>	A bathtub catches all water falling within its’ sides, a River basin sends all the water falling on surrounding land into a central river and out to an estuary or ocean.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River Basin Analogy….</a:t>
            </a:r>
            <a:endParaRPr lang="en-US" dirty="0"/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610100"/>
            <a:ext cx="36195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4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two types of estuaries you must be familiar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textbook turn to page C117 and read about salt marshes and mangroves </a:t>
            </a:r>
          </a:p>
          <a:p>
            <a:endParaRPr lang="en-US" dirty="0"/>
          </a:p>
          <a:p>
            <a:r>
              <a:rPr lang="en-US" dirty="0" smtClean="0"/>
              <a:t>Create a </a:t>
            </a:r>
            <a:r>
              <a:rPr lang="en-US" dirty="0" err="1" smtClean="0"/>
              <a:t>venn</a:t>
            </a:r>
            <a:r>
              <a:rPr lang="en-US" dirty="0" smtClean="0"/>
              <a:t> diagram comparing and contrasting them in your notes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228600"/>
            <a:ext cx="6859587" cy="762000"/>
          </a:xfrm>
        </p:spPr>
        <p:txBody>
          <a:bodyPr/>
          <a:lstStyle/>
          <a:p>
            <a:pPr algn="ctr"/>
            <a:r>
              <a:rPr lang="en-US" dirty="0" smtClean="0"/>
              <a:t>2 types of estuary: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434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SALT MARSH</a:t>
            </a:r>
          </a:p>
          <a:p>
            <a:pPr marL="0" indent="0">
              <a:buNone/>
            </a:pPr>
            <a:r>
              <a:rPr lang="en-US" dirty="0" smtClean="0"/>
              <a:t>*Atlantic Carolina coasts</a:t>
            </a:r>
          </a:p>
          <a:p>
            <a:pPr>
              <a:buNone/>
            </a:pPr>
            <a:r>
              <a:rPr lang="en-US" dirty="0" smtClean="0"/>
              <a:t>	Stinky cord grass</a:t>
            </a:r>
          </a:p>
          <a:p>
            <a:pPr>
              <a:buNone/>
            </a:pPr>
            <a:r>
              <a:rPr lang="en-US" dirty="0" smtClean="0"/>
              <a:t>	Absorbs tons of moisture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MANGROVES</a:t>
            </a:r>
          </a:p>
          <a:p>
            <a:pPr marL="0" indent="0">
              <a:buNone/>
            </a:pPr>
            <a:r>
              <a:rPr lang="en-US" dirty="0" smtClean="0"/>
              <a:t>*Louisiana &amp; gulf</a:t>
            </a:r>
          </a:p>
          <a:p>
            <a:pPr>
              <a:buNone/>
            </a:pPr>
            <a:r>
              <a:rPr lang="en-US" dirty="0" smtClean="0"/>
              <a:t>	Hurricane proof trees</a:t>
            </a:r>
          </a:p>
          <a:p>
            <a:pPr>
              <a:buNone/>
            </a:pPr>
            <a:r>
              <a:rPr lang="en-US" dirty="0" smtClean="0"/>
              <a:t>	Absorbs tons of moisture</a:t>
            </a:r>
            <a:endParaRPr lang="en-US" dirty="0"/>
          </a:p>
        </p:txBody>
      </p:sp>
      <p:pic>
        <p:nvPicPr>
          <p:cNvPr id="5124" name="Picture 4" descr="saltmarsh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1" y="2667000"/>
            <a:ext cx="4391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Mangro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7" y="2824163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6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381000"/>
            <a:ext cx="6859587" cy="762000"/>
          </a:xfrm>
        </p:spPr>
        <p:txBody>
          <a:bodyPr/>
          <a:lstStyle/>
          <a:p>
            <a:pPr algn="ctr"/>
            <a:r>
              <a:rPr lang="en-US" dirty="0" smtClean="0"/>
              <a:t>2 types of estuary: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434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SALT MARSH</a:t>
            </a:r>
          </a:p>
          <a:p>
            <a:r>
              <a:rPr lang="en-US" sz="2400" dirty="0"/>
              <a:t>Atlantic Carolina coasts</a:t>
            </a:r>
          </a:p>
          <a:p>
            <a:pPr marL="0" indent="0">
              <a:buNone/>
            </a:pPr>
            <a:r>
              <a:rPr lang="en-US" sz="2400" dirty="0" smtClean="0"/>
              <a:t>*Nutrient </a:t>
            </a:r>
            <a:r>
              <a:rPr lang="en-US" sz="2400" dirty="0"/>
              <a:t>rich soil promotes growth of grasses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91200" y="1600201"/>
            <a:ext cx="42672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MANGROVES</a:t>
            </a:r>
          </a:p>
          <a:p>
            <a:r>
              <a:rPr lang="en-US" dirty="0" smtClean="0"/>
              <a:t>Louisiana &amp; gulf</a:t>
            </a:r>
          </a:p>
          <a:p>
            <a:pPr marL="0" indent="0">
              <a:buNone/>
            </a:pPr>
            <a:r>
              <a:rPr lang="en-US" dirty="0" smtClean="0"/>
              <a:t>*Hurricane proof trees due to thick tree roots</a:t>
            </a:r>
          </a:p>
          <a:p>
            <a:pPr>
              <a:buNone/>
            </a:pPr>
            <a:r>
              <a:rPr lang="en-US" dirty="0" smtClean="0"/>
              <a:t>	Absorbs tons of moisture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6096000"/>
            <a:ext cx="33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breeding grounds--nursery</a:t>
            </a:r>
          </a:p>
        </p:txBody>
      </p:sp>
      <p:pic>
        <p:nvPicPr>
          <p:cNvPr id="5122" name="Picture 2" descr="Mangrove Roo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0500" y="3581400"/>
            <a:ext cx="4387500" cy="3276600"/>
          </a:xfrm>
          <a:prstGeom prst="rect">
            <a:avLst/>
          </a:prstGeom>
          <a:noFill/>
        </p:spPr>
      </p:pic>
      <p:pic>
        <p:nvPicPr>
          <p:cNvPr id="5123" name="Picture 3" descr="01-Sample%20Site%200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581400"/>
            <a:ext cx="467115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8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228600"/>
            <a:ext cx="6859587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 types of estuaries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434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SALT MARSH</a:t>
            </a:r>
          </a:p>
          <a:p>
            <a:r>
              <a:rPr lang="en-US" dirty="0" smtClean="0"/>
              <a:t>Atlantic Carolina coasts</a:t>
            </a:r>
          </a:p>
          <a:p>
            <a:r>
              <a:rPr lang="en-US" dirty="0" smtClean="0"/>
              <a:t>Nutrient rich soil promotes growth of grasses</a:t>
            </a:r>
          </a:p>
          <a:p>
            <a:pPr marL="0" indent="0">
              <a:buNone/>
            </a:pPr>
            <a:r>
              <a:rPr lang="en-US" dirty="0" smtClean="0"/>
              <a:t>*barrier against waves</a:t>
            </a:r>
          </a:p>
          <a:p>
            <a:pPr marL="0" indent="0">
              <a:buNone/>
            </a:pPr>
            <a:r>
              <a:rPr lang="en-US" dirty="0" smtClean="0"/>
              <a:t>*Great breeding grounds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MANGROVES</a:t>
            </a:r>
          </a:p>
          <a:p>
            <a:r>
              <a:rPr lang="en-US" dirty="0" smtClean="0"/>
              <a:t>Louisiana &amp; gulf</a:t>
            </a:r>
          </a:p>
          <a:p>
            <a:r>
              <a:rPr lang="en-US" dirty="0" smtClean="0"/>
              <a:t>Hurricane proof trees due to thick tree roots</a:t>
            </a:r>
          </a:p>
          <a:p>
            <a:pPr marL="0" indent="0">
              <a:buNone/>
            </a:pPr>
            <a:r>
              <a:rPr lang="en-US" dirty="0" smtClean="0"/>
              <a:t>*Great nursery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eating relationships/ food chains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 dirty="0"/>
              <a:t>Terrestrial-Terrestrial</a:t>
            </a:r>
          </a:p>
        </p:txBody>
      </p:sp>
      <p:pic>
        <p:nvPicPr>
          <p:cNvPr id="5124" name="Picture 4" descr="http://media3.washingtonpost.com/wp-srv/photo/gallery/101110/GAL-10Nov10-6388/media/PHO-10Nov10-267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08" y="3200400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2.gstatic.com/images?q=tbn:ANd9GcQLje0Tj0k5HnMTqUwtIz32_-e3yOleYjG-N6FOEOPqDWvOCa8rt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19201"/>
            <a:ext cx="4197219" cy="31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253</Words>
  <Application>Microsoft Office PowerPoint</Application>
  <PresentationFormat>Widescreen</PresentationFormat>
  <Paragraphs>74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Wingdings 3</vt:lpstr>
      <vt:lpstr>Office Theme</vt:lpstr>
      <vt:lpstr>Exploring watersheds continued </vt:lpstr>
      <vt:lpstr>Concept Check</vt:lpstr>
      <vt:lpstr>River Basin Analogy….</vt:lpstr>
      <vt:lpstr>There are two types of estuaries you must be familiar with</vt:lpstr>
      <vt:lpstr>2 types of estuary:</vt:lpstr>
      <vt:lpstr>2 types of estuary:</vt:lpstr>
      <vt:lpstr>2 types of estuaries</vt:lpstr>
      <vt:lpstr>Examples of eating relationships/ food chains </vt:lpstr>
      <vt:lpstr>Terrestrial-Terrestrial</vt:lpstr>
      <vt:lpstr>Aquatic-Aquatic</vt:lpstr>
      <vt:lpstr>Terrestrial-Aquatic</vt:lpstr>
      <vt:lpstr>Aquatic-Terrestrial</vt:lpstr>
      <vt:lpstr>Then what are these two? (Hint: they’re the same type…)</vt:lpstr>
      <vt:lpstr>Concept Check </vt:lpstr>
      <vt:lpstr>Summing everything up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Smart, Brittany S.</dc:creator>
  <cp:lastModifiedBy>Smart, Brittany S.</cp:lastModifiedBy>
  <cp:revision>6</cp:revision>
  <dcterms:created xsi:type="dcterms:W3CDTF">2017-10-24T12:42:45Z</dcterms:created>
  <dcterms:modified xsi:type="dcterms:W3CDTF">2017-10-24T20:21:37Z</dcterms:modified>
</cp:coreProperties>
</file>