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258" r:id="rId3"/>
    <p:sldId id="259" r:id="rId4"/>
    <p:sldId id="268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1327D-07DA-461B-93C8-A1E758D05325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E988-DBCE-4B68-81B3-89DB8D395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36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8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0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0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97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8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8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9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8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2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FA509-0FA1-429B-8C90-D37247CA2E22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96FC3-364A-4E7E-9885-BA6F06DF2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5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ReZd9OHEfs" TargetMode="External"/><Relationship Id="rId2" Type="http://schemas.openxmlformats.org/officeDocument/2006/relationships/hyperlink" Target="https://www.brainpop.com/science/ecologyandbehavior/foodchai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2036240"/>
            <a:ext cx="11290299" cy="1828801"/>
          </a:xfrm>
        </p:spPr>
        <p:txBody>
          <a:bodyPr>
            <a:noAutofit/>
          </a:bodyPr>
          <a:lstStyle/>
          <a:p>
            <a:r>
              <a:rPr lang="en-US" sz="8800" dirty="0" smtClean="0"/>
              <a:t>#22 Food Chains, Webs, and Trophic Levels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7248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77800"/>
            <a:ext cx="10353762" cy="970450"/>
          </a:xfrm>
        </p:spPr>
        <p:txBody>
          <a:bodyPr/>
          <a:lstStyle/>
          <a:p>
            <a:pPr algn="ctr"/>
            <a:r>
              <a:rPr lang="en-US" dirty="0"/>
              <a:t>*</a:t>
            </a:r>
            <a:r>
              <a:rPr lang="en-US" dirty="0" smtClean="0"/>
              <a:t>More </a:t>
            </a:r>
            <a:r>
              <a:rPr lang="en-US" dirty="0"/>
              <a:t>on Trophic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476" y="1148250"/>
            <a:ext cx="11582400" cy="4406154"/>
          </a:xfrm>
        </p:spPr>
        <p:txBody>
          <a:bodyPr>
            <a:noAutofit/>
          </a:bodyPr>
          <a:lstStyle/>
          <a:p>
            <a:r>
              <a:rPr lang="en-US" sz="4000" b="1" u="sng" dirty="0" smtClean="0"/>
              <a:t>Heterotrophs</a:t>
            </a:r>
            <a:r>
              <a:rPr lang="en-US" sz="4000" u="sng" dirty="0" smtClean="0"/>
              <a:t> </a:t>
            </a:r>
            <a:r>
              <a:rPr lang="en-US" sz="4000" dirty="0"/>
              <a:t>are organisms that cannot use the sun to make its own food. Heterotrophs are organisms that have to </a:t>
            </a:r>
            <a:r>
              <a:rPr lang="en-US" sz="4000" i="1" dirty="0"/>
              <a:t>eat other organisms for energy. </a:t>
            </a:r>
          </a:p>
          <a:p>
            <a:pPr lvl="2"/>
            <a:r>
              <a:rPr lang="en-US" sz="4000" dirty="0"/>
              <a:t>Which trophic </a:t>
            </a:r>
            <a:r>
              <a:rPr lang="en-US" sz="4000" dirty="0" smtClean="0"/>
              <a:t>level(s) </a:t>
            </a:r>
            <a:r>
              <a:rPr lang="en-US" sz="4000" dirty="0"/>
              <a:t>are heterotrophs?  </a:t>
            </a:r>
          </a:p>
          <a:p>
            <a:r>
              <a:rPr lang="en-US" sz="4000" dirty="0" smtClean="0"/>
              <a:t>heterotrophs </a:t>
            </a:r>
            <a:r>
              <a:rPr lang="en-US" sz="4000" dirty="0"/>
              <a:t>that breaks down organic material and returns the nutrients to soil, water, and air making the nutrients available to other organisms </a:t>
            </a:r>
            <a:r>
              <a:rPr lang="en-US" sz="4000" dirty="0" smtClean="0"/>
              <a:t>are </a:t>
            </a:r>
            <a:r>
              <a:rPr lang="en-US" sz="4000" dirty="0"/>
              <a:t>called a </a:t>
            </a:r>
            <a:r>
              <a:rPr lang="en-US" sz="4000" b="1" u="sng" dirty="0"/>
              <a:t>decomposer.</a:t>
            </a:r>
          </a:p>
          <a:p>
            <a:r>
              <a:rPr lang="en-US" sz="4000" dirty="0"/>
              <a:t>Examples: </a:t>
            </a:r>
            <a:r>
              <a:rPr lang="en-US" sz="4000" dirty="0" smtClean="0"/>
              <a:t>fungi, </a:t>
            </a:r>
            <a:r>
              <a:rPr lang="en-US" sz="4000" dirty="0"/>
              <a:t>mushrooms, earthworms, bacteria</a:t>
            </a:r>
          </a:p>
        </p:txBody>
      </p:sp>
    </p:spTree>
    <p:extLst>
      <p:ext uri="{BB962C8B-B14F-4D97-AF65-F5344CB8AC3E}">
        <p14:creationId xmlns:p14="http://schemas.microsoft.com/office/powerpoint/2010/main" val="3915232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12801" y="3213101"/>
            <a:ext cx="3784599" cy="3390899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Examples of food chains and trophic levels</a:t>
            </a:r>
          </a:p>
        </p:txBody>
      </p:sp>
      <p:pic>
        <p:nvPicPr>
          <p:cNvPr id="38914" name="Picture 2" descr="http://education-portal.com/cimages/multimages/16/Trophicleve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605948"/>
            <a:ext cx="5334000" cy="4252053"/>
          </a:xfrm>
          <a:prstGeom prst="rect">
            <a:avLst/>
          </a:prstGeom>
          <a:noFill/>
        </p:spPr>
      </p:pic>
      <p:pic>
        <p:nvPicPr>
          <p:cNvPr id="5" name="Picture 2" descr="http://4.bp.blogspot.com/-5QNa2v7wLGs/UmekQ5pWzjI/AAAAAAAACKQ/Ir0x7_pU0MU/s1600/food+chain+b.jpg"/>
          <p:cNvPicPr>
            <a:picLocks noChangeAspect="1" noChangeArrowheads="1"/>
          </p:cNvPicPr>
          <p:nvPr/>
        </p:nvPicPr>
        <p:blipFill>
          <a:blip r:embed="rId3" cstate="print"/>
          <a:srcRect t="34783" r="1414" b="15528"/>
          <a:stretch>
            <a:fillRect/>
          </a:stretch>
        </p:blipFill>
        <p:spPr bwMode="auto">
          <a:xfrm>
            <a:off x="1981200" y="165100"/>
            <a:ext cx="7505700" cy="2301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48617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969" y="177800"/>
            <a:ext cx="10353762" cy="970450"/>
          </a:xfrm>
        </p:spPr>
        <p:txBody>
          <a:bodyPr/>
          <a:lstStyle/>
          <a:p>
            <a:r>
              <a:rPr lang="en-US" dirty="0" smtClean="0"/>
              <a:t>*Food </a:t>
            </a:r>
            <a:r>
              <a:rPr lang="en-US" dirty="0"/>
              <a:t>web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148250"/>
            <a:ext cx="10756900" cy="4572000"/>
          </a:xfrm>
        </p:spPr>
        <p:txBody>
          <a:bodyPr>
            <a:normAutofit/>
          </a:bodyPr>
          <a:lstStyle/>
          <a:p>
            <a:r>
              <a:rPr lang="en-US" sz="4000" dirty="0"/>
              <a:t>A </a:t>
            </a:r>
            <a:r>
              <a:rPr lang="en-US" sz="4000" b="1" u="sng" dirty="0"/>
              <a:t>food web </a:t>
            </a:r>
            <a:r>
              <a:rPr lang="en-US" sz="4000" dirty="0"/>
              <a:t>represents several interconnected food chains. It also shows the various paths that energy takes throughout an ecosystem. </a:t>
            </a:r>
          </a:p>
        </p:txBody>
      </p:sp>
      <p:pic>
        <p:nvPicPr>
          <p:cNvPr id="19458" name="Picture 2" descr="http://www.dunkirkcsd.org/cms/lib/NY19000564/Centricity/Domain/293/Food_Web_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8300" y="3011716"/>
            <a:ext cx="6311900" cy="3678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43128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Brainpop</a:t>
            </a:r>
            <a:r>
              <a:rPr lang="en-US" dirty="0"/>
              <a:t> anyone?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https://www.brainpop.com/science/ecologyandbehavior/foodchains/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https://www.youtube.com/watch?v=CReZd9OHEfs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6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895" y="0"/>
            <a:ext cx="10353762" cy="970450"/>
          </a:xfrm>
        </p:spPr>
        <p:txBody>
          <a:bodyPr/>
          <a:lstStyle/>
          <a:p>
            <a:pPr algn="ctr"/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6399" y="1465749"/>
            <a:ext cx="5321301" cy="4705351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4800" dirty="0" smtClean="0"/>
              <a:t>Write one observation, one inference, and one way you think this relates to food chains/webs</a:t>
            </a:r>
            <a:endParaRPr lang="en-US" sz="4800" dirty="0"/>
          </a:p>
        </p:txBody>
      </p:sp>
      <p:pic>
        <p:nvPicPr>
          <p:cNvPr id="3076" name="Picture 4" descr="Image result for snake vs mongoos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218099"/>
            <a:ext cx="6219825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41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u="sng" dirty="0" smtClean="0"/>
              <a:t>*Food </a:t>
            </a:r>
            <a:r>
              <a:rPr lang="en-US" sz="5400" b="1" u="sng" dirty="0"/>
              <a:t>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905000"/>
            <a:ext cx="11620500" cy="4864100"/>
          </a:xfrm>
        </p:spPr>
        <p:txBody>
          <a:bodyPr>
            <a:normAutofit/>
          </a:bodyPr>
          <a:lstStyle/>
          <a:p>
            <a:r>
              <a:rPr lang="en-US" sz="4000" dirty="0">
                <a:effectLst/>
                <a:cs typeface="Times New Roman" panose="02020603050405020304" pitchFamily="18" charset="0"/>
              </a:rPr>
              <a:t>A </a:t>
            </a:r>
            <a:r>
              <a:rPr lang="en-US" sz="4000" b="1" u="sng" dirty="0">
                <a:effectLst/>
                <a:cs typeface="Times New Roman" panose="02020603050405020304" pitchFamily="18" charset="0"/>
              </a:rPr>
              <a:t>food chain </a:t>
            </a:r>
            <a:r>
              <a:rPr lang="en-US" sz="4000" dirty="0">
                <a:effectLst/>
                <a:cs typeface="Times New Roman" panose="02020603050405020304" pitchFamily="18" charset="0"/>
              </a:rPr>
              <a:t>is the simplest path that energy takes through an ecosystem.</a:t>
            </a:r>
          </a:p>
          <a:p>
            <a:r>
              <a:rPr lang="en-US" sz="4000" dirty="0">
                <a:effectLst/>
                <a:cs typeface="Times New Roman" panose="02020603050405020304" pitchFamily="18" charset="0"/>
              </a:rPr>
              <a:t>Energy enters an ecosystem from the </a:t>
            </a:r>
            <a:r>
              <a:rPr lang="en-US" sz="4000" b="1" u="sng" dirty="0">
                <a:effectLst/>
                <a:cs typeface="Times New Roman" panose="02020603050405020304" pitchFamily="18" charset="0"/>
              </a:rPr>
              <a:t>Sun</a:t>
            </a:r>
          </a:p>
          <a:p>
            <a:r>
              <a:rPr lang="en-US" sz="4000" dirty="0">
                <a:effectLst/>
                <a:cs typeface="Times New Roman" panose="02020603050405020304" pitchFamily="18" charset="0"/>
              </a:rPr>
              <a:t>The position of an organism within a food chain is called a </a:t>
            </a:r>
            <a:r>
              <a:rPr lang="en-US" sz="4000" dirty="0" err="1">
                <a:effectLst/>
                <a:cs typeface="Times New Roman" panose="02020603050405020304" pitchFamily="18" charset="0"/>
              </a:rPr>
              <a:t>trophic</a:t>
            </a:r>
            <a:r>
              <a:rPr lang="en-US" sz="4000" dirty="0">
                <a:effectLst/>
                <a:cs typeface="Times New Roman" panose="02020603050405020304" pitchFamily="18" charset="0"/>
              </a:rPr>
              <a:t> level. </a:t>
            </a:r>
          </a:p>
          <a:p>
            <a:pPr lvl="1"/>
            <a:r>
              <a:rPr lang="en-US" sz="4000" dirty="0">
                <a:effectLst/>
                <a:cs typeface="Times New Roman" panose="02020603050405020304" pitchFamily="18" charset="0"/>
              </a:rPr>
              <a:t>Arrows shows a transfer of energy amongst organisms. It also shows what </a:t>
            </a:r>
            <a:r>
              <a:rPr lang="en-US" sz="4000" dirty="0" smtClean="0">
                <a:effectLst/>
                <a:cs typeface="Times New Roman" panose="02020603050405020304" pitchFamily="18" charset="0"/>
              </a:rPr>
              <a:t>organisms eat followed by </a:t>
            </a:r>
            <a:r>
              <a:rPr lang="en-US" sz="4000" dirty="0">
                <a:effectLst/>
                <a:cs typeface="Times New Roman" panose="02020603050405020304" pitchFamily="18" charset="0"/>
              </a:rPr>
              <a:t>what </a:t>
            </a:r>
            <a:r>
              <a:rPr lang="en-US" sz="4000" dirty="0" smtClean="0">
                <a:effectLst/>
                <a:cs typeface="Times New Roman" panose="02020603050405020304" pitchFamily="18" charset="0"/>
              </a:rPr>
              <a:t>organisms </a:t>
            </a:r>
            <a:r>
              <a:rPr lang="en-US" sz="4000" dirty="0">
                <a:effectLst/>
                <a:cs typeface="Times New Roman" panose="02020603050405020304" pitchFamily="18" charset="0"/>
              </a:rPr>
              <a:t>consumes it</a:t>
            </a:r>
            <a:r>
              <a:rPr lang="en-US" sz="4000" dirty="0" smtClean="0">
                <a:effectLst/>
                <a:cs typeface="Times New Roman" panose="02020603050405020304" pitchFamily="18" charset="0"/>
              </a:rPr>
              <a:t>.</a:t>
            </a:r>
            <a:endParaRPr lang="en-US" sz="4000" dirty="0">
              <a:effectLst/>
              <a:cs typeface="Times New Roman" panose="02020603050405020304" pitchFamily="18" charset="0"/>
            </a:endParaRPr>
          </a:p>
        </p:txBody>
      </p:sp>
      <p:pic>
        <p:nvPicPr>
          <p:cNvPr id="24578" name="Picture 2" descr="http://4.bp.blogspot.com/-5QNa2v7wLGs/UmekQ5pWzjI/AAAAAAAACKQ/Ir0x7_pU0MU/s1600/food+chain+b.jpg"/>
          <p:cNvPicPr>
            <a:picLocks noChangeAspect="1" noChangeArrowheads="1"/>
          </p:cNvPicPr>
          <p:nvPr/>
        </p:nvPicPr>
        <p:blipFill>
          <a:blip r:embed="rId2" cstate="print"/>
          <a:srcRect t="34783" r="1414" b="15528"/>
          <a:stretch>
            <a:fillRect/>
          </a:stretch>
        </p:blipFill>
        <p:spPr bwMode="auto">
          <a:xfrm>
            <a:off x="5638800" y="76200"/>
            <a:ext cx="62738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9204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u="sng" dirty="0" smtClean="0"/>
              <a:t>*Food </a:t>
            </a:r>
            <a:r>
              <a:rPr lang="en-US" sz="5400" b="1" u="sng" dirty="0"/>
              <a:t>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905000"/>
            <a:ext cx="11620500" cy="48641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/>
                <a:cs typeface="Times New Roman" panose="02020603050405020304" pitchFamily="18" charset="0"/>
              </a:rPr>
              <a:t>Trophic </a:t>
            </a:r>
            <a:r>
              <a:rPr lang="en-US" sz="4000" dirty="0">
                <a:effectLst/>
                <a:cs typeface="Times New Roman" panose="02020603050405020304" pitchFamily="18" charset="0"/>
              </a:rPr>
              <a:t>levels use some of the energy in the process of cellular respiration…	</a:t>
            </a:r>
          </a:p>
          <a:p>
            <a:pPr lvl="1"/>
            <a:r>
              <a:rPr lang="pt-BR" sz="4000" dirty="0">
                <a:effectLst/>
                <a:cs typeface="Times New Roman" panose="02020603050405020304" pitchFamily="18" charset="0"/>
              </a:rPr>
              <a:t>C</a:t>
            </a:r>
            <a:r>
              <a:rPr lang="pt-BR" sz="4000" baseline="-25000" dirty="0">
                <a:effectLst/>
                <a:cs typeface="Times New Roman" panose="02020603050405020304" pitchFamily="18" charset="0"/>
              </a:rPr>
              <a:t>6</a:t>
            </a:r>
            <a:r>
              <a:rPr lang="pt-BR" sz="4000" dirty="0">
                <a:effectLst/>
                <a:cs typeface="Times New Roman" panose="02020603050405020304" pitchFamily="18" charset="0"/>
              </a:rPr>
              <a:t>H</a:t>
            </a:r>
            <a:r>
              <a:rPr lang="pt-BR" sz="4000" baseline="-25000" dirty="0">
                <a:effectLst/>
                <a:cs typeface="Times New Roman" panose="02020603050405020304" pitchFamily="18" charset="0"/>
              </a:rPr>
              <a:t>12</a:t>
            </a:r>
            <a:r>
              <a:rPr lang="pt-BR" sz="4000" dirty="0">
                <a:effectLst/>
                <a:cs typeface="Times New Roman" panose="02020603050405020304" pitchFamily="18" charset="0"/>
              </a:rPr>
              <a:t>O</a:t>
            </a:r>
            <a:r>
              <a:rPr lang="pt-BR" sz="4000" baseline="-25000" dirty="0">
                <a:effectLst/>
                <a:cs typeface="Times New Roman" panose="02020603050405020304" pitchFamily="18" charset="0"/>
              </a:rPr>
              <a:t>6</a:t>
            </a:r>
            <a:r>
              <a:rPr lang="pt-BR" sz="4000" dirty="0">
                <a:effectLst/>
                <a:cs typeface="Times New Roman" panose="02020603050405020304" pitchFamily="18" charset="0"/>
              </a:rPr>
              <a:t>  + 6 O</a:t>
            </a:r>
            <a:r>
              <a:rPr lang="pt-BR" sz="4000" baseline="-25000" dirty="0">
                <a:effectLst/>
                <a:cs typeface="Times New Roman" panose="02020603050405020304" pitchFamily="18" charset="0"/>
              </a:rPr>
              <a:t>2</a:t>
            </a:r>
            <a:r>
              <a:rPr lang="pt-BR" sz="4000" dirty="0">
                <a:effectLst/>
                <a:cs typeface="Times New Roman" panose="02020603050405020304" pitchFamily="18" charset="0"/>
              </a:rPr>
              <a:t>  → 6 CO</a:t>
            </a:r>
            <a:r>
              <a:rPr lang="pt-BR" sz="4000" baseline="-25000" dirty="0">
                <a:effectLst/>
                <a:cs typeface="Times New Roman" panose="02020603050405020304" pitchFamily="18" charset="0"/>
              </a:rPr>
              <a:t>2</a:t>
            </a:r>
            <a:r>
              <a:rPr lang="pt-BR" sz="4000" dirty="0">
                <a:effectLst/>
                <a:cs typeface="Times New Roman" panose="02020603050405020304" pitchFamily="18" charset="0"/>
              </a:rPr>
              <a:t>  + 6 H</a:t>
            </a:r>
            <a:r>
              <a:rPr lang="pt-BR" sz="4000" baseline="-25000" dirty="0">
                <a:effectLst/>
                <a:cs typeface="Times New Roman" panose="02020603050405020304" pitchFamily="18" charset="0"/>
              </a:rPr>
              <a:t>2</a:t>
            </a:r>
            <a:r>
              <a:rPr lang="pt-BR" sz="4000" dirty="0">
                <a:effectLst/>
                <a:cs typeface="Times New Roman" panose="02020603050405020304" pitchFamily="18" charset="0"/>
              </a:rPr>
              <a:t>O  + heat energy</a:t>
            </a:r>
            <a:endParaRPr lang="en-US" sz="4000" dirty="0">
              <a:effectLst/>
              <a:cs typeface="Times New Roman" panose="02020603050405020304" pitchFamily="18" charset="0"/>
            </a:endParaRPr>
          </a:p>
          <a:p>
            <a:r>
              <a:rPr lang="en-US" sz="4000" dirty="0">
                <a:effectLst/>
                <a:cs typeface="Times New Roman" panose="02020603050405020304" pitchFamily="18" charset="0"/>
              </a:rPr>
              <a:t>Each level loses 90% of its energy due to </a:t>
            </a:r>
            <a:r>
              <a:rPr lang="en-US" sz="4000" b="1" u="sng" dirty="0">
                <a:effectLst/>
                <a:cs typeface="Times New Roman" panose="02020603050405020304" pitchFamily="18" charset="0"/>
              </a:rPr>
              <a:t>heat</a:t>
            </a:r>
            <a:r>
              <a:rPr lang="en-US" sz="4000" dirty="0">
                <a:effectLst/>
                <a:cs typeface="Times New Roman" panose="02020603050405020304" pitchFamily="18" charset="0"/>
              </a:rPr>
              <a:t>  and stores the remaining 10%.</a:t>
            </a:r>
          </a:p>
        </p:txBody>
      </p:sp>
      <p:pic>
        <p:nvPicPr>
          <p:cNvPr id="24578" name="Picture 2" descr="http://4.bp.blogspot.com/-5QNa2v7wLGs/UmekQ5pWzjI/AAAAAAAACKQ/Ir0x7_pU0MU/s1600/food+chain+b.jpg"/>
          <p:cNvPicPr>
            <a:picLocks noChangeAspect="1" noChangeArrowheads="1"/>
          </p:cNvPicPr>
          <p:nvPr/>
        </p:nvPicPr>
        <p:blipFill>
          <a:blip r:embed="rId2" cstate="print"/>
          <a:srcRect t="34783" r="1414" b="15528"/>
          <a:stretch>
            <a:fillRect/>
          </a:stretch>
        </p:blipFill>
        <p:spPr bwMode="auto">
          <a:xfrm>
            <a:off x="5638800" y="76200"/>
            <a:ext cx="62738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822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69" y="304800"/>
            <a:ext cx="10353762" cy="970450"/>
          </a:xfrm>
        </p:spPr>
        <p:txBody>
          <a:bodyPr/>
          <a:lstStyle/>
          <a:p>
            <a:pPr algn="l"/>
            <a:r>
              <a:rPr lang="en-US" b="1" u="sng" dirty="0" smtClean="0"/>
              <a:t>*1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</a:t>
            </a:r>
            <a:r>
              <a:rPr lang="en-US" b="1" u="sng" dirty="0"/>
              <a:t>Trophic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98650"/>
            <a:ext cx="11493500" cy="4800600"/>
          </a:xfrm>
        </p:spPr>
        <p:txBody>
          <a:bodyPr>
            <a:normAutofit/>
          </a:bodyPr>
          <a:lstStyle/>
          <a:p>
            <a:r>
              <a:rPr lang="en-US" sz="4400" dirty="0"/>
              <a:t>The first </a:t>
            </a:r>
            <a:r>
              <a:rPr lang="en-US" sz="4400" dirty="0" err="1"/>
              <a:t>trophic</a:t>
            </a:r>
            <a:r>
              <a:rPr lang="en-US" sz="4400" dirty="0"/>
              <a:t> level consists of </a:t>
            </a:r>
            <a:r>
              <a:rPr lang="en-US" sz="4400" b="1" u="sng" dirty="0"/>
              <a:t>producers</a:t>
            </a:r>
            <a:r>
              <a:rPr lang="en-US" sz="4400" dirty="0"/>
              <a:t> (green plants) also known as </a:t>
            </a:r>
            <a:r>
              <a:rPr lang="en-US" sz="4400" b="1" u="sng" dirty="0" err="1"/>
              <a:t>autotrophs</a:t>
            </a:r>
            <a:r>
              <a:rPr lang="en-US" sz="4400" dirty="0"/>
              <a:t>.</a:t>
            </a:r>
          </a:p>
          <a:p>
            <a:r>
              <a:rPr lang="en-US" sz="4400" dirty="0"/>
              <a:t>Producers capture the Sun’s energy during photosynthesis, and converts it to form simple sugars.</a:t>
            </a:r>
          </a:p>
          <a:p>
            <a:endParaRPr lang="en-US" dirty="0"/>
          </a:p>
        </p:txBody>
      </p:sp>
      <p:pic>
        <p:nvPicPr>
          <p:cNvPr id="23554" name="Picture 2" descr="http://t3.gstatic.com/images?q=tbn:ANd9GcQMR7tH60HQ2mplv0kJPQXnRaWAkEORR6mKLs09LYTY3xEPc0k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1" y="0"/>
            <a:ext cx="2847975" cy="1898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977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69" y="304800"/>
            <a:ext cx="10353762" cy="970450"/>
          </a:xfrm>
        </p:spPr>
        <p:txBody>
          <a:bodyPr/>
          <a:lstStyle/>
          <a:p>
            <a:pPr algn="l"/>
            <a:r>
              <a:rPr lang="en-US" b="1" u="sng" dirty="0" smtClean="0"/>
              <a:t>*1</a:t>
            </a:r>
            <a:r>
              <a:rPr lang="en-US" b="1" u="sng" baseline="30000" dirty="0" smtClean="0"/>
              <a:t>st</a:t>
            </a:r>
            <a:r>
              <a:rPr lang="en-US" b="1" u="sng" dirty="0" smtClean="0"/>
              <a:t> </a:t>
            </a:r>
            <a:r>
              <a:rPr lang="en-US" b="1" u="sng" dirty="0"/>
              <a:t>Trophic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98650"/>
            <a:ext cx="114935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Autotrophs </a:t>
            </a:r>
            <a:r>
              <a:rPr lang="en-US" sz="4000" dirty="0"/>
              <a:t>(producers)  use some of the  sugars for energy and converts others </a:t>
            </a:r>
            <a:r>
              <a:rPr lang="en-US" sz="4000" dirty="0" smtClean="0"/>
              <a:t>to </a:t>
            </a:r>
            <a:r>
              <a:rPr lang="en-US" sz="4000" dirty="0"/>
              <a:t>organic compounds (carbohydrates, proteins, and fats) that is needed for the structure and functions of the organism.</a:t>
            </a:r>
          </a:p>
          <a:p>
            <a:r>
              <a:rPr lang="en-US" sz="4000" dirty="0"/>
              <a:t>Examples of producers include plants and phytoplankton.</a:t>
            </a:r>
          </a:p>
          <a:p>
            <a:endParaRPr lang="en-US" dirty="0"/>
          </a:p>
        </p:txBody>
      </p:sp>
      <p:pic>
        <p:nvPicPr>
          <p:cNvPr id="23554" name="Picture 2" descr="http://t3.gstatic.com/images?q=tbn:ANd9GcQMR7tH60HQ2mplv0kJPQXnRaWAkEORR6mKLs09LYTY3xEPc0k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1" y="0"/>
            <a:ext cx="2847975" cy="1898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538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604" y="0"/>
            <a:ext cx="5706291" cy="970450"/>
          </a:xfrm>
        </p:spPr>
        <p:txBody>
          <a:bodyPr>
            <a:noAutofit/>
          </a:bodyPr>
          <a:lstStyle/>
          <a:p>
            <a:pPr algn="ctr"/>
            <a:r>
              <a:rPr lang="en-US" sz="5400" b="1" u="sng" dirty="0" smtClean="0"/>
              <a:t>*2</a:t>
            </a:r>
            <a:r>
              <a:rPr lang="en-US" sz="5400" b="1" u="sng" baseline="30000" dirty="0" smtClean="0"/>
              <a:t>nd</a:t>
            </a:r>
            <a:r>
              <a:rPr lang="en-US" sz="5400" b="1" u="sng" dirty="0" smtClean="0"/>
              <a:t> </a:t>
            </a:r>
            <a:r>
              <a:rPr lang="en-US" sz="5400" b="1" u="sng" dirty="0"/>
              <a:t>Trophic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891625"/>
            <a:ext cx="11391900" cy="5760550"/>
          </a:xfrm>
        </p:spPr>
        <p:txBody>
          <a:bodyPr>
            <a:noAutofit/>
          </a:bodyPr>
          <a:lstStyle/>
          <a:p>
            <a:r>
              <a:rPr lang="en-US" sz="3800" dirty="0">
                <a:cs typeface="Times New Roman" panose="02020603050405020304" pitchFamily="18" charset="0"/>
              </a:rPr>
              <a:t>The second trophic level consists of </a:t>
            </a:r>
            <a:r>
              <a:rPr lang="en-US" sz="3800" u="sng" dirty="0">
                <a:cs typeface="Times New Roman" panose="02020603050405020304" pitchFamily="18" charset="0"/>
              </a:rPr>
              <a:t>primary consumers</a:t>
            </a:r>
          </a:p>
          <a:p>
            <a:r>
              <a:rPr lang="en-US" sz="3800" dirty="0">
                <a:cs typeface="Times New Roman" panose="02020603050405020304" pitchFamily="18" charset="0"/>
              </a:rPr>
              <a:t>Primary consumers </a:t>
            </a:r>
            <a:r>
              <a:rPr lang="en-US" sz="3800" u="sng" dirty="0">
                <a:cs typeface="Times New Roman" panose="02020603050405020304" pitchFamily="18" charset="0"/>
              </a:rPr>
              <a:t>eat producers</a:t>
            </a:r>
            <a:r>
              <a:rPr lang="en-US" sz="3800" dirty="0">
                <a:cs typeface="Times New Roman" panose="02020603050405020304" pitchFamily="18" charset="0"/>
              </a:rPr>
              <a:t>. Organisms that only eat plants are called </a:t>
            </a:r>
            <a:r>
              <a:rPr lang="en-US" sz="3800" u="sng" dirty="0">
                <a:cs typeface="Times New Roman" panose="02020603050405020304" pitchFamily="18" charset="0"/>
              </a:rPr>
              <a:t>herbivores</a:t>
            </a:r>
            <a:r>
              <a:rPr lang="en-US" sz="3800" dirty="0">
                <a:cs typeface="Times New Roman" panose="02020603050405020304" pitchFamily="18" charset="0"/>
              </a:rPr>
              <a:t>.</a:t>
            </a:r>
          </a:p>
          <a:p>
            <a:r>
              <a:rPr lang="en-US" sz="3800" dirty="0">
                <a:cs typeface="Times New Roman" panose="02020603050405020304" pitchFamily="18" charset="0"/>
              </a:rPr>
              <a:t>The herbivore uses some of the organic compounds for energy (10%) and much of the consumed energy is lost as heat (90%).</a:t>
            </a:r>
          </a:p>
          <a:p>
            <a:r>
              <a:rPr lang="en-US" sz="3800" dirty="0">
                <a:cs typeface="Times New Roman" panose="02020603050405020304" pitchFamily="18" charset="0"/>
              </a:rPr>
              <a:t>Examples of primary consumers include grasshoppers, rabbits and zooplankton.</a:t>
            </a:r>
          </a:p>
        </p:txBody>
      </p:sp>
      <p:pic>
        <p:nvPicPr>
          <p:cNvPr id="1026" name="Picture 2" descr="Image result for zooplankt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5055218"/>
            <a:ext cx="2587625" cy="194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85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369" y="203200"/>
            <a:ext cx="10353762" cy="970450"/>
          </a:xfrm>
        </p:spPr>
        <p:txBody>
          <a:bodyPr/>
          <a:lstStyle/>
          <a:p>
            <a:pPr algn="ctr"/>
            <a:r>
              <a:rPr lang="en-US" b="1" u="sng" dirty="0" smtClean="0"/>
              <a:t>*3</a:t>
            </a:r>
            <a:r>
              <a:rPr lang="en-US" b="1" u="sng" baseline="30000" dirty="0" smtClean="0"/>
              <a:t>rd</a:t>
            </a:r>
            <a:r>
              <a:rPr lang="en-US" b="1" u="sng" dirty="0" smtClean="0"/>
              <a:t> </a:t>
            </a:r>
            <a:r>
              <a:rPr lang="en-US" b="1" u="sng" dirty="0"/>
              <a:t>and 4</a:t>
            </a:r>
            <a:r>
              <a:rPr lang="en-US" b="1" u="sng" baseline="30000" dirty="0"/>
              <a:t>th</a:t>
            </a:r>
            <a:r>
              <a:rPr lang="en-US" b="1" u="sng" dirty="0"/>
              <a:t> Trophic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73650"/>
            <a:ext cx="11569700" cy="4191000"/>
          </a:xfrm>
        </p:spPr>
        <p:txBody>
          <a:bodyPr>
            <a:noAutofit/>
          </a:bodyPr>
          <a:lstStyle/>
          <a:p>
            <a:r>
              <a:rPr lang="en-US" sz="4000" dirty="0"/>
              <a:t>The third </a:t>
            </a:r>
            <a:r>
              <a:rPr lang="en-US" sz="4000" dirty="0" err="1"/>
              <a:t>trophic</a:t>
            </a:r>
            <a:r>
              <a:rPr lang="en-US" sz="4000" dirty="0"/>
              <a:t> level, or any higher </a:t>
            </a:r>
            <a:r>
              <a:rPr lang="en-US" sz="4000" dirty="0" err="1"/>
              <a:t>trophic</a:t>
            </a:r>
            <a:r>
              <a:rPr lang="en-US" sz="4000" dirty="0"/>
              <a:t> level, consists of </a:t>
            </a:r>
            <a:r>
              <a:rPr lang="en-US" sz="4000" b="1" u="sng" dirty="0"/>
              <a:t>consumers. </a:t>
            </a:r>
          </a:p>
          <a:p>
            <a:r>
              <a:rPr lang="en-US" sz="4000" dirty="0"/>
              <a:t>3</a:t>
            </a:r>
            <a:r>
              <a:rPr lang="en-US" sz="4000" baseline="30000" dirty="0"/>
              <a:t>rd</a:t>
            </a:r>
            <a:r>
              <a:rPr lang="en-US" sz="4000" dirty="0"/>
              <a:t> level – are called </a:t>
            </a:r>
            <a:r>
              <a:rPr lang="en-US" sz="4000" b="1" dirty="0"/>
              <a:t>secondary consumers </a:t>
            </a:r>
            <a:r>
              <a:rPr lang="en-US" sz="4000" dirty="0"/>
              <a:t>and 4</a:t>
            </a:r>
            <a:r>
              <a:rPr lang="en-US" sz="4000" baseline="30000" dirty="0"/>
              <a:t>th</a:t>
            </a:r>
            <a:r>
              <a:rPr lang="en-US" sz="4000" dirty="0"/>
              <a:t> level are called </a:t>
            </a:r>
            <a:r>
              <a:rPr lang="en-US" sz="4000" b="1" dirty="0"/>
              <a:t>tertiary consumers</a:t>
            </a:r>
            <a:r>
              <a:rPr lang="en-US" sz="4000" dirty="0"/>
              <a:t>. </a:t>
            </a:r>
          </a:p>
          <a:p>
            <a:r>
              <a:rPr lang="en-US" sz="4000" dirty="0"/>
              <a:t>The consumer at the end of the food chain is also called the </a:t>
            </a:r>
            <a:r>
              <a:rPr lang="en-US" sz="4000" b="1" dirty="0"/>
              <a:t>top carnivore </a:t>
            </a:r>
          </a:p>
        </p:txBody>
      </p:sp>
      <p:pic>
        <p:nvPicPr>
          <p:cNvPr id="2050" name="Picture 2" descr="Image result for secondary consum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37524"/>
            <a:ext cx="3073400" cy="276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5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69" y="114300"/>
            <a:ext cx="10353762" cy="970450"/>
          </a:xfrm>
        </p:spPr>
        <p:txBody>
          <a:bodyPr/>
          <a:lstStyle/>
          <a:p>
            <a:pPr algn="ctr"/>
            <a:r>
              <a:rPr lang="en-US" dirty="0" smtClean="0"/>
              <a:t>*3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and 4</a:t>
            </a:r>
            <a:r>
              <a:rPr lang="en-US" baseline="30000" dirty="0"/>
              <a:t>th</a:t>
            </a:r>
            <a:r>
              <a:rPr lang="en-US" dirty="0"/>
              <a:t> Trophic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84750"/>
            <a:ext cx="11722100" cy="4896950"/>
          </a:xfrm>
        </p:spPr>
        <p:txBody>
          <a:bodyPr>
            <a:noAutofit/>
          </a:bodyPr>
          <a:lstStyle/>
          <a:p>
            <a:r>
              <a:rPr lang="en-US" sz="4000" dirty="0"/>
              <a:t>Consumers that eat other consumers are called </a:t>
            </a:r>
            <a:r>
              <a:rPr lang="en-US" sz="4000" b="1" u="sng" dirty="0"/>
              <a:t>carnivores</a:t>
            </a:r>
            <a:r>
              <a:rPr lang="en-US" sz="4000" dirty="0"/>
              <a:t>; consumers that eat both producers and consumers are called </a:t>
            </a:r>
            <a:r>
              <a:rPr lang="en-US" sz="4000" b="1" u="sng" dirty="0"/>
              <a:t>omnivores</a:t>
            </a:r>
            <a:r>
              <a:rPr lang="en-US" sz="4000" dirty="0"/>
              <a:t>.</a:t>
            </a:r>
          </a:p>
          <a:p>
            <a:r>
              <a:rPr lang="en-US" sz="4000" dirty="0"/>
              <a:t>The carnivores or omnivores use some of the organic compounds for energy (10%) and much of the consumed energy is lost as heat (90%).</a:t>
            </a:r>
          </a:p>
          <a:p>
            <a:r>
              <a:rPr lang="en-US" sz="4000" dirty="0"/>
              <a:t>Examples of consumers include humans, wolves, frogs, and minnows.</a:t>
            </a:r>
          </a:p>
        </p:txBody>
      </p:sp>
    </p:spTree>
    <p:extLst>
      <p:ext uri="{BB962C8B-B14F-4D97-AF65-F5344CB8AC3E}">
        <p14:creationId xmlns:p14="http://schemas.microsoft.com/office/powerpoint/2010/main" val="3387060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490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#22 Food Chains, Webs, and Trophic Levels</vt:lpstr>
      <vt:lpstr>Warm-up</vt:lpstr>
      <vt:lpstr>*Food chain</vt:lpstr>
      <vt:lpstr>*Food chain</vt:lpstr>
      <vt:lpstr>*1st Trophic level</vt:lpstr>
      <vt:lpstr>*1st Trophic level</vt:lpstr>
      <vt:lpstr>*2nd Trophic level</vt:lpstr>
      <vt:lpstr>*3rd and 4th Trophic levels</vt:lpstr>
      <vt:lpstr>*3rd and 4th Trophic levels</vt:lpstr>
      <vt:lpstr>*More on Trophic levels</vt:lpstr>
      <vt:lpstr>PowerPoint Presentation</vt:lpstr>
      <vt:lpstr>*Food web </vt:lpstr>
      <vt:lpstr>Brainpop anyone?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#22 Food Chains, Webs, and Trophic Levels</dc:title>
  <dc:creator>Smart, Brittany S.</dc:creator>
  <cp:lastModifiedBy>Smart, Brittany S.</cp:lastModifiedBy>
  <cp:revision>3</cp:revision>
  <cp:lastPrinted>2017-05-01T19:22:21Z</cp:lastPrinted>
  <dcterms:created xsi:type="dcterms:W3CDTF">2017-05-01T16:22:12Z</dcterms:created>
  <dcterms:modified xsi:type="dcterms:W3CDTF">2017-05-01T20:26:22Z</dcterms:modified>
</cp:coreProperties>
</file>