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0" r:id="rId4"/>
    <p:sldId id="261" r:id="rId5"/>
    <p:sldId id="262" r:id="rId6"/>
    <p:sldId id="259" r:id="rId7"/>
    <p:sldId id="266" r:id="rId8"/>
    <p:sldId id="263" r:id="rId9"/>
    <p:sldId id="267" r:id="rId10"/>
    <p:sldId id="257" r:id="rId11"/>
    <p:sldId id="25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29851-FAF1-4877-8960-D902782F6FB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1D315-FC95-4901-92AF-29F38DF7E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7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D315-FC95-4901-92AF-29F38DF7E1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5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4CBC-DD8E-4048-865E-F63A7D37F7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8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8355-2DA2-4D78-A0AF-E587D87072F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876-F9A0-4DEB-B10B-3D236B339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8355-2DA2-4D78-A0AF-E587D87072F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876-F9A0-4DEB-B10B-3D236B339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8355-2DA2-4D78-A0AF-E587D87072F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876-F9A0-4DEB-B10B-3D236B339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8355-2DA2-4D78-A0AF-E587D87072F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876-F9A0-4DEB-B10B-3D236B339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8355-2DA2-4D78-A0AF-E587D87072F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876-F9A0-4DEB-B10B-3D236B339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8355-2DA2-4D78-A0AF-E587D87072F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876-F9A0-4DEB-B10B-3D236B339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8355-2DA2-4D78-A0AF-E587D87072F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876-F9A0-4DEB-B10B-3D236B339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8355-2DA2-4D78-A0AF-E587D87072F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876-F9A0-4DEB-B10B-3D236B339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8355-2DA2-4D78-A0AF-E587D87072F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876-F9A0-4DEB-B10B-3D236B339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8355-2DA2-4D78-A0AF-E587D87072F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876-F9A0-4DEB-B10B-3D236B339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8355-2DA2-4D78-A0AF-E587D87072F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3876-F9A0-4DEB-B10B-3D236B339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8355-2DA2-4D78-A0AF-E587D87072F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93876-F9A0-4DEB-B10B-3D236B339D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IDHRMJsLq4" TargetMode="External"/><Relationship Id="rId2" Type="http://schemas.openxmlformats.org/officeDocument/2006/relationships/hyperlink" Target="http://www.wsoctv.com/news/news/local/mooresville-boy-find-worm-caprisun-drink/nHGK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http://parents.caprisun.com/faq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cells/scal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protozoa&amp;source=images&amp;cd=&amp;cad=rja&amp;docid=kXr-sSePLD9leM&amp;tbnid=zwtd48GpI01xDM:&amp;ved=0CAUQjRw&amp;url=http://www.beneficialbiologics.com/index.php?option=com_content&amp;view=article&amp;id=19&amp;Itemid=29&amp;ei=1VcUUf_GO5SE8QTyrICIDg&amp;bvm=bv.42080656,d.eWU&amp;psig=AFQjCNFiAd-oUKYqsATOZ54LSAgaw5zNnA&amp;ust=1360373802691289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motion.com/video/x57k7w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mold+asthma&amp;source=images&amp;cd=&amp;cad=rja&amp;docid=KdYk5yoFDZ4rqM&amp;tbnid=60TDdpBsiCoxdM:&amp;ved=0CAUQjRw&amp;url=http://medicineworld.org/cancer/lead/9-2007/mold-linked-to-asthma.html&amp;ei=wmIUUYi_J4iy8ASGrYH4CQ&amp;bvm=bv.42080656,d.eWU&amp;psig=AFQjCNFcg7FlBiqhjsTTbUehPG1T3WL0_Q&amp;ust=136037662174599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1470025"/>
          </a:xfrm>
        </p:spPr>
        <p:txBody>
          <a:bodyPr/>
          <a:lstStyle/>
          <a:p>
            <a:r>
              <a:rPr lang="en-US" dirty="0" smtClean="0"/>
              <a:t>#69 Fungi and Protozoa Pathogens Notes</a:t>
            </a:r>
            <a:endParaRPr lang="en-US" dirty="0"/>
          </a:p>
        </p:txBody>
      </p:sp>
      <p:pic>
        <p:nvPicPr>
          <p:cNvPr id="3074" name="Picture 2" descr="Image result for fung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69913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4152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http://www.wsoctv.com/news/news/local/mooresville-boy-find-worm-caprisun-drink/nHGK3/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www.youtube.com/watch?v=VIDHRMJsLq4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hlinkClick r:id="rId4"/>
              </a:rPr>
              <a:t>http://parents.caprisun.com/faq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Image result for capri sun"/>
          <p:cNvSpPr>
            <a:spLocks noChangeAspect="1" noChangeArrowheads="1"/>
          </p:cNvSpPr>
          <p:nvPr/>
        </p:nvSpPr>
        <p:spPr bwMode="auto">
          <a:xfrm>
            <a:off x="2057400" y="3590925"/>
            <a:ext cx="58102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8" t="5247" r="25247" b="3790"/>
          <a:stretch/>
        </p:blipFill>
        <p:spPr>
          <a:xfrm>
            <a:off x="6403199" y="4114800"/>
            <a:ext cx="2740801" cy="250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Mold in pillow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smtClean="0"/>
              <a:t>abcnews.go.com/GMA/video/hidden-bacteria-mold-pillows-making-sick-26650887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size and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http://learn.genetics.utah.edu/content/cells/scale/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2D4A0-52A7-44B9-82AA-BBF8226ABD9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about two to three sentences explain what’s going on in this film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https://www.youtube.com/watch?v=XuKjBIBBAL8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Bacteria</a:t>
            </a:r>
            <a:r>
              <a:rPr lang="en-US" dirty="0"/>
              <a:t>	</a:t>
            </a:r>
            <a:r>
              <a:rPr lang="en-US" dirty="0" smtClean="0"/>
              <a:t>Viruses  	 Cells 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52400" y="1098550"/>
            <a:ext cx="2895600" cy="3941763"/>
          </a:xfrm>
        </p:spPr>
        <p:txBody>
          <a:bodyPr>
            <a:normAutofit/>
          </a:bodyPr>
          <a:lstStyle/>
          <a:p>
            <a:r>
              <a:rPr lang="en-US" dirty="0" smtClean="0"/>
              <a:t>Prokaryotic</a:t>
            </a:r>
          </a:p>
          <a:p>
            <a:r>
              <a:rPr lang="en-US" dirty="0" smtClean="0"/>
              <a:t>No nucleus</a:t>
            </a:r>
          </a:p>
          <a:p>
            <a:r>
              <a:rPr lang="en-US" dirty="0" smtClean="0"/>
              <a:t>DNA floats</a:t>
            </a:r>
          </a:p>
          <a:p>
            <a:r>
              <a:rPr lang="en-US" dirty="0" smtClean="0"/>
              <a:t>Unicellular</a:t>
            </a:r>
          </a:p>
          <a:p>
            <a:r>
              <a:rPr lang="en-US" dirty="0" smtClean="0"/>
              <a:t>Very basic unit of </a:t>
            </a:r>
            <a:r>
              <a:rPr lang="en-US" b="1" dirty="0" smtClean="0"/>
              <a:t>life</a:t>
            </a:r>
          </a:p>
          <a:p>
            <a:r>
              <a:rPr lang="en-US" dirty="0" smtClean="0"/>
              <a:t>Reproduces through </a:t>
            </a:r>
            <a:r>
              <a:rPr lang="en-US" u="sng" dirty="0" smtClean="0"/>
              <a:t>binary fission</a:t>
            </a:r>
            <a:endParaRPr lang="en-US" u="sng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2"/>
          </p:nvPr>
        </p:nvSpPr>
        <p:spPr>
          <a:xfrm>
            <a:off x="3048000" y="1174750"/>
            <a:ext cx="2971800" cy="3941763"/>
          </a:xfrm>
        </p:spPr>
        <p:txBody>
          <a:bodyPr/>
          <a:lstStyle/>
          <a:p>
            <a:r>
              <a:rPr lang="en-US" dirty="0" smtClean="0"/>
              <a:t>Not made of </a:t>
            </a:r>
            <a:r>
              <a:rPr lang="en-US" dirty="0" smtClean="0"/>
              <a:t>cell(s)</a:t>
            </a:r>
          </a:p>
          <a:p>
            <a:r>
              <a:rPr lang="en-US" b="1" dirty="0" smtClean="0"/>
              <a:t>Not living</a:t>
            </a:r>
          </a:p>
          <a:p>
            <a:r>
              <a:rPr lang="en-US" dirty="0" smtClean="0"/>
              <a:t>Uses other cells to reproduce it’s own DNA/RNA</a:t>
            </a:r>
          </a:p>
          <a:p>
            <a:r>
              <a:rPr lang="en-US" dirty="0" smtClean="0"/>
              <a:t>Mostly harmful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2"/>
          </p:nvPr>
        </p:nvSpPr>
        <p:spPr>
          <a:xfrm>
            <a:off x="6110123" y="1098550"/>
            <a:ext cx="3049588" cy="3941763"/>
          </a:xfrm>
        </p:spPr>
        <p:txBody>
          <a:bodyPr/>
          <a:lstStyle/>
          <a:p>
            <a:r>
              <a:rPr lang="en-US" dirty="0" smtClean="0"/>
              <a:t>Most </a:t>
            </a:r>
            <a:r>
              <a:rPr lang="en-US" dirty="0" smtClean="0"/>
              <a:t>are </a:t>
            </a:r>
            <a:r>
              <a:rPr lang="en-US" dirty="0" smtClean="0"/>
              <a:t>Eukaryotic</a:t>
            </a:r>
            <a:endParaRPr lang="en-US" dirty="0" smtClean="0"/>
          </a:p>
          <a:p>
            <a:r>
              <a:rPr lang="en-US" dirty="0" err="1" smtClean="0"/>
              <a:t>Multicellular</a:t>
            </a:r>
            <a:r>
              <a:rPr lang="en-US" dirty="0" smtClean="0"/>
              <a:t> or Unicellular</a:t>
            </a:r>
          </a:p>
          <a:p>
            <a:r>
              <a:rPr lang="en-US" dirty="0" smtClean="0"/>
              <a:t>Reproduces through </a:t>
            </a:r>
            <a:r>
              <a:rPr lang="en-US" u="sng" dirty="0" smtClean="0"/>
              <a:t>Mitosis</a:t>
            </a:r>
          </a:p>
          <a:p>
            <a:r>
              <a:rPr lang="en-US" dirty="0" smtClean="0"/>
              <a:t>Smallest form of </a:t>
            </a:r>
            <a:r>
              <a:rPr lang="en-US" b="1" dirty="0" smtClean="0"/>
              <a:t>life</a:t>
            </a:r>
          </a:p>
          <a:p>
            <a:r>
              <a:rPr lang="en-US" dirty="0" smtClean="0"/>
              <a:t>Animal/Plant Cells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idx="1"/>
          </p:nvPr>
        </p:nvSpPr>
        <p:spPr>
          <a:xfrm>
            <a:off x="152400" y="4763685"/>
            <a:ext cx="2895600" cy="194191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8"/>
          <p:cNvSpPr>
            <a:spLocks noGrp="1"/>
          </p:cNvSpPr>
          <p:nvPr>
            <p:ph type="body" idx="1"/>
          </p:nvPr>
        </p:nvSpPr>
        <p:spPr>
          <a:xfrm>
            <a:off x="3048000" y="4763685"/>
            <a:ext cx="2971800" cy="19419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idx="1"/>
          </p:nvPr>
        </p:nvSpPr>
        <p:spPr>
          <a:xfrm>
            <a:off x="6019800" y="4763685"/>
            <a:ext cx="2895600" cy="1941915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2" descr="http://blogs.discovermagazine.com/discoblog/files/2008/04/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9547"/>
            <a:ext cx="3124200" cy="2118453"/>
          </a:xfrm>
          <a:prstGeom prst="rect">
            <a:avLst/>
          </a:prstGeom>
          <a:noFill/>
        </p:spPr>
      </p:pic>
      <p:pic>
        <p:nvPicPr>
          <p:cNvPr id="3" name="Picture 4" descr="http://t2.gstatic.com/images?q=tbn:ANd9GcRAEdM1tf21cuw2w68Gd1xG1OoR5l5lDmi105EdbGaGOyLl_qB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1" y="4724400"/>
            <a:ext cx="3047999" cy="2133600"/>
          </a:xfrm>
          <a:prstGeom prst="rect">
            <a:avLst/>
          </a:prstGeom>
          <a:noFill/>
        </p:spPr>
      </p:pic>
      <p:pic>
        <p:nvPicPr>
          <p:cNvPr id="15366" name="Picture 6" descr="http://img.mit.edu/newsoffice/images/article_images/original/20120803125952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739547"/>
            <a:ext cx="2971800" cy="2118453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0" y="9906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47700" y="2476500"/>
            <a:ext cx="495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620294" y="2475706"/>
            <a:ext cx="495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9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But WAIT!</a:t>
            </a:r>
            <a:br>
              <a:rPr lang="en-US" dirty="0" smtClean="0"/>
            </a:br>
            <a:r>
              <a:rPr lang="en-US" dirty="0" smtClean="0"/>
              <a:t>There’s MORE!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9459" y="16145"/>
            <a:ext cx="8229600" cy="1143000"/>
          </a:xfrm>
        </p:spPr>
        <p:txBody>
          <a:bodyPr/>
          <a:lstStyle/>
          <a:p>
            <a:r>
              <a:rPr lang="en-US" dirty="0" smtClean="0"/>
              <a:t>*Protozoa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5597" y="1185069"/>
            <a:ext cx="4038600" cy="4525963"/>
          </a:xfrm>
        </p:spPr>
        <p:txBody>
          <a:bodyPr/>
          <a:lstStyle/>
          <a:p>
            <a:r>
              <a:rPr lang="en-US" dirty="0"/>
              <a:t>found in natural </a:t>
            </a:r>
            <a:r>
              <a:rPr lang="en-US" dirty="0" smtClean="0"/>
              <a:t>waters</a:t>
            </a:r>
            <a:endParaRPr lang="en-US" dirty="0"/>
          </a:p>
          <a:p>
            <a:r>
              <a:rPr lang="en-US" dirty="0"/>
              <a:t>unicellular EUKARYOTE!</a:t>
            </a:r>
          </a:p>
          <a:p>
            <a:r>
              <a:rPr lang="en-US" dirty="0"/>
              <a:t>can cause some </a:t>
            </a:r>
            <a:r>
              <a:rPr lang="en-US" dirty="0" smtClean="0"/>
              <a:t>diseases</a:t>
            </a:r>
          </a:p>
          <a:p>
            <a:r>
              <a:rPr lang="en-US" dirty="0" smtClean="0"/>
              <a:t>Unlike bacteria, protozoa has several internal organelles that perform specific tasks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2" descr="http://www.beneficialbiologics.com/images/stories/protozo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8" y="608070"/>
            <a:ext cx="2590800" cy="323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rotozoa organell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5"/>
          <a:stretch/>
        </p:blipFill>
        <p:spPr bwMode="auto">
          <a:xfrm>
            <a:off x="5163192" y="5478462"/>
            <a:ext cx="350100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rotoz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" y="4191000"/>
            <a:ext cx="3512540" cy="234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rotozo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8" r="29869"/>
          <a:stretch/>
        </p:blipFill>
        <p:spPr bwMode="auto">
          <a:xfrm>
            <a:off x="2481746" y="2769393"/>
            <a:ext cx="1863190" cy="26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http://www.fox46charlotte.com/home/166567906-story</a:t>
            </a:r>
          </a:p>
        </p:txBody>
      </p:sp>
      <p:pic>
        <p:nvPicPr>
          <p:cNvPr id="1026" name="Picture 2" descr="Image result for white water rafting 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5334000" cy="356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M.I.M – amoeba start at 17mins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www.dailymotion.com/video/x57k7wl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*Fungus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molds &amp; mushrooms</a:t>
            </a:r>
          </a:p>
          <a:p>
            <a:r>
              <a:rPr lang="en-US" dirty="0"/>
              <a:t>multicellular, </a:t>
            </a:r>
            <a:r>
              <a:rPr lang="en-US" b="1" dirty="0"/>
              <a:t>non-</a:t>
            </a:r>
            <a:r>
              <a:rPr lang="en-US" dirty="0"/>
              <a:t>photosynthesizing EUKARYOTES</a:t>
            </a:r>
          </a:p>
          <a:p>
            <a:r>
              <a:rPr lang="en-US" dirty="0"/>
              <a:t>can </a:t>
            </a:r>
            <a:r>
              <a:rPr lang="en-US" b="1" dirty="0"/>
              <a:t>reproduce asexually (spores) </a:t>
            </a:r>
            <a:r>
              <a:rPr lang="en-US" b="1" u="sng" dirty="0"/>
              <a:t>OR</a:t>
            </a:r>
            <a:r>
              <a:rPr lang="en-US" b="1" dirty="0"/>
              <a:t> sexually </a:t>
            </a:r>
            <a:r>
              <a:rPr lang="en-US" dirty="0"/>
              <a:t>(exchanging genetic info with a neighboring fungi)</a:t>
            </a:r>
          </a:p>
          <a:p>
            <a:r>
              <a:rPr lang="en-US" b="1" dirty="0"/>
              <a:t>Sometimes</a:t>
            </a:r>
            <a:r>
              <a:rPr lang="en-US" dirty="0"/>
              <a:t> attack living tissue,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causing disease</a:t>
            </a:r>
          </a:p>
          <a:p>
            <a:pPr marL="571500" indent="-571500">
              <a:buFontTx/>
              <a:buChar char="-"/>
            </a:pPr>
            <a:r>
              <a:rPr lang="en-US" b="1" dirty="0"/>
              <a:t>Mold spores are released by fungi and cause allergic reactions in humans</a:t>
            </a:r>
          </a:p>
          <a:p>
            <a:endParaRPr lang="en-US" dirty="0"/>
          </a:p>
        </p:txBody>
      </p:sp>
      <p:pic>
        <p:nvPicPr>
          <p:cNvPr id="5" name="Picture 2" descr="https://encrypted-tbn0.gstatic.com/images?q=tbn:ANd9GcTYogd18FOsVu4L4s8h6_Eb552UgK4JxLr53rdo2B11GVA4vdIe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80467"/>
            <a:ext cx="3761308" cy="2581933"/>
          </a:xfrm>
          <a:prstGeom prst="rect">
            <a:avLst/>
          </a:prstGeom>
          <a:noFill/>
        </p:spPr>
      </p:pic>
      <p:pic>
        <p:nvPicPr>
          <p:cNvPr id="6" name="Picture 2" descr="http://medicineworld.org/images/blogs/9-2007/indoor-mold-2042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45" y="4267200"/>
            <a:ext cx="388134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ungi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831"/>
            <a:ext cx="198103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3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Have you ever wondered why </a:t>
            </a:r>
            <a:r>
              <a:rPr lang="en-US" dirty="0" err="1"/>
              <a:t>C</a:t>
            </a:r>
            <a:r>
              <a:rPr lang="en-US" dirty="0" err="1" smtClean="0"/>
              <a:t>aprisun’s</a:t>
            </a:r>
            <a:r>
              <a:rPr lang="en-US" dirty="0" smtClean="0"/>
              <a:t> offer a see through bottom on their juice packs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" y="1981200"/>
            <a:ext cx="2702758" cy="452596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300" y="1981200"/>
            <a:ext cx="3362484" cy="449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84" y="1981200"/>
            <a:ext cx="296084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8567</TotalTime>
  <Words>208</Words>
  <Application>Microsoft Office PowerPoint</Application>
  <PresentationFormat>On-screen Show (4:3)</PresentationFormat>
  <Paragraphs>53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#69 Fungi and Protozoa Pathogens Notes</vt:lpstr>
      <vt:lpstr>Warm-up </vt:lpstr>
      <vt:lpstr>Bacteria Viruses    Cells   </vt:lpstr>
      <vt:lpstr>But WAIT! There’s MORE!</vt:lpstr>
      <vt:lpstr>*Protozoa</vt:lpstr>
      <vt:lpstr>PowerPoint Presentation</vt:lpstr>
      <vt:lpstr>PowerPoint Presentation</vt:lpstr>
      <vt:lpstr>*Fungus</vt:lpstr>
      <vt:lpstr>Have you ever wondered why Caprisun’s offer a see through bottom on their juice packs </vt:lpstr>
      <vt:lpstr>PowerPoint Presentation</vt:lpstr>
      <vt:lpstr>Mold in pillow</vt:lpstr>
      <vt:lpstr>Cell size and scale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Fungi and protozoa</dc:title>
  <dc:creator>brittanys.smart</dc:creator>
  <cp:lastModifiedBy>Smart, Brittany S.</cp:lastModifiedBy>
  <cp:revision>19</cp:revision>
  <dcterms:created xsi:type="dcterms:W3CDTF">2015-03-10T15:35:15Z</dcterms:created>
  <dcterms:modified xsi:type="dcterms:W3CDTF">2020-03-12T13:27:02Z</dcterms:modified>
</cp:coreProperties>
</file>