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81" r:id="rId3"/>
    <p:sldId id="282" r:id="rId4"/>
    <p:sldId id="257" r:id="rId5"/>
    <p:sldId id="271" r:id="rId6"/>
    <p:sldId id="260" r:id="rId7"/>
    <p:sldId id="280" r:id="rId8"/>
    <p:sldId id="261" r:id="rId9"/>
    <p:sldId id="275" r:id="rId10"/>
    <p:sldId id="272" r:id="rId11"/>
    <p:sldId id="274" r:id="rId12"/>
    <p:sldId id="285" r:id="rId13"/>
    <p:sldId id="262" r:id="rId14"/>
    <p:sldId id="263" r:id="rId15"/>
    <p:sldId id="264" r:id="rId16"/>
    <p:sldId id="286" r:id="rId17"/>
    <p:sldId id="288" r:id="rId18"/>
    <p:sldId id="287" r:id="rId19"/>
    <p:sldId id="279" r:id="rId20"/>
    <p:sldId id="268" r:id="rId21"/>
    <p:sldId id="269" r:id="rId22"/>
    <p:sldId id="270" r:id="rId23"/>
    <p:sldId id="258" r:id="rId24"/>
    <p:sldId id="266" r:id="rId25"/>
    <p:sldId id="267" r:id="rId26"/>
    <p:sldId id="277" r:id="rId27"/>
    <p:sldId id="2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8" d="100"/>
          <a:sy n="88" d="100"/>
        </p:scale>
        <p:origin x="96" y="5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27T15:07:26.0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51,'25'-26,"-25"0,0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CE56A-2D7B-4C67-8382-5B5D53FAE971}" type="datetimeFigureOut">
              <a:rPr lang="en-US" smtClean="0"/>
              <a:t>3/26/2019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D080C-6A7A-4B4A-AE97-898BFB0AD159}" type="slidenum">
              <a:rPr lang="en-US" smtClean="0"/>
              <a:t>‹#›</a:t>
            </a:fld>
            <a:endParaRPr lang="en-US"/>
          </a:p>
        </p:txBody>
      </p:sp>
    </p:spTree>
    <p:extLst>
      <p:ext uri="{BB962C8B-B14F-4D97-AF65-F5344CB8AC3E}">
        <p14:creationId xmlns:p14="http://schemas.microsoft.com/office/powerpoint/2010/main" val="175637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b="1" i="1" u="sng" kern="1200" dirty="0" smtClean="0">
                <a:solidFill>
                  <a:schemeClr val="tx1"/>
                </a:solidFill>
                <a:effectLst/>
                <a:latin typeface="+mn-lt"/>
                <a:ea typeface="+mn-ea"/>
                <a:cs typeface="+mn-cs"/>
              </a:rPr>
              <a:t>Someone took the last cookie in the cookie jar last night.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last person to leave the scene is the culprit. </a:t>
            </a:r>
          </a:p>
          <a:p>
            <a:r>
              <a:rPr lang="en-US" sz="1200" kern="1200" dirty="0" smtClean="0">
                <a:solidFill>
                  <a:schemeClr val="tx1"/>
                </a:solidFill>
                <a:effectLst/>
                <a:latin typeface="+mn-lt"/>
                <a:ea typeface="+mn-ea"/>
                <a:cs typeface="+mn-cs"/>
              </a:rPr>
              <a:t>Who was it?___________________________________</a:t>
            </a:r>
          </a:p>
          <a:p>
            <a:r>
              <a:rPr lang="en-US" sz="1200" b="1" kern="1200" dirty="0" smtClean="0">
                <a:solidFill>
                  <a:schemeClr val="tx1"/>
                </a:solidFill>
                <a:effectLst/>
                <a:latin typeface="+mn-lt"/>
                <a:ea typeface="+mn-ea"/>
                <a:cs typeface="+mn-cs"/>
              </a:rPr>
              <a:t>Clues: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Butler walks to work</a:t>
            </a:r>
          </a:p>
          <a:p>
            <a:pPr lvl="0"/>
            <a:r>
              <a:rPr lang="en-US" sz="1200" kern="1200" dirty="0" smtClean="0">
                <a:solidFill>
                  <a:schemeClr val="tx1"/>
                </a:solidFill>
                <a:effectLst/>
                <a:latin typeface="+mn-lt"/>
                <a:ea typeface="+mn-ea"/>
                <a:cs typeface="+mn-cs"/>
              </a:rPr>
              <a:t>The Handyman rides a bike</a:t>
            </a:r>
          </a:p>
          <a:p>
            <a:pPr lvl="0"/>
            <a:r>
              <a:rPr lang="en-US" sz="1200" kern="1200" dirty="0" smtClean="0">
                <a:solidFill>
                  <a:schemeClr val="tx1"/>
                </a:solidFill>
                <a:effectLst/>
                <a:latin typeface="+mn-lt"/>
                <a:ea typeface="+mn-ea"/>
                <a:cs typeface="+mn-cs"/>
              </a:rPr>
              <a:t>The Cook rides a motorcycle</a:t>
            </a:r>
          </a:p>
          <a:p>
            <a:pPr lvl="0"/>
            <a:r>
              <a:rPr lang="en-US" sz="1200" kern="1200" dirty="0" smtClean="0">
                <a:solidFill>
                  <a:schemeClr val="tx1"/>
                </a:solidFill>
                <a:effectLst/>
                <a:latin typeface="+mn-lt"/>
                <a:ea typeface="+mn-ea"/>
                <a:cs typeface="+mn-cs"/>
              </a:rPr>
              <a:t>The Maid drives a car</a:t>
            </a:r>
          </a:p>
          <a:p>
            <a:pPr lvl="0"/>
            <a:r>
              <a:rPr lang="en-US" sz="1200" kern="1200" dirty="0" smtClean="0">
                <a:solidFill>
                  <a:schemeClr val="tx1"/>
                </a:solidFill>
                <a:effectLst/>
                <a:latin typeface="+mn-lt"/>
                <a:ea typeface="+mn-ea"/>
                <a:cs typeface="+mn-cs"/>
              </a:rPr>
              <a:t>The Nephew has a seeing-eye dog</a:t>
            </a:r>
          </a:p>
          <a:p>
            <a:endParaRPr lang="en-US" dirty="0"/>
          </a:p>
        </p:txBody>
      </p:sp>
      <p:sp>
        <p:nvSpPr>
          <p:cNvPr id="4" name="Slide Number Placeholder 3"/>
          <p:cNvSpPr>
            <a:spLocks noGrp="1"/>
          </p:cNvSpPr>
          <p:nvPr>
            <p:ph type="sldNum" sz="quarter" idx="10"/>
          </p:nvPr>
        </p:nvSpPr>
        <p:spPr/>
        <p:txBody>
          <a:bodyPr/>
          <a:lstStyle/>
          <a:p>
            <a:fld id="{202193B2-9C1A-F942-9096-919D1497D1B6}" type="slidenum">
              <a:rPr lang="en-US" smtClean="0"/>
              <a:pPr/>
              <a:t>3</a:t>
            </a:fld>
            <a:endParaRPr lang="en-US"/>
          </a:p>
        </p:txBody>
      </p:sp>
    </p:spTree>
    <p:extLst>
      <p:ext uri="{BB962C8B-B14F-4D97-AF65-F5344CB8AC3E}">
        <p14:creationId xmlns:p14="http://schemas.microsoft.com/office/powerpoint/2010/main" val="253947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A327B1-C206-49ED-B89C-FDCCBE2DAE95}" type="slidenum">
              <a:rPr lang="en-US" smtClean="0"/>
              <a:pPr/>
              <a:t>21</a:t>
            </a:fld>
            <a:endParaRPr lang="en-US"/>
          </a:p>
        </p:txBody>
      </p:sp>
    </p:spTree>
    <p:extLst>
      <p:ext uri="{BB962C8B-B14F-4D97-AF65-F5344CB8AC3E}">
        <p14:creationId xmlns:p14="http://schemas.microsoft.com/office/powerpoint/2010/main" val="51050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81DBCC-E341-4492-B050-39A01017266C}"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DA8BC-6C4E-4383-BC0D-51DDF3D1D39B}" type="slidenum">
              <a:rPr lang="en-US" smtClean="0"/>
              <a:t>‹#›</a:t>
            </a:fld>
            <a:endParaRPr lang="en-US"/>
          </a:p>
        </p:txBody>
      </p:sp>
    </p:spTree>
    <p:extLst>
      <p:ext uri="{BB962C8B-B14F-4D97-AF65-F5344CB8AC3E}">
        <p14:creationId xmlns:p14="http://schemas.microsoft.com/office/powerpoint/2010/main" val="238021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1DBCC-E341-4492-B050-39A01017266C}"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DA8BC-6C4E-4383-BC0D-51DDF3D1D39B}" type="slidenum">
              <a:rPr lang="en-US" smtClean="0"/>
              <a:t>‹#›</a:t>
            </a:fld>
            <a:endParaRPr lang="en-US"/>
          </a:p>
        </p:txBody>
      </p:sp>
    </p:spTree>
    <p:extLst>
      <p:ext uri="{BB962C8B-B14F-4D97-AF65-F5344CB8AC3E}">
        <p14:creationId xmlns:p14="http://schemas.microsoft.com/office/powerpoint/2010/main" val="180908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1DBCC-E341-4492-B050-39A01017266C}"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DA8BC-6C4E-4383-BC0D-51DDF3D1D39B}" type="slidenum">
              <a:rPr lang="en-US" smtClean="0"/>
              <a:t>‹#›</a:t>
            </a:fld>
            <a:endParaRPr lang="en-US"/>
          </a:p>
        </p:txBody>
      </p:sp>
    </p:spTree>
    <p:extLst>
      <p:ext uri="{BB962C8B-B14F-4D97-AF65-F5344CB8AC3E}">
        <p14:creationId xmlns:p14="http://schemas.microsoft.com/office/powerpoint/2010/main" val="396072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1DBCC-E341-4492-B050-39A01017266C}"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DA8BC-6C4E-4383-BC0D-51DDF3D1D39B}" type="slidenum">
              <a:rPr lang="en-US" smtClean="0"/>
              <a:t>‹#›</a:t>
            </a:fld>
            <a:endParaRPr lang="en-US"/>
          </a:p>
        </p:txBody>
      </p:sp>
    </p:spTree>
    <p:extLst>
      <p:ext uri="{BB962C8B-B14F-4D97-AF65-F5344CB8AC3E}">
        <p14:creationId xmlns:p14="http://schemas.microsoft.com/office/powerpoint/2010/main" val="248445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81DBCC-E341-4492-B050-39A01017266C}"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DA8BC-6C4E-4383-BC0D-51DDF3D1D39B}" type="slidenum">
              <a:rPr lang="en-US" smtClean="0"/>
              <a:t>‹#›</a:t>
            </a:fld>
            <a:endParaRPr lang="en-US"/>
          </a:p>
        </p:txBody>
      </p:sp>
    </p:spTree>
    <p:extLst>
      <p:ext uri="{BB962C8B-B14F-4D97-AF65-F5344CB8AC3E}">
        <p14:creationId xmlns:p14="http://schemas.microsoft.com/office/powerpoint/2010/main" val="390442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81DBCC-E341-4492-B050-39A01017266C}"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DA8BC-6C4E-4383-BC0D-51DDF3D1D39B}" type="slidenum">
              <a:rPr lang="en-US" smtClean="0"/>
              <a:t>‹#›</a:t>
            </a:fld>
            <a:endParaRPr lang="en-US"/>
          </a:p>
        </p:txBody>
      </p:sp>
    </p:spTree>
    <p:extLst>
      <p:ext uri="{BB962C8B-B14F-4D97-AF65-F5344CB8AC3E}">
        <p14:creationId xmlns:p14="http://schemas.microsoft.com/office/powerpoint/2010/main" val="116610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1DBCC-E341-4492-B050-39A01017266C}"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DA8BC-6C4E-4383-BC0D-51DDF3D1D39B}" type="slidenum">
              <a:rPr lang="en-US" smtClean="0"/>
              <a:t>‹#›</a:t>
            </a:fld>
            <a:endParaRPr lang="en-US"/>
          </a:p>
        </p:txBody>
      </p:sp>
    </p:spTree>
    <p:extLst>
      <p:ext uri="{BB962C8B-B14F-4D97-AF65-F5344CB8AC3E}">
        <p14:creationId xmlns:p14="http://schemas.microsoft.com/office/powerpoint/2010/main" val="183246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1DBCC-E341-4492-B050-39A01017266C}"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DA8BC-6C4E-4383-BC0D-51DDF3D1D39B}" type="slidenum">
              <a:rPr lang="en-US" smtClean="0"/>
              <a:t>‹#›</a:t>
            </a:fld>
            <a:endParaRPr lang="en-US"/>
          </a:p>
        </p:txBody>
      </p:sp>
    </p:spTree>
    <p:extLst>
      <p:ext uri="{BB962C8B-B14F-4D97-AF65-F5344CB8AC3E}">
        <p14:creationId xmlns:p14="http://schemas.microsoft.com/office/powerpoint/2010/main" val="411605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1DBCC-E341-4492-B050-39A01017266C}"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DA8BC-6C4E-4383-BC0D-51DDF3D1D39B}" type="slidenum">
              <a:rPr lang="en-US" smtClean="0"/>
              <a:t>‹#›</a:t>
            </a:fld>
            <a:endParaRPr lang="en-US"/>
          </a:p>
        </p:txBody>
      </p:sp>
    </p:spTree>
    <p:extLst>
      <p:ext uri="{BB962C8B-B14F-4D97-AF65-F5344CB8AC3E}">
        <p14:creationId xmlns:p14="http://schemas.microsoft.com/office/powerpoint/2010/main" val="121585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081DBCC-E341-4492-B050-39A01017266C}"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DA8BC-6C4E-4383-BC0D-51DDF3D1D39B}" type="slidenum">
              <a:rPr lang="en-US" smtClean="0"/>
              <a:t>‹#›</a:t>
            </a:fld>
            <a:endParaRPr lang="en-US"/>
          </a:p>
        </p:txBody>
      </p:sp>
    </p:spTree>
    <p:extLst>
      <p:ext uri="{BB962C8B-B14F-4D97-AF65-F5344CB8AC3E}">
        <p14:creationId xmlns:p14="http://schemas.microsoft.com/office/powerpoint/2010/main" val="72669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081DBCC-E341-4492-B050-39A01017266C}"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DA8BC-6C4E-4383-BC0D-51DDF3D1D39B}" type="slidenum">
              <a:rPr lang="en-US" smtClean="0"/>
              <a:t>‹#›</a:t>
            </a:fld>
            <a:endParaRPr lang="en-US"/>
          </a:p>
        </p:txBody>
      </p:sp>
    </p:spTree>
    <p:extLst>
      <p:ext uri="{BB962C8B-B14F-4D97-AF65-F5344CB8AC3E}">
        <p14:creationId xmlns:p14="http://schemas.microsoft.com/office/powerpoint/2010/main" val="368051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81DBCC-E341-4492-B050-39A01017266C}" type="datetimeFigureOut">
              <a:rPr lang="en-US" smtClean="0"/>
              <a:t>3/26/2019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EDA8BC-6C4E-4383-BC0D-51DDF3D1D39B}" type="slidenum">
              <a:rPr lang="en-US" smtClean="0"/>
              <a:t>‹#›</a:t>
            </a:fld>
            <a:endParaRPr lang="en-US"/>
          </a:p>
        </p:txBody>
      </p:sp>
    </p:spTree>
    <p:extLst>
      <p:ext uri="{BB962C8B-B14F-4D97-AF65-F5344CB8AC3E}">
        <p14:creationId xmlns:p14="http://schemas.microsoft.com/office/powerpoint/2010/main" val="19986656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lamark&amp;source=images&amp;cd=&amp;cad=rja&amp;docid=16nd5IMnHIeU7M&amp;tbnid=uhf-u4H81ngSKM:&amp;ved=0CAUQjRw&amp;url=http://perso.wanadoo.es/cano2004/grandesfilosofos/lamarck.htm&amp;ei=A_9FUfi-NIfC0AHNrYHYDw&amp;bvm=bv.43828540,d.dmg&amp;psig=AFQjCNEleP8zZGUlQnDa92pbq1y4gll0Mg&amp;ust=1363628150717770"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lamark&amp;source=images&amp;cd=&amp;cad=rja&amp;docid=xj5A7ERtqSZqmM&amp;tbnid=7wcaLjJ6ai2sfM:&amp;ved=0CAUQjRw&amp;url=http://p7sts1011.blogspot.com/2011_01_01_archive.html&amp;ei=hv9FUfb-Oe2Q0QHVqIDgBA&amp;bvm=bv.43828540,d.dmg&amp;psig=AFQjCNEleP8zZGUlQnDa92pbq1y4gll0Mg&amp;ust=1363628150717770"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lExW80sXsH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14" Type="http://schemas.openxmlformats.org/officeDocument/2006/relationships/image" Target="../media/image1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brainpop.com/science/cellularlifeandgenetics/geneticmutation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382000" cy="1975104"/>
          </a:xfrm>
        </p:spPr>
        <p:txBody>
          <a:bodyPr/>
          <a:lstStyle/>
          <a:p>
            <a:pPr algn="ctr"/>
            <a:r>
              <a:rPr lang="en-US" sz="6600" dirty="0" smtClean="0"/>
              <a:t>#74 </a:t>
            </a:r>
            <a:r>
              <a:rPr lang="en-US" sz="6600" dirty="0" smtClean="0"/>
              <a:t>Geological and biological evolution</a:t>
            </a:r>
            <a:endParaRPr lang="en-US" sz="6600" dirty="0"/>
          </a:p>
        </p:txBody>
      </p:sp>
      <p:pic>
        <p:nvPicPr>
          <p:cNvPr id="2054" name="Picture 6" descr="Image result for biological 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438400"/>
            <a:ext cx="6629400" cy="3729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467600" cy="1143000"/>
          </a:xfrm>
        </p:spPr>
        <p:txBody>
          <a:bodyPr>
            <a:normAutofit fontScale="90000"/>
          </a:bodyPr>
          <a:lstStyle/>
          <a:p>
            <a:pPr algn="ctr"/>
            <a:r>
              <a:rPr lang="en-US" sz="4400" b="1" u="sng" dirty="0" smtClean="0">
                <a:latin typeface="Georgia" panose="02040502050405020303" pitchFamily="18" charset="0"/>
              </a:rPr>
              <a:t>The Law of Superposition</a:t>
            </a:r>
            <a:endParaRPr lang="en-US" sz="4400" b="1" u="sng" dirty="0">
              <a:latin typeface="Georgia" panose="02040502050405020303" pitchFamily="18" charset="0"/>
            </a:endParaRPr>
          </a:p>
        </p:txBody>
      </p:sp>
      <p:sp>
        <p:nvSpPr>
          <p:cNvPr id="3" name="Content Placeholder 2"/>
          <p:cNvSpPr>
            <a:spLocks noGrp="1"/>
          </p:cNvSpPr>
          <p:nvPr>
            <p:ph idx="1"/>
          </p:nvPr>
        </p:nvSpPr>
        <p:spPr>
          <a:xfrm>
            <a:off x="228599" y="1371600"/>
            <a:ext cx="8817429" cy="4525963"/>
          </a:xfrm>
        </p:spPr>
        <p:txBody>
          <a:bodyPr/>
          <a:lstStyle/>
          <a:p>
            <a:pPr marL="0" indent="0">
              <a:buNone/>
            </a:pPr>
            <a:r>
              <a:rPr lang="en-US" sz="3200" dirty="0" smtClean="0">
                <a:latin typeface="Georgia" panose="02040502050405020303" pitchFamily="18" charset="0"/>
              </a:rPr>
              <a:t>Each rock layer is older than the layer above it.</a:t>
            </a:r>
          </a:p>
          <a:p>
            <a:endParaRPr lang="en-US" dirty="0"/>
          </a:p>
        </p:txBody>
      </p:sp>
      <p:pic>
        <p:nvPicPr>
          <p:cNvPr id="3074" name="Picture 2" descr="http://kingfish.coastal.edu/marine/risingtide/cores/figures/law_pos.gif"/>
          <p:cNvPicPr>
            <a:picLocks noChangeAspect="1" noChangeArrowheads="1"/>
          </p:cNvPicPr>
          <p:nvPr/>
        </p:nvPicPr>
        <p:blipFill>
          <a:blip r:embed="rId2" cstate="print"/>
          <a:srcRect/>
          <a:stretch>
            <a:fillRect/>
          </a:stretch>
        </p:blipFill>
        <p:spPr bwMode="auto">
          <a:xfrm>
            <a:off x="685800" y="2743200"/>
            <a:ext cx="4114800" cy="3429000"/>
          </a:xfrm>
          <a:prstGeom prst="rect">
            <a:avLst/>
          </a:prstGeom>
          <a:noFill/>
        </p:spPr>
      </p:pic>
      <p:pic>
        <p:nvPicPr>
          <p:cNvPr id="5" name="Picture 2" descr="http://upload.wikimedia.org/wikipedia/commons/thumb/4/4f/IsfjordenSuperposition.jpg/250px-IsfjordenSuperposition.jpg"/>
          <p:cNvPicPr>
            <a:picLocks noChangeAspect="1" noChangeArrowheads="1"/>
          </p:cNvPicPr>
          <p:nvPr/>
        </p:nvPicPr>
        <p:blipFill>
          <a:blip r:embed="rId3" cstate="print"/>
          <a:srcRect/>
          <a:stretch>
            <a:fillRect/>
          </a:stretch>
        </p:blipFill>
        <p:spPr bwMode="auto">
          <a:xfrm>
            <a:off x="5617029" y="2047164"/>
            <a:ext cx="3429000" cy="4810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9233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467600" cy="1143000"/>
          </a:xfrm>
        </p:spPr>
        <p:txBody>
          <a:bodyPr>
            <a:noAutofit/>
          </a:bodyPr>
          <a:lstStyle/>
          <a:p>
            <a:pPr algn="ctr"/>
            <a:r>
              <a:rPr lang="en-US" sz="3600" b="1" u="sng" dirty="0" smtClean="0">
                <a:latin typeface="Georgia" panose="02040502050405020303" pitchFamily="18" charset="0"/>
              </a:rPr>
              <a:t>Youngest Top, Oldest Bottom!</a:t>
            </a:r>
            <a:endParaRPr lang="en-US" sz="3600" b="1" u="sng" dirty="0">
              <a:latin typeface="Georgia" panose="02040502050405020303" pitchFamily="18" charset="0"/>
            </a:endParaRPr>
          </a:p>
        </p:txBody>
      </p:sp>
      <p:sp>
        <p:nvSpPr>
          <p:cNvPr id="3" name="Content Placeholder 2"/>
          <p:cNvSpPr>
            <a:spLocks noGrp="1"/>
          </p:cNvSpPr>
          <p:nvPr>
            <p:ph idx="1"/>
          </p:nvPr>
        </p:nvSpPr>
        <p:spPr>
          <a:xfrm>
            <a:off x="228600" y="1277471"/>
            <a:ext cx="8382000" cy="4525963"/>
          </a:xfrm>
        </p:spPr>
        <p:txBody>
          <a:bodyPr/>
          <a:lstStyle/>
          <a:p>
            <a:pPr algn="ctr">
              <a:buNone/>
            </a:pPr>
            <a:r>
              <a:rPr lang="en-US" sz="3800" dirty="0" smtClean="0">
                <a:latin typeface="Georgia" panose="02040502050405020303" pitchFamily="18" charset="0"/>
              </a:rPr>
              <a:t>Unless something happens….</a:t>
            </a:r>
          </a:p>
          <a:p>
            <a:pPr>
              <a:buNone/>
            </a:pPr>
            <a:endParaRPr lang="en-US" sz="3800" dirty="0" smtClean="0"/>
          </a:p>
        </p:txBody>
      </p:sp>
      <p:pic>
        <p:nvPicPr>
          <p:cNvPr id="18434" name="Picture 2" descr="http://upload.wikimedia.org/wikipedia/commons/d/de/An_igneous_intrusion_-_geograph.org.uk_-_275133.jpg"/>
          <p:cNvPicPr>
            <a:picLocks noChangeAspect="1" noChangeArrowheads="1"/>
          </p:cNvPicPr>
          <p:nvPr/>
        </p:nvPicPr>
        <p:blipFill>
          <a:blip r:embed="rId2" cstate="print"/>
          <a:srcRect/>
          <a:stretch>
            <a:fillRect/>
          </a:stretch>
        </p:blipFill>
        <p:spPr bwMode="auto">
          <a:xfrm>
            <a:off x="228600" y="1981200"/>
            <a:ext cx="8686800" cy="4547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7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96506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895600"/>
            <a:ext cx="8229600" cy="2209800"/>
          </a:xfrm>
        </p:spPr>
        <p:txBody>
          <a:bodyPr>
            <a:noAutofit/>
          </a:bodyPr>
          <a:lstStyle/>
          <a:p>
            <a:pPr algn="ctr"/>
            <a:r>
              <a:rPr lang="en-US" sz="6600" dirty="0" smtClean="0">
                <a:solidFill>
                  <a:srgbClr val="FF0000"/>
                </a:solidFill>
                <a:latin typeface="Georgia" panose="02040502050405020303" pitchFamily="18" charset="0"/>
              </a:rPr>
              <a:t>Biological Evolution </a:t>
            </a:r>
            <a:r>
              <a:rPr lang="en-US" sz="6600" dirty="0" smtClean="0">
                <a:latin typeface="Georgia" panose="02040502050405020303" pitchFamily="18" charset="0"/>
              </a:rPr>
              <a:t>is how </a:t>
            </a:r>
            <a:r>
              <a:rPr lang="en-US" sz="6600" u="sng" dirty="0" smtClean="0">
                <a:latin typeface="Georgia" panose="02040502050405020303" pitchFamily="18" charset="0"/>
              </a:rPr>
              <a:t>life</a:t>
            </a:r>
            <a:r>
              <a:rPr lang="en-US" sz="6600" dirty="0" smtClean="0">
                <a:latin typeface="Georgia" panose="02040502050405020303" pitchFamily="18" charset="0"/>
              </a:rPr>
              <a:t> changes over several thousands of years!</a:t>
            </a:r>
            <a:endParaRPr lang="en-US" sz="6600" dirty="0">
              <a:latin typeface="Georgia" panose="02040502050405020303" pitchFamily="18" charset="0"/>
            </a:endParaRPr>
          </a:p>
        </p:txBody>
      </p:sp>
      <p:sp>
        <p:nvSpPr>
          <p:cNvPr id="5" name="Subtitle 4"/>
          <p:cNvSpPr>
            <a:spLocks noGrp="1"/>
          </p:cNvSpPr>
          <p:nvPr>
            <p:ph type="subTitle" idx="1"/>
          </p:nvPr>
        </p:nvSpPr>
        <p:spPr>
          <a:xfrm>
            <a:off x="266700" y="266700"/>
            <a:ext cx="8610600" cy="723900"/>
          </a:xfrm>
        </p:spPr>
        <p:txBody>
          <a:bodyPr>
            <a:normAutofit/>
          </a:bodyPr>
          <a:lstStyle/>
          <a:p>
            <a:pPr algn="ctr"/>
            <a:r>
              <a:rPr lang="en-US" sz="3200" dirty="0" smtClean="0">
                <a:latin typeface="Georgia" panose="02040502050405020303" pitchFamily="18" charset="0"/>
              </a:rPr>
              <a:t>*What about </a:t>
            </a:r>
            <a:r>
              <a:rPr lang="en-US" sz="3200" u="sng" dirty="0" smtClean="0">
                <a:latin typeface="Georgia" panose="02040502050405020303" pitchFamily="18" charset="0"/>
              </a:rPr>
              <a:t>BIOLOGICAL EVOLUTION</a:t>
            </a:r>
            <a:r>
              <a:rPr lang="en-US" sz="3200" dirty="0" smtClean="0">
                <a:latin typeface="Georgia" panose="02040502050405020303" pitchFamily="18" charset="0"/>
              </a:rPr>
              <a:t>?  </a:t>
            </a:r>
          </a:p>
          <a:p>
            <a:pPr algn="ctr"/>
            <a:endParaRPr lang="en-US" dirty="0" smtClean="0"/>
          </a:p>
          <a:p>
            <a:pPr algn="ctr"/>
            <a:endParaRPr lang="en-US" dirty="0"/>
          </a:p>
        </p:txBody>
      </p:sp>
      <p:sp>
        <p:nvSpPr>
          <p:cNvPr id="7" name="Rectangle 6"/>
          <p:cNvSpPr/>
          <p:nvPr/>
        </p:nvSpPr>
        <p:spPr>
          <a:xfrm>
            <a:off x="3657600" y="2286000"/>
            <a:ext cx="1371600" cy="914400"/>
          </a:xfrm>
          <a:prstGeom prst="rect">
            <a:avLst/>
          </a:prstGeom>
          <a:solidFill>
            <a:schemeClr val="bg1">
              <a:lumMod val="50000"/>
              <a:lumOff val="5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33087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274064"/>
          </a:xfrm>
        </p:spPr>
        <p:txBody>
          <a:bodyPr>
            <a:normAutofit/>
          </a:bodyPr>
          <a:lstStyle/>
          <a:p>
            <a:pPr algn="ctr"/>
            <a:r>
              <a:rPr lang="en-US" sz="3200" dirty="0" smtClean="0">
                <a:solidFill>
                  <a:srgbClr val="0070C0"/>
                </a:solidFill>
                <a:latin typeface="Georgia" panose="02040502050405020303" pitchFamily="18" charset="0"/>
              </a:rPr>
              <a:t>*What </a:t>
            </a:r>
            <a:r>
              <a:rPr lang="en-US" sz="3200" u="sng" dirty="0" smtClean="0">
                <a:solidFill>
                  <a:srgbClr val="0070C0"/>
                </a:solidFill>
                <a:latin typeface="Georgia" panose="02040502050405020303" pitchFamily="18" charset="0"/>
              </a:rPr>
              <a:t>THEORY</a:t>
            </a:r>
            <a:r>
              <a:rPr lang="en-US" sz="3200" dirty="0" smtClean="0">
                <a:solidFill>
                  <a:srgbClr val="0070C0"/>
                </a:solidFill>
                <a:latin typeface="Georgia" panose="02040502050405020303" pitchFamily="18" charset="0"/>
              </a:rPr>
              <a:t> do we follow regarding BIOLOGICAL EVOLUTION?</a:t>
            </a:r>
            <a:endParaRPr lang="en-US" sz="3200" dirty="0">
              <a:solidFill>
                <a:srgbClr val="0070C0"/>
              </a:solidFill>
              <a:latin typeface="Georgia" panose="02040502050405020303" pitchFamily="18" charset="0"/>
            </a:endParaRPr>
          </a:p>
        </p:txBody>
      </p:sp>
      <p:sp>
        <p:nvSpPr>
          <p:cNvPr id="4" name="Content Placeholder 3"/>
          <p:cNvSpPr>
            <a:spLocks noGrp="1"/>
          </p:cNvSpPr>
          <p:nvPr>
            <p:ph sz="half" idx="1"/>
          </p:nvPr>
        </p:nvSpPr>
        <p:spPr>
          <a:xfrm>
            <a:off x="22011" y="1907138"/>
            <a:ext cx="2340189" cy="457200"/>
          </a:xfrm>
        </p:spPr>
        <p:txBody>
          <a:bodyPr>
            <a:normAutofit fontScale="77500" lnSpcReduction="20000"/>
          </a:bodyPr>
          <a:lstStyle/>
          <a:p>
            <a:pPr marL="68580" indent="0" algn="ctr">
              <a:buNone/>
            </a:pPr>
            <a:r>
              <a:rPr lang="en-US" dirty="0" smtClean="0"/>
              <a:t>Jean Baptiste Lamarck</a:t>
            </a:r>
            <a:endParaRPr lang="en-US" dirty="0"/>
          </a:p>
        </p:txBody>
      </p:sp>
      <p:sp>
        <p:nvSpPr>
          <p:cNvPr id="5" name="Content Placeholder 4"/>
          <p:cNvSpPr>
            <a:spLocks noGrp="1"/>
          </p:cNvSpPr>
          <p:nvPr>
            <p:ph sz="half" idx="2"/>
          </p:nvPr>
        </p:nvSpPr>
        <p:spPr>
          <a:xfrm>
            <a:off x="2667000" y="1556848"/>
            <a:ext cx="6294904" cy="5029200"/>
          </a:xfrm>
        </p:spPr>
        <p:txBody>
          <a:bodyPr>
            <a:normAutofit fontScale="77500" lnSpcReduction="20000"/>
          </a:bodyPr>
          <a:lstStyle/>
          <a:p>
            <a:pPr marL="0" indent="0">
              <a:lnSpc>
                <a:spcPct val="110000"/>
              </a:lnSpc>
              <a:buNone/>
            </a:pPr>
            <a:r>
              <a:rPr lang="en-US" sz="3600" dirty="0" smtClean="0">
                <a:latin typeface="Georgia" panose="02040502050405020303" pitchFamily="18" charset="0"/>
              </a:rPr>
              <a:t>Lamarck’s proposed a theory of Acquired Characteristics which said</a:t>
            </a:r>
          </a:p>
          <a:p>
            <a:pPr>
              <a:lnSpc>
                <a:spcPct val="110000"/>
              </a:lnSpc>
            </a:pPr>
            <a:endParaRPr lang="en-US" sz="3600" dirty="0">
              <a:latin typeface="Georgia" panose="02040502050405020303" pitchFamily="18" charset="0"/>
            </a:endParaRPr>
          </a:p>
          <a:p>
            <a:pPr marL="0" indent="0">
              <a:lnSpc>
                <a:spcPct val="110000"/>
              </a:lnSpc>
              <a:buNone/>
            </a:pPr>
            <a:r>
              <a:rPr lang="en-US" sz="3600" dirty="0">
                <a:latin typeface="Georgia" panose="02040502050405020303" pitchFamily="18" charset="0"/>
              </a:rPr>
              <a:t>L</a:t>
            </a:r>
            <a:r>
              <a:rPr lang="en-US" sz="3600" dirty="0" smtClean="0">
                <a:latin typeface="Georgia" panose="02040502050405020303" pitchFamily="18" charset="0"/>
              </a:rPr>
              <a:t>iving </a:t>
            </a:r>
            <a:r>
              <a:rPr lang="en-US" sz="3600" dirty="0">
                <a:latin typeface="Georgia" panose="02040502050405020303" pitchFamily="18" charset="0"/>
              </a:rPr>
              <a:t>things can acquire (get) new traits throughout their </a:t>
            </a:r>
            <a:r>
              <a:rPr lang="en-US" sz="3600" dirty="0" smtClean="0">
                <a:latin typeface="Georgia" panose="02040502050405020303" pitchFamily="18" charset="0"/>
              </a:rPr>
              <a:t>lifetime to help them carry out and make certain tasks easier. </a:t>
            </a:r>
          </a:p>
          <a:p>
            <a:pPr>
              <a:lnSpc>
                <a:spcPct val="110000"/>
              </a:lnSpc>
            </a:pPr>
            <a:endParaRPr lang="en-US" sz="3600" dirty="0" smtClean="0">
              <a:latin typeface="Georgia" panose="02040502050405020303" pitchFamily="18" charset="0"/>
            </a:endParaRPr>
          </a:p>
          <a:p>
            <a:pPr marL="0" indent="0">
              <a:lnSpc>
                <a:spcPct val="110000"/>
              </a:lnSpc>
              <a:buNone/>
            </a:pPr>
            <a:r>
              <a:rPr lang="en-US" sz="3600" dirty="0" smtClean="0">
                <a:latin typeface="Georgia" panose="02040502050405020303" pitchFamily="18" charset="0"/>
              </a:rPr>
              <a:t>And when the individual reproduced, those new changes would be passed down to their offspring </a:t>
            </a:r>
            <a:endParaRPr lang="en-US" sz="3600" dirty="0">
              <a:latin typeface="Georgia" panose="02040502050405020303" pitchFamily="18" charset="0"/>
            </a:endParaRPr>
          </a:p>
        </p:txBody>
      </p:sp>
      <p:pic>
        <p:nvPicPr>
          <p:cNvPr id="1026" name="Picture 2" descr="http://perso.wanadoo.es/cano2004/imagenes/lama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05" y="2364338"/>
            <a:ext cx="2209800" cy="341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5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KF6Jq2oOR40/TT9v_j64AiI/AAAAAAAAAAo/KnvGdA-mHjU/s1600/l2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7200"/>
            <a:ext cx="8567495"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6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81535"/>
            <a:ext cx="7886700" cy="914400"/>
          </a:xfrm>
        </p:spPr>
        <p:txBody>
          <a:bodyPr/>
          <a:lstStyle/>
          <a:p>
            <a:pPr algn="ctr"/>
            <a:r>
              <a:rPr lang="en-US" dirty="0" smtClean="0">
                <a:latin typeface="Georgia" panose="02040502050405020303" pitchFamily="18" charset="0"/>
              </a:rPr>
              <a:t>Another Lamarck Example</a:t>
            </a:r>
            <a:endParaRPr lang="en-US" dirty="0">
              <a:latin typeface="Georgia" panose="02040502050405020303" pitchFamily="18" charset="0"/>
            </a:endParaRPr>
          </a:p>
        </p:txBody>
      </p:sp>
      <p:sp>
        <p:nvSpPr>
          <p:cNvPr id="5" name="Content Placeholder 4"/>
          <p:cNvSpPr>
            <a:spLocks noGrp="1"/>
          </p:cNvSpPr>
          <p:nvPr>
            <p:ph idx="1"/>
          </p:nvPr>
        </p:nvSpPr>
        <p:spPr>
          <a:xfrm>
            <a:off x="108857" y="1168613"/>
            <a:ext cx="5486400" cy="5486400"/>
          </a:xfrm>
        </p:spPr>
        <p:txBody>
          <a:bodyPr>
            <a:noAutofit/>
          </a:bodyPr>
          <a:lstStyle/>
          <a:p>
            <a:pPr marL="0" indent="0">
              <a:buNone/>
            </a:pPr>
            <a:r>
              <a:rPr lang="en-US" sz="2300" dirty="0" smtClean="0"/>
              <a:t>Lamarck believed elephants all used to have short trunks. When their was no food or water that they could reach with their short trunks, they had to do something in order to survive. He believed that they stretched out their trunks a little bit, and then were able to reach more food and water. </a:t>
            </a:r>
          </a:p>
          <a:p>
            <a:endParaRPr lang="en-US" sz="2300" dirty="0"/>
          </a:p>
          <a:p>
            <a:pPr marL="0" indent="0">
              <a:buNone/>
            </a:pPr>
            <a:r>
              <a:rPr lang="en-US" sz="2300" dirty="0" smtClean="0"/>
              <a:t>When they had babies, he said they were born with their trunks already stretched out a little longer, and the next time they needed to reach food and water they could continue to stretch their necks a little further each time and eventually over many generations evolve to become the long trunked elephants that we know today </a:t>
            </a:r>
            <a:endParaRPr lang="en-US" sz="2300" dirty="0"/>
          </a:p>
        </p:txBody>
      </p:sp>
      <p:pic>
        <p:nvPicPr>
          <p:cNvPr id="1026" name="Picture 2" descr="Image result for elepha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828800"/>
            <a:ext cx="3492303"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981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u="sng" dirty="0" smtClean="0">
                <a:solidFill>
                  <a:srgbClr val="0070C0"/>
                </a:solidFill>
              </a:rPr>
              <a:t>Explain in your own words</a:t>
            </a:r>
            <a:endParaRPr lang="en-US" sz="4800" u="sng" dirty="0">
              <a:solidFill>
                <a:srgbClr val="0070C0"/>
              </a:solidFill>
            </a:endParaRPr>
          </a:p>
        </p:txBody>
      </p:sp>
      <p:sp>
        <p:nvSpPr>
          <p:cNvPr id="3" name="Content Placeholder 2"/>
          <p:cNvSpPr>
            <a:spLocks noGrp="1"/>
          </p:cNvSpPr>
          <p:nvPr>
            <p:ph idx="1"/>
          </p:nvPr>
        </p:nvSpPr>
        <p:spPr/>
        <p:txBody>
          <a:bodyPr>
            <a:normAutofit/>
          </a:bodyPr>
          <a:lstStyle/>
          <a:p>
            <a:r>
              <a:rPr lang="en-US" sz="3600" dirty="0" smtClean="0"/>
              <a:t>What’s the difference between geological and biological evolution?</a:t>
            </a:r>
          </a:p>
          <a:p>
            <a:endParaRPr lang="en-US" sz="3600" dirty="0"/>
          </a:p>
          <a:p>
            <a:endParaRPr lang="en-US" sz="3600" dirty="0" smtClean="0"/>
          </a:p>
          <a:p>
            <a:r>
              <a:rPr lang="en-US" sz="3600" dirty="0" smtClean="0"/>
              <a:t>Explain Lamarck’s theory of Acquired traits </a:t>
            </a:r>
            <a:endParaRPr lang="en-US" sz="3600" dirty="0"/>
          </a:p>
        </p:txBody>
      </p:sp>
    </p:spTree>
    <p:extLst>
      <p:ext uri="{BB962C8B-B14F-4D97-AF65-F5344CB8AC3E}">
        <p14:creationId xmlns:p14="http://schemas.microsoft.com/office/powerpoint/2010/main" val="2034692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382000" cy="854074"/>
          </a:xfrm>
        </p:spPr>
        <p:txBody>
          <a:bodyPr>
            <a:normAutofit fontScale="90000"/>
          </a:bodyPr>
          <a:lstStyle/>
          <a:p>
            <a:r>
              <a:rPr lang="en-US" dirty="0" smtClean="0"/>
              <a:t>Major Biological and Geological Events Classification</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628526856"/>
              </p:ext>
            </p:extLst>
          </p:nvPr>
        </p:nvGraphicFramePr>
        <p:xfrm>
          <a:off x="76200" y="975098"/>
          <a:ext cx="3886200" cy="544930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564482555"/>
                    </a:ext>
                  </a:extLst>
                </a:gridCol>
                <a:gridCol w="1371600">
                  <a:extLst>
                    <a:ext uri="{9D8B030D-6E8A-4147-A177-3AD203B41FA5}">
                      <a16:colId xmlns:a16="http://schemas.microsoft.com/office/drawing/2014/main" val="2777248920"/>
                    </a:ext>
                  </a:extLst>
                </a:gridCol>
              </a:tblGrid>
              <a:tr h="537617">
                <a:tc>
                  <a:txBody>
                    <a:bodyPr/>
                    <a:lstStyle/>
                    <a:p>
                      <a:pPr algn="ctr"/>
                      <a:r>
                        <a:rPr lang="en-US" sz="1600" dirty="0" smtClean="0">
                          <a:solidFill>
                            <a:schemeClr val="tx1"/>
                          </a:solidFill>
                        </a:rPr>
                        <a:t>Event</a:t>
                      </a:r>
                      <a:r>
                        <a:rPr lang="en-US" sz="1600" baseline="0" dirty="0" smtClean="0">
                          <a:solidFill>
                            <a:schemeClr val="tx1"/>
                          </a:solidFill>
                        </a:rPr>
                        <a:t> </a:t>
                      </a:r>
                      <a:endParaRPr lang="en-US" sz="1600" dirty="0">
                        <a:solidFill>
                          <a:schemeClr val="tx1"/>
                        </a:solidFill>
                      </a:endParaRPr>
                    </a:p>
                  </a:txBody>
                  <a:tcPr/>
                </a:tc>
                <a:tc>
                  <a:txBody>
                    <a:bodyPr/>
                    <a:lstStyle/>
                    <a:p>
                      <a:pPr algn="ctr"/>
                      <a:r>
                        <a:rPr lang="en-US" sz="1600" dirty="0" smtClean="0">
                          <a:solidFill>
                            <a:schemeClr val="tx1"/>
                          </a:solidFill>
                        </a:rPr>
                        <a:t>Geological</a:t>
                      </a:r>
                      <a:r>
                        <a:rPr lang="en-US" sz="1600" baseline="0" dirty="0" smtClean="0">
                          <a:solidFill>
                            <a:schemeClr val="tx1"/>
                          </a:solidFill>
                        </a:rPr>
                        <a:t> or biological?</a:t>
                      </a:r>
                      <a:endParaRPr lang="en-US" sz="1600" dirty="0">
                        <a:solidFill>
                          <a:schemeClr val="tx1"/>
                        </a:solidFill>
                      </a:endParaRPr>
                    </a:p>
                  </a:txBody>
                  <a:tcPr/>
                </a:tc>
                <a:extLst>
                  <a:ext uri="{0D108BD9-81ED-4DB2-BD59-A6C34878D82A}">
                    <a16:rowId xmlns:a16="http://schemas.microsoft.com/office/drawing/2014/main" val="3914263812"/>
                  </a:ext>
                </a:extLst>
              </a:tr>
              <a:tr h="465154">
                <a:tc>
                  <a:txBody>
                    <a:bodyPr/>
                    <a:lstStyle/>
                    <a:p>
                      <a:r>
                        <a:rPr lang="en-US" sz="1600" dirty="0" smtClean="0">
                          <a:solidFill>
                            <a:schemeClr val="tx1"/>
                          </a:solidFill>
                        </a:rPr>
                        <a:t>The earth began</a:t>
                      </a:r>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3301284659"/>
                  </a:ext>
                </a:extLst>
              </a:tr>
              <a:tr h="465154">
                <a:tc>
                  <a:txBody>
                    <a:bodyPr/>
                    <a:lstStyle/>
                    <a:p>
                      <a:r>
                        <a:rPr lang="en-US" sz="1600" dirty="0" smtClean="0">
                          <a:solidFill>
                            <a:schemeClr val="tx1"/>
                          </a:solidFill>
                        </a:rPr>
                        <a:t>Oceans form and cover the earth </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2552182435"/>
                  </a:ext>
                </a:extLst>
              </a:tr>
              <a:tr h="465154">
                <a:tc>
                  <a:txBody>
                    <a:bodyPr/>
                    <a:lstStyle/>
                    <a:p>
                      <a:r>
                        <a:rPr lang="en-US" sz="1600" dirty="0" smtClean="0">
                          <a:solidFill>
                            <a:schemeClr val="tx1"/>
                          </a:solidFill>
                        </a:rPr>
                        <a:t>Bacteria appeared</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563017814"/>
                  </a:ext>
                </a:extLst>
              </a:tr>
              <a:tr h="465154">
                <a:tc>
                  <a:txBody>
                    <a:bodyPr/>
                    <a:lstStyle/>
                    <a:p>
                      <a:r>
                        <a:rPr lang="en-US" sz="1600" dirty="0" smtClean="0">
                          <a:solidFill>
                            <a:schemeClr val="tx1"/>
                          </a:solidFill>
                        </a:rPr>
                        <a:t>Shallow sea</a:t>
                      </a:r>
                      <a:r>
                        <a:rPr lang="en-US" sz="1600" baseline="0" dirty="0" smtClean="0">
                          <a:solidFill>
                            <a:schemeClr val="tx1"/>
                          </a:solidFill>
                        </a:rPr>
                        <a:t>s cover most of land</a:t>
                      </a:r>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1085488852"/>
                  </a:ext>
                </a:extLst>
              </a:tr>
              <a:tr h="537617">
                <a:tc>
                  <a:txBody>
                    <a:bodyPr/>
                    <a:lstStyle/>
                    <a:p>
                      <a:r>
                        <a:rPr lang="en-US" sz="1600" dirty="0" smtClean="0">
                          <a:solidFill>
                            <a:schemeClr val="tx1"/>
                          </a:solidFill>
                        </a:rPr>
                        <a:t>Great explosion</a:t>
                      </a:r>
                      <a:r>
                        <a:rPr lang="en-US" sz="1600" baseline="0" dirty="0" smtClean="0">
                          <a:solidFill>
                            <a:schemeClr val="tx1"/>
                          </a:solidFill>
                        </a:rPr>
                        <a:t> of invertebrates in the sea</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2555162779"/>
                  </a:ext>
                </a:extLst>
              </a:tr>
              <a:tr h="465154">
                <a:tc>
                  <a:txBody>
                    <a:bodyPr/>
                    <a:lstStyle/>
                    <a:p>
                      <a:r>
                        <a:rPr lang="en-US" sz="1600" dirty="0" smtClean="0">
                          <a:solidFill>
                            <a:schemeClr val="tx1"/>
                          </a:solidFill>
                        </a:rPr>
                        <a:t>Pangea forms </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2553907079"/>
                  </a:ext>
                </a:extLst>
              </a:tr>
              <a:tr h="5376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Land plants appear</a:t>
                      </a:r>
                    </a:p>
                    <a:p>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2438620806"/>
                  </a:ext>
                </a:extLst>
              </a:tr>
              <a:tr h="5376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Insects and spiders appear</a:t>
                      </a:r>
                    </a:p>
                    <a:p>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3398976957"/>
                  </a:ext>
                </a:extLst>
              </a:tr>
              <a:tr h="5376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Age of the fish begins</a:t>
                      </a:r>
                    </a:p>
                    <a:p>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2422616501"/>
                  </a:ext>
                </a:extLst>
              </a:tr>
            </a:tbl>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681288686"/>
              </p:ext>
            </p:extLst>
          </p:nvPr>
        </p:nvGraphicFramePr>
        <p:xfrm>
          <a:off x="4648200" y="975098"/>
          <a:ext cx="4267200" cy="5449302"/>
        </p:xfrm>
        <a:graphic>
          <a:graphicData uri="http://schemas.openxmlformats.org/drawingml/2006/table">
            <a:tbl>
              <a:tblPr firstRow="1" bandRow="1">
                <a:tableStyleId>{5C22544A-7EE6-4342-B048-85BDC9FD1C3A}</a:tableStyleId>
              </a:tblPr>
              <a:tblGrid>
                <a:gridCol w="2870662">
                  <a:extLst>
                    <a:ext uri="{9D8B030D-6E8A-4147-A177-3AD203B41FA5}">
                      <a16:colId xmlns:a16="http://schemas.microsoft.com/office/drawing/2014/main" val="2564482555"/>
                    </a:ext>
                  </a:extLst>
                </a:gridCol>
                <a:gridCol w="1396538">
                  <a:extLst>
                    <a:ext uri="{9D8B030D-6E8A-4147-A177-3AD203B41FA5}">
                      <a16:colId xmlns:a16="http://schemas.microsoft.com/office/drawing/2014/main" val="2777248920"/>
                    </a:ext>
                  </a:extLst>
                </a:gridCol>
              </a:tblGrid>
              <a:tr h="594876">
                <a:tc>
                  <a:txBody>
                    <a:bodyPr/>
                    <a:lstStyle/>
                    <a:p>
                      <a:pPr algn="ctr"/>
                      <a:r>
                        <a:rPr lang="en-US" sz="1600" dirty="0" smtClean="0">
                          <a:solidFill>
                            <a:schemeClr val="tx1"/>
                          </a:solidFill>
                        </a:rPr>
                        <a:t>Event</a:t>
                      </a:r>
                      <a:r>
                        <a:rPr lang="en-US" sz="1600" baseline="0" dirty="0" smtClean="0">
                          <a:solidFill>
                            <a:schemeClr val="tx1"/>
                          </a:solidFill>
                        </a:rPr>
                        <a:t> </a:t>
                      </a:r>
                      <a:endParaRPr lang="en-US" sz="1600" dirty="0">
                        <a:solidFill>
                          <a:schemeClr val="tx1"/>
                        </a:solidFill>
                      </a:endParaRPr>
                    </a:p>
                  </a:txBody>
                  <a:tcPr/>
                </a:tc>
                <a:tc>
                  <a:txBody>
                    <a:bodyPr/>
                    <a:lstStyle/>
                    <a:p>
                      <a:pPr algn="ctr"/>
                      <a:r>
                        <a:rPr lang="en-US" sz="1600" dirty="0" smtClean="0">
                          <a:solidFill>
                            <a:schemeClr val="tx1"/>
                          </a:solidFill>
                        </a:rPr>
                        <a:t>Geological</a:t>
                      </a:r>
                      <a:r>
                        <a:rPr lang="en-US" sz="1600" baseline="0" dirty="0" smtClean="0">
                          <a:solidFill>
                            <a:schemeClr val="tx1"/>
                          </a:solidFill>
                        </a:rPr>
                        <a:t> or biological?</a:t>
                      </a:r>
                      <a:endParaRPr lang="en-US" sz="1600" dirty="0">
                        <a:solidFill>
                          <a:schemeClr val="tx1"/>
                        </a:solidFill>
                      </a:endParaRPr>
                    </a:p>
                  </a:txBody>
                  <a:tcPr/>
                </a:tc>
                <a:extLst>
                  <a:ext uri="{0D108BD9-81ED-4DB2-BD59-A6C34878D82A}">
                    <a16:rowId xmlns:a16="http://schemas.microsoft.com/office/drawing/2014/main" val="3914263812"/>
                  </a:ext>
                </a:extLst>
              </a:tr>
              <a:tr h="594876">
                <a:tc>
                  <a:txBody>
                    <a:bodyPr/>
                    <a:lstStyle/>
                    <a:p>
                      <a:r>
                        <a:rPr lang="en-US" sz="1600" dirty="0" smtClean="0">
                          <a:solidFill>
                            <a:schemeClr val="tx1"/>
                          </a:solidFill>
                        </a:rPr>
                        <a:t>Hot,</a:t>
                      </a:r>
                      <a:r>
                        <a:rPr lang="en-US" sz="1600" baseline="0" dirty="0" smtClean="0">
                          <a:solidFill>
                            <a:schemeClr val="tx1"/>
                          </a:solidFill>
                        </a:rPr>
                        <a:t> dry conditions dominate Pangea</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3301284659"/>
                  </a:ext>
                </a:extLst>
              </a:tr>
              <a:tr h="465184">
                <a:tc>
                  <a:txBody>
                    <a:bodyPr/>
                    <a:lstStyle/>
                    <a:p>
                      <a:r>
                        <a:rPr lang="en-US" sz="1600" dirty="0" smtClean="0">
                          <a:solidFill>
                            <a:schemeClr val="tx1"/>
                          </a:solidFill>
                        </a:rPr>
                        <a:t>Dinosaurs appear</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2552182435"/>
                  </a:ext>
                </a:extLst>
              </a:tr>
              <a:tr h="465184">
                <a:tc>
                  <a:txBody>
                    <a:bodyPr/>
                    <a:lstStyle/>
                    <a:p>
                      <a:r>
                        <a:rPr lang="en-US" sz="1600" dirty="0" smtClean="0">
                          <a:solidFill>
                            <a:schemeClr val="tx1"/>
                          </a:solidFill>
                        </a:rPr>
                        <a:t>Pangea splits</a:t>
                      </a:r>
                      <a:r>
                        <a:rPr lang="en-US" sz="1600" baseline="0" dirty="0" smtClean="0">
                          <a:solidFill>
                            <a:schemeClr val="tx1"/>
                          </a:solidFill>
                        </a:rPr>
                        <a:t> </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563017814"/>
                  </a:ext>
                </a:extLst>
              </a:tr>
              <a:tr h="539685">
                <a:tc>
                  <a:txBody>
                    <a:bodyPr/>
                    <a:lstStyle/>
                    <a:p>
                      <a:r>
                        <a:rPr lang="en-US" sz="1600" dirty="0" smtClean="0">
                          <a:solidFill>
                            <a:schemeClr val="tx1"/>
                          </a:solidFill>
                        </a:rPr>
                        <a:t>Widespread volcano activity</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1085488852"/>
                  </a:ext>
                </a:extLst>
              </a:tr>
              <a:tr h="539685">
                <a:tc>
                  <a:txBody>
                    <a:bodyPr/>
                    <a:lstStyle/>
                    <a:p>
                      <a:r>
                        <a:rPr lang="en-US" sz="1600" dirty="0" smtClean="0">
                          <a:solidFill>
                            <a:schemeClr val="tx1"/>
                          </a:solidFill>
                        </a:rPr>
                        <a:t>Dinosaurs become extinct</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2555162779"/>
                  </a:ext>
                </a:extLst>
              </a:tr>
              <a:tr h="594876">
                <a:tc>
                  <a:txBody>
                    <a:bodyPr/>
                    <a:lstStyle/>
                    <a:p>
                      <a:r>
                        <a:rPr lang="en-US" sz="1600" dirty="0" smtClean="0">
                          <a:solidFill>
                            <a:schemeClr val="tx1"/>
                          </a:solidFill>
                        </a:rPr>
                        <a:t>Rocky Mountains</a:t>
                      </a:r>
                      <a:r>
                        <a:rPr lang="en-US" sz="1600" baseline="0" dirty="0" smtClean="0">
                          <a:solidFill>
                            <a:schemeClr val="tx1"/>
                          </a:solidFill>
                        </a:rPr>
                        <a:t> and Himalayas form</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2553907079"/>
                  </a:ext>
                </a:extLst>
              </a:tr>
              <a:tr h="594876">
                <a:tc>
                  <a:txBody>
                    <a:bodyPr/>
                    <a:lstStyle/>
                    <a:p>
                      <a:r>
                        <a:rPr lang="en-US" sz="1600" dirty="0" smtClean="0">
                          <a:solidFill>
                            <a:schemeClr val="tx1"/>
                          </a:solidFill>
                        </a:rPr>
                        <a:t>Continental glaciers cover over</a:t>
                      </a:r>
                      <a:r>
                        <a:rPr lang="en-US" sz="1600" baseline="0" dirty="0" smtClean="0">
                          <a:solidFill>
                            <a:schemeClr val="tx1"/>
                          </a:solidFill>
                        </a:rPr>
                        <a:t> Antarctica</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2438620806"/>
                  </a:ext>
                </a:extLst>
              </a:tr>
              <a:tr h="594876">
                <a:tc>
                  <a:txBody>
                    <a:bodyPr/>
                    <a:lstStyle/>
                    <a:p>
                      <a:r>
                        <a:rPr lang="en-US" sz="1600" dirty="0" smtClean="0">
                          <a:solidFill>
                            <a:schemeClr val="tx1"/>
                          </a:solidFill>
                        </a:rPr>
                        <a:t>Mammals and</a:t>
                      </a:r>
                      <a:r>
                        <a:rPr lang="en-US" sz="1600" baseline="0" dirty="0" smtClean="0">
                          <a:solidFill>
                            <a:schemeClr val="tx1"/>
                          </a:solidFill>
                        </a:rPr>
                        <a:t> flowering plants dominate</a:t>
                      </a:r>
                      <a:endParaRPr lang="en-US" sz="1600" dirty="0">
                        <a:solidFill>
                          <a:schemeClr val="tx1"/>
                        </a:solidFill>
                      </a:endParaRPr>
                    </a:p>
                  </a:txBody>
                  <a:tcPr/>
                </a:tc>
                <a:tc>
                  <a:txBody>
                    <a:bodyPr/>
                    <a:lstStyle/>
                    <a:p>
                      <a:endParaRPr lang="en-US" sz="1600">
                        <a:solidFill>
                          <a:schemeClr val="tx1"/>
                        </a:solidFill>
                      </a:endParaRPr>
                    </a:p>
                  </a:txBody>
                  <a:tcPr/>
                </a:tc>
                <a:extLst>
                  <a:ext uri="{0D108BD9-81ED-4DB2-BD59-A6C34878D82A}">
                    <a16:rowId xmlns:a16="http://schemas.microsoft.com/office/drawing/2014/main" val="3398976957"/>
                  </a:ext>
                </a:extLst>
              </a:tr>
              <a:tr h="465184">
                <a:tc>
                  <a:txBody>
                    <a:bodyPr/>
                    <a:lstStyle/>
                    <a:p>
                      <a:r>
                        <a:rPr lang="en-US" sz="1600" dirty="0" smtClean="0">
                          <a:solidFill>
                            <a:schemeClr val="tx1"/>
                          </a:solidFill>
                        </a:rPr>
                        <a:t>Humans appear</a:t>
                      </a:r>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2422616501"/>
                  </a:ext>
                </a:extLst>
              </a:tr>
            </a:tbl>
          </a:graphicData>
        </a:graphic>
      </p:graphicFrame>
    </p:spTree>
    <p:extLst>
      <p:ext uri="{BB962C8B-B14F-4D97-AF65-F5344CB8AC3E}">
        <p14:creationId xmlns:p14="http://schemas.microsoft.com/office/powerpoint/2010/main" val="3687941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606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5400" u="sng" dirty="0" smtClean="0"/>
              <a:t>Warm-up </a:t>
            </a:r>
            <a:endParaRPr lang="en-US" sz="5400" u="sng" dirty="0"/>
          </a:p>
        </p:txBody>
      </p:sp>
      <p:sp>
        <p:nvSpPr>
          <p:cNvPr id="3" name="Content Placeholder 2"/>
          <p:cNvSpPr>
            <a:spLocks noGrp="1"/>
          </p:cNvSpPr>
          <p:nvPr>
            <p:ph idx="1"/>
          </p:nvPr>
        </p:nvSpPr>
        <p:spPr>
          <a:xfrm>
            <a:off x="381000" y="1219200"/>
            <a:ext cx="8458200" cy="4876800"/>
          </a:xfrm>
        </p:spPr>
        <p:txBody>
          <a:bodyPr>
            <a:normAutofit/>
          </a:bodyPr>
          <a:lstStyle/>
          <a:p>
            <a:r>
              <a:rPr lang="en-US" sz="3600" dirty="0" smtClean="0"/>
              <a:t>Define the root </a:t>
            </a:r>
            <a:r>
              <a:rPr lang="en-US" sz="3600" dirty="0" smtClean="0"/>
              <a:t>words: </a:t>
            </a:r>
            <a:endParaRPr lang="en-US" sz="3600" dirty="0" smtClean="0"/>
          </a:p>
          <a:p>
            <a:pPr lvl="1"/>
            <a:r>
              <a:rPr lang="en-US" sz="3200" dirty="0" smtClean="0"/>
              <a:t>Geo</a:t>
            </a:r>
          </a:p>
          <a:p>
            <a:pPr lvl="1"/>
            <a:r>
              <a:rPr lang="en-US" sz="3200" dirty="0" smtClean="0"/>
              <a:t>Bio </a:t>
            </a:r>
          </a:p>
          <a:p>
            <a:endParaRPr lang="en-US" sz="3600" dirty="0" smtClean="0"/>
          </a:p>
          <a:p>
            <a:r>
              <a:rPr lang="en-US" sz="3600" dirty="0" smtClean="0"/>
              <a:t>Explain </a:t>
            </a:r>
            <a:r>
              <a:rPr lang="en-US" sz="3600" dirty="0" smtClean="0"/>
              <a:t>what geological factors prove evolution has taken place on Earth. What about biological factors? </a:t>
            </a:r>
            <a:endParaRPr lang="en-US" sz="3600" dirty="0" smtClean="0"/>
          </a:p>
          <a:p>
            <a:pPr lvl="1"/>
            <a:endParaRPr lang="en-US" dirty="0" smtClean="0"/>
          </a:p>
        </p:txBody>
      </p:sp>
    </p:spTree>
    <p:extLst>
      <p:ext uri="{BB962C8B-B14F-4D97-AF65-F5344CB8AC3E}">
        <p14:creationId xmlns:p14="http://schemas.microsoft.com/office/powerpoint/2010/main" val="2705487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76200"/>
            <a:ext cx="7848600" cy="952500"/>
          </a:xfrm>
          <a:prstGeom prst="rect">
            <a:avLst/>
          </a:prstGeom>
        </p:spPr>
        <p:txBody>
          <a:bodyPr vert="horz" lIns="45720" rIns="4572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j-lt"/>
                <a:ea typeface="+mj-ea"/>
                <a:cs typeface="+mj-cs"/>
              </a:rPr>
              <a:t>So evolution, how do we prove it?</a:t>
            </a: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33400" y="1600200"/>
            <a:ext cx="4495800" cy="3785652"/>
          </a:xfrm>
          <a:prstGeom prst="rect">
            <a:avLst/>
          </a:prstGeom>
          <a:noFill/>
        </p:spPr>
        <p:txBody>
          <a:bodyPr wrap="square" rtlCol="0">
            <a:spAutoFit/>
          </a:bodyPr>
          <a:lstStyle/>
          <a:p>
            <a:r>
              <a:rPr lang="en-US" sz="3000" dirty="0" smtClean="0"/>
              <a:t>Well there’s this scientist named </a:t>
            </a:r>
            <a:r>
              <a:rPr lang="en-US" sz="3000" b="1" u="sng" dirty="0" smtClean="0">
                <a:solidFill>
                  <a:srgbClr val="FF0000"/>
                </a:solidFill>
              </a:rPr>
              <a:t>Richard </a:t>
            </a:r>
            <a:r>
              <a:rPr lang="en-US" sz="3000" b="1" u="sng" dirty="0" err="1" smtClean="0">
                <a:solidFill>
                  <a:srgbClr val="FF0000"/>
                </a:solidFill>
              </a:rPr>
              <a:t>Lenski</a:t>
            </a:r>
            <a:r>
              <a:rPr lang="en-US" sz="3000" b="1" u="sng" dirty="0" smtClean="0">
                <a:solidFill>
                  <a:srgbClr val="FF0000"/>
                </a:solidFill>
              </a:rPr>
              <a:t> </a:t>
            </a:r>
            <a:r>
              <a:rPr lang="en-US" sz="3000" dirty="0" smtClean="0"/>
              <a:t>and in 1988 he started an experiment to prove that evolution can happen. This experiment was called the </a:t>
            </a:r>
            <a:r>
              <a:rPr lang="en-US" sz="3000" b="1" i="1" dirty="0" smtClean="0"/>
              <a:t>E. coli</a:t>
            </a:r>
            <a:r>
              <a:rPr lang="en-US" sz="3000" b="1" dirty="0" smtClean="0"/>
              <a:t> long-term evolution experiment.</a:t>
            </a:r>
            <a:endParaRPr lang="en-US" sz="3000" dirty="0"/>
          </a:p>
        </p:txBody>
      </p:sp>
      <p:pic>
        <p:nvPicPr>
          <p:cNvPr id="20482" name="Picture 2" descr="http://news.msu.edu/media/photo/experts/27.jpg"/>
          <p:cNvPicPr>
            <a:picLocks noChangeAspect="1" noChangeArrowheads="1"/>
          </p:cNvPicPr>
          <p:nvPr/>
        </p:nvPicPr>
        <p:blipFill>
          <a:blip r:embed="rId2" cstate="print"/>
          <a:srcRect/>
          <a:stretch>
            <a:fillRect/>
          </a:stretch>
        </p:blipFill>
        <p:spPr bwMode="auto">
          <a:xfrm>
            <a:off x="5029200" y="838200"/>
            <a:ext cx="3952875" cy="5868594"/>
          </a:xfrm>
          <a:prstGeom prst="rect">
            <a:avLst/>
          </a:prstGeom>
          <a:noFill/>
        </p:spPr>
      </p:pic>
    </p:spTree>
    <p:extLst>
      <p:ext uri="{BB962C8B-B14F-4D97-AF65-F5344CB8AC3E}">
        <p14:creationId xmlns:p14="http://schemas.microsoft.com/office/powerpoint/2010/main" val="2424165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2400"/>
            <a:ext cx="9144000" cy="1143000"/>
          </a:xfrm>
          <a:prstGeom prst="rect">
            <a:avLst/>
          </a:prstGeom>
        </p:spPr>
        <p:txBody>
          <a:bodyPr vert="horz" lIns="45720" rIns="4572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tx1"/>
                </a:solidFill>
                <a:effectLst/>
                <a:uLnTx/>
                <a:uFillTx/>
                <a:latin typeface="+mj-lt"/>
                <a:ea typeface="+mj-ea"/>
                <a:cs typeface="+mj-cs"/>
              </a:rPr>
              <a:t>So what is the </a:t>
            </a:r>
            <a:r>
              <a:rPr kumimoji="0" lang="en-US" sz="4600" b="1" i="1" u="none" strike="noStrike" kern="1200" cap="none" spc="0" normalizeH="0" baseline="0" noProof="0" dirty="0" smtClean="0">
                <a:ln>
                  <a:noFill/>
                </a:ln>
                <a:solidFill>
                  <a:schemeClr val="tx1"/>
                </a:solidFill>
                <a:effectLst/>
                <a:uLnTx/>
                <a:uFillTx/>
                <a:latin typeface="+mj-lt"/>
                <a:ea typeface="+mj-ea"/>
                <a:cs typeface="+mj-cs"/>
              </a:rPr>
              <a:t>E. Coli Long Term Experiment? </a:t>
            </a:r>
            <a:endParaRPr kumimoji="0" lang="en-US" sz="4600" b="1" i="1"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71473" y="1371601"/>
            <a:ext cx="8610600" cy="1015663"/>
          </a:xfrm>
          <a:prstGeom prst="rect">
            <a:avLst/>
          </a:prstGeom>
          <a:noFill/>
        </p:spPr>
        <p:txBody>
          <a:bodyPr wrap="square" rtlCol="0">
            <a:spAutoFit/>
          </a:bodyPr>
          <a:lstStyle/>
          <a:p>
            <a:r>
              <a:rPr lang="en-US" sz="3000" dirty="0" smtClean="0"/>
              <a:t>It’s exactly what it sounds like: Take some E. Coli bacteria…</a:t>
            </a:r>
            <a:endParaRPr lang="en-US" sz="3000" dirty="0"/>
          </a:p>
        </p:txBody>
      </p:sp>
      <p:sp>
        <p:nvSpPr>
          <p:cNvPr id="8" name="Right Arrow 7"/>
          <p:cNvSpPr/>
          <p:nvPr/>
        </p:nvSpPr>
        <p:spPr>
          <a:xfrm rot="5731724" flipV="1">
            <a:off x="675678" y="2434711"/>
            <a:ext cx="856096" cy="64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0" y="2286000"/>
            <a:ext cx="7086598" cy="1938992"/>
          </a:xfrm>
          <a:prstGeom prst="rect">
            <a:avLst/>
          </a:prstGeom>
          <a:noFill/>
        </p:spPr>
        <p:txBody>
          <a:bodyPr wrap="square" rtlCol="0">
            <a:spAutoFit/>
          </a:bodyPr>
          <a:lstStyle/>
          <a:p>
            <a:r>
              <a:rPr lang="en-US" sz="3000" dirty="0" smtClean="0"/>
              <a:t>Place them in their own individual incubators and take 1% of their population out each day to place in a different environment (to see how it evolves).</a:t>
            </a:r>
            <a:endParaRPr lang="en-US" sz="3000" dirty="0"/>
          </a:p>
        </p:txBody>
      </p:sp>
      <p:sp>
        <p:nvSpPr>
          <p:cNvPr id="11" name="TextBox 10"/>
          <p:cNvSpPr txBox="1"/>
          <p:nvPr/>
        </p:nvSpPr>
        <p:spPr>
          <a:xfrm>
            <a:off x="743977" y="5352097"/>
            <a:ext cx="8001000" cy="1477328"/>
          </a:xfrm>
          <a:prstGeom prst="rect">
            <a:avLst/>
          </a:prstGeom>
          <a:noFill/>
        </p:spPr>
        <p:txBody>
          <a:bodyPr wrap="square" rtlCol="0">
            <a:spAutoFit/>
          </a:bodyPr>
          <a:lstStyle/>
          <a:p>
            <a:r>
              <a:rPr lang="en-US" sz="3000" dirty="0" smtClean="0"/>
              <a:t>Also, every 75 days, freeze large majorities of a population with similar traits (to compare to the original as well as other types later)</a:t>
            </a:r>
            <a:endParaRPr lang="en-US" sz="3000" dirty="0"/>
          </a:p>
        </p:txBody>
      </p:sp>
      <p:pic>
        <p:nvPicPr>
          <p:cNvPr id="24578" name="Picture 2" descr="https://encrypted-tbn1.gstatic.com/images?q=tbn:ANd9GcT9Z9IKvEBnKUmefCYT1SGuy2JG5enZc13vjpkDNNk42krFfjbj1g"/>
          <p:cNvPicPr>
            <a:picLocks noChangeAspect="1" noChangeArrowheads="1"/>
          </p:cNvPicPr>
          <p:nvPr/>
        </p:nvPicPr>
        <p:blipFill>
          <a:blip r:embed="rId3" cstate="print"/>
          <a:srcRect/>
          <a:stretch>
            <a:fillRect/>
          </a:stretch>
        </p:blipFill>
        <p:spPr bwMode="auto">
          <a:xfrm>
            <a:off x="410140" y="3284071"/>
            <a:ext cx="1454264" cy="1447801"/>
          </a:xfrm>
          <a:prstGeom prst="rect">
            <a:avLst/>
          </a:prstGeom>
          <a:noFill/>
        </p:spPr>
      </p:pic>
      <p:sp>
        <p:nvSpPr>
          <p:cNvPr id="12" name="Right Arrow 11"/>
          <p:cNvSpPr/>
          <p:nvPr/>
        </p:nvSpPr>
        <p:spPr>
          <a:xfrm rot="2055588" flipV="1">
            <a:off x="2473664" y="4485672"/>
            <a:ext cx="631825" cy="590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4" descr="http://upload.wikimedia.org/wikipedia/commons/thumb/9/99/Lenski%27s_12_long-term_lines_of_E._coli_on_25_June_2008.jpg/300px-Lenski%27s_12_long-term_lines_of_E._coli_on_25_June_2008.jpg"/>
          <p:cNvPicPr>
            <a:picLocks noChangeAspect="1" noChangeArrowheads="1"/>
          </p:cNvPicPr>
          <p:nvPr/>
        </p:nvPicPr>
        <p:blipFill>
          <a:blip r:embed="rId4" cstate="print"/>
          <a:srcRect/>
          <a:stretch>
            <a:fillRect/>
          </a:stretch>
        </p:blipFill>
        <p:spPr bwMode="auto">
          <a:xfrm>
            <a:off x="3429000" y="4114800"/>
            <a:ext cx="4724400" cy="1332484"/>
          </a:xfrm>
          <a:prstGeom prst="rect">
            <a:avLst/>
          </a:prstGeom>
          <a:noFill/>
        </p:spPr>
      </p:pic>
    </p:spTree>
    <p:extLst>
      <p:ext uri="{BB962C8B-B14F-4D97-AF65-F5344CB8AC3E}">
        <p14:creationId xmlns:p14="http://schemas.microsoft.com/office/powerpoint/2010/main" val="11664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24580"/>
                                        </p:tgtEl>
                                        <p:attrNameLst>
                                          <p:attrName>style.visibility</p:attrName>
                                        </p:attrNameLst>
                                      </p:cBhvr>
                                      <p:to>
                                        <p:strVal val="visible"/>
                                      </p:to>
                                    </p:set>
                                    <p:animEffect transition="in" filter="randombar(horizontal)">
                                      <p:cBhvr>
                                        <p:cTn id="21" dur="500"/>
                                        <p:tgtEl>
                                          <p:spTgt spid="2458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b="1" i="1" u="sng" dirty="0" smtClean="0"/>
              <a:t>E. Coli Long Term Experiment</a:t>
            </a:r>
            <a:endParaRPr lang="en-US" u="sng" dirty="0"/>
          </a:p>
        </p:txBody>
      </p:sp>
      <p:sp>
        <p:nvSpPr>
          <p:cNvPr id="3" name="Content Placeholder 2"/>
          <p:cNvSpPr>
            <a:spLocks noGrp="1"/>
          </p:cNvSpPr>
          <p:nvPr>
            <p:ph idx="1"/>
          </p:nvPr>
        </p:nvSpPr>
        <p:spPr>
          <a:xfrm>
            <a:off x="0" y="990600"/>
            <a:ext cx="9144000" cy="5486400"/>
          </a:xfrm>
        </p:spPr>
        <p:txBody>
          <a:bodyPr>
            <a:normAutofit/>
          </a:bodyPr>
          <a:lstStyle/>
          <a:p>
            <a:pPr algn="ctr">
              <a:buNone/>
            </a:pPr>
            <a:r>
              <a:rPr lang="en-US" sz="3200" dirty="0" smtClean="0"/>
              <a:t>So after 20 years, what’s the verdict?</a:t>
            </a:r>
          </a:p>
          <a:p>
            <a:pPr algn="ctr">
              <a:buNone/>
            </a:pPr>
            <a:endParaRPr lang="en-US" sz="3200" b="1" dirty="0" smtClean="0"/>
          </a:p>
          <a:p>
            <a:pPr algn="ctr">
              <a:buNone/>
            </a:pPr>
            <a:r>
              <a:rPr lang="en-US" sz="3200" b="1" dirty="0" smtClean="0"/>
              <a:t>Between the 12 original populations, there were about 10-20 beneficial mutations. Additionally, all populations evolved to be much larger than the first generation.</a:t>
            </a:r>
          </a:p>
          <a:p>
            <a:pPr algn="ctr">
              <a:buNone/>
            </a:pPr>
            <a:endParaRPr lang="en-US" sz="3200" b="1" dirty="0" smtClean="0"/>
          </a:p>
          <a:p>
            <a:pPr algn="ctr">
              <a:buNone/>
            </a:pPr>
            <a:endParaRPr lang="en-US" sz="3200" b="1" dirty="0" smtClean="0"/>
          </a:p>
          <a:p>
            <a:pPr algn="ctr">
              <a:buNone/>
            </a:pPr>
            <a:r>
              <a:rPr lang="en-US" sz="3200" b="1" dirty="0" smtClean="0"/>
              <a:t>But what if you want some other kind of evidence? Well it won’t be as recent or easily observable…</a:t>
            </a:r>
          </a:p>
          <a:p>
            <a:pPr algn="ctr">
              <a:buNone/>
            </a:pPr>
            <a:endParaRPr lang="en-US" b="1" dirty="0" smtClean="0"/>
          </a:p>
          <a:p>
            <a:pPr algn="ctr">
              <a:buNone/>
            </a:pPr>
            <a:endParaRPr lang="en-US" b="1" dirty="0"/>
          </a:p>
        </p:txBody>
      </p:sp>
    </p:spTree>
    <p:extLst>
      <p:ext uri="{BB962C8B-B14F-4D97-AF65-F5344CB8AC3E}">
        <p14:creationId xmlns:p14="http://schemas.microsoft.com/office/powerpoint/2010/main" val="3822891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Evolution Of…</a:t>
            </a:r>
            <a:endParaRPr lang="en-US" dirty="0"/>
          </a:p>
        </p:txBody>
      </p:sp>
      <p:pic>
        <p:nvPicPr>
          <p:cNvPr id="1026" name="Picture 2" descr="http://evidencebasedliving.human.cornell.edu/files/2013/07/music_notes-1z5rh82.jpg">
            <a:hlinkClick r:id="rId2"/>
          </p:cNvPr>
          <p:cNvPicPr>
            <a:picLocks noChangeAspect="1" noChangeArrowheads="1"/>
          </p:cNvPicPr>
          <p:nvPr/>
        </p:nvPicPr>
        <p:blipFill>
          <a:blip r:embed="rId3" cstate="print"/>
          <a:srcRect/>
          <a:stretch>
            <a:fillRect/>
          </a:stretch>
        </p:blipFill>
        <p:spPr bwMode="auto">
          <a:xfrm>
            <a:off x="3048000" y="1752600"/>
            <a:ext cx="3639065" cy="4343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lgn="ctr"/>
            <a:r>
              <a:rPr lang="en-US" dirty="0" smtClean="0"/>
              <a:t>Literacy Activity </a:t>
            </a:r>
            <a:endParaRPr lang="en-US" dirty="0"/>
          </a:p>
        </p:txBody>
      </p:sp>
      <p:sp>
        <p:nvSpPr>
          <p:cNvPr id="3" name="Content Placeholder 2"/>
          <p:cNvSpPr>
            <a:spLocks noGrp="1"/>
          </p:cNvSpPr>
          <p:nvPr>
            <p:ph idx="1"/>
          </p:nvPr>
        </p:nvSpPr>
        <p:spPr>
          <a:xfrm>
            <a:off x="0" y="990600"/>
            <a:ext cx="9144000" cy="5867400"/>
          </a:xfrm>
        </p:spPr>
        <p:txBody>
          <a:bodyPr>
            <a:normAutofit fontScale="25000" lnSpcReduction="20000"/>
          </a:bodyPr>
          <a:lstStyle/>
          <a:p>
            <a:pPr marL="550926" indent="-514350">
              <a:buFont typeface="+mj-lt"/>
              <a:buAutoNum type="arabicPeriod"/>
            </a:pPr>
            <a:r>
              <a:rPr lang="en-US" sz="10000" dirty="0" smtClean="0"/>
              <a:t>Writing Prompt (create a timeline of your evolution of )</a:t>
            </a:r>
          </a:p>
          <a:p>
            <a:pPr marL="852678" lvl="1" indent="-514350">
              <a:buFont typeface="+mj-lt"/>
              <a:buAutoNum type="alphaLcParenR"/>
            </a:pPr>
            <a:r>
              <a:rPr lang="en-US" sz="10000" dirty="0" smtClean="0"/>
              <a:t>Evolution of Dance or </a:t>
            </a:r>
          </a:p>
          <a:p>
            <a:pPr marL="852678" lvl="1" indent="-514350">
              <a:buFont typeface="+mj-lt"/>
              <a:buAutoNum type="alphaLcParenR"/>
            </a:pPr>
            <a:r>
              <a:rPr lang="en-US" sz="10000" dirty="0" smtClean="0"/>
              <a:t>Evolution of technology </a:t>
            </a:r>
          </a:p>
          <a:p>
            <a:pPr marL="852678" lvl="1" indent="-514350">
              <a:buFont typeface="+mj-lt"/>
              <a:buAutoNum type="alphaLcParenR"/>
            </a:pPr>
            <a:r>
              <a:rPr lang="en-US" sz="10000" dirty="0" smtClean="0"/>
              <a:t>Your choice</a:t>
            </a:r>
          </a:p>
          <a:p>
            <a:pPr marL="550926" indent="-514350">
              <a:buFont typeface="+mj-lt"/>
              <a:buAutoNum type="arabicPeriod"/>
            </a:pPr>
            <a:r>
              <a:rPr lang="en-US" sz="10000" dirty="0" smtClean="0"/>
              <a:t>Evolution of Earth </a:t>
            </a:r>
          </a:p>
          <a:p>
            <a:pPr marL="852678" lvl="1" indent="-514350">
              <a:buFont typeface="+mj-lt"/>
              <a:buAutoNum type="alphaLcParenR"/>
            </a:pPr>
            <a:r>
              <a:rPr lang="en-US" sz="10000" dirty="0" smtClean="0"/>
              <a:t>6-8 facts about Earth’s past </a:t>
            </a:r>
          </a:p>
          <a:p>
            <a:pPr marL="550926" indent="-514350">
              <a:buFont typeface="+mj-lt"/>
              <a:buAutoNum type="arabicPeriod"/>
            </a:pPr>
            <a:r>
              <a:rPr lang="en-US" sz="10000" dirty="0" smtClean="0"/>
              <a:t>Compare and Contrast </a:t>
            </a:r>
          </a:p>
          <a:p>
            <a:pPr marL="852678" lvl="1" indent="-514350">
              <a:buFont typeface="+mj-lt"/>
              <a:buAutoNum type="alphaLcParenR"/>
            </a:pPr>
            <a:r>
              <a:rPr lang="en-US" sz="10000" dirty="0" smtClean="0"/>
              <a:t>Compare and contrast the </a:t>
            </a:r>
          </a:p>
          <a:p>
            <a:pPr marL="852678" lvl="1" indent="-514350">
              <a:buNone/>
            </a:pPr>
            <a:r>
              <a:rPr lang="en-US" sz="10000" dirty="0" smtClean="0"/>
              <a:t>	evolution of </a:t>
            </a:r>
            <a:r>
              <a:rPr lang="en-US" sz="10000" u="sng" dirty="0" smtClean="0"/>
              <a:t>EARTH</a:t>
            </a:r>
            <a:r>
              <a:rPr lang="en-US" sz="10000" dirty="0" smtClean="0"/>
              <a:t> to the evolution</a:t>
            </a:r>
          </a:p>
          <a:p>
            <a:pPr marL="852678" lvl="1" indent="-514350">
              <a:buNone/>
            </a:pPr>
            <a:r>
              <a:rPr lang="en-US" sz="10000" dirty="0" smtClean="0"/>
              <a:t>	of </a:t>
            </a:r>
            <a:r>
              <a:rPr lang="en-US" sz="10000" u="sng" dirty="0" smtClean="0"/>
              <a:t>DANCE</a:t>
            </a:r>
            <a:r>
              <a:rPr lang="en-US" sz="10000" dirty="0" smtClean="0"/>
              <a:t> OR </a:t>
            </a:r>
            <a:r>
              <a:rPr lang="en-US" sz="10000" u="sng" dirty="0" smtClean="0"/>
              <a:t>TECHNOLOGY</a:t>
            </a:r>
          </a:p>
          <a:p>
            <a:pPr marL="550926" indent="-514350">
              <a:buFont typeface="+mj-lt"/>
              <a:buAutoNum type="arabicPeriod"/>
            </a:pPr>
            <a:r>
              <a:rPr lang="en-US" sz="10000" dirty="0" smtClean="0"/>
              <a:t>Essay</a:t>
            </a:r>
          </a:p>
          <a:p>
            <a:pPr marL="852678" lvl="1" indent="-514350">
              <a:buFont typeface="+mj-lt"/>
              <a:buAutoNum type="alphaLcParenR"/>
            </a:pPr>
            <a:r>
              <a:rPr lang="en-US" sz="10000" dirty="0" smtClean="0"/>
              <a:t>Write a 3 paragraph essay comparing and contrasting the evolution of Earth to your evolution of. </a:t>
            </a:r>
          </a:p>
          <a:p>
            <a:pPr marL="852678" lvl="1" indent="-514350">
              <a:buFont typeface="+mj-lt"/>
              <a:buAutoNum type="alphaLcParenR"/>
            </a:pPr>
            <a:r>
              <a:rPr lang="en-US" sz="10000" dirty="0" smtClean="0"/>
              <a:t>Each paragraph must be a minimum of 5-8 sentences each. </a:t>
            </a:r>
          </a:p>
          <a:p>
            <a:pPr marL="852678" lvl="1" indent="-514350">
              <a:buFont typeface="+mj-lt"/>
              <a:buAutoNum type="alphaLcParenR"/>
            </a:pPr>
            <a:r>
              <a:rPr lang="en-US" sz="10000" dirty="0" smtClean="0"/>
              <a:t> </a:t>
            </a:r>
          </a:p>
          <a:p>
            <a:pPr marL="550926" indent="-514350">
              <a:buFont typeface="+mj-lt"/>
              <a:buAutoNum type="arabicPeriod"/>
            </a:pPr>
            <a:endParaRPr lang="en-US" dirty="0" smtClean="0"/>
          </a:p>
          <a:p>
            <a:pPr marL="852678" lvl="1" indent="-514350">
              <a:buNone/>
            </a:pPr>
            <a:endParaRPr lang="en-US" dirty="0" smtClean="0"/>
          </a:p>
          <a:p>
            <a:pPr marL="852678" lvl="1" indent="-514350">
              <a:buNone/>
            </a:pPr>
            <a:r>
              <a:rPr lang="en-US" dirty="0" smtClean="0"/>
              <a:t> 	</a:t>
            </a:r>
            <a:endParaRPr lang="en-US" dirty="0"/>
          </a:p>
        </p:txBody>
      </p:sp>
      <p:sp>
        <p:nvSpPr>
          <p:cNvPr id="1026" name="AutoShape 2" descr="data:image/jpeg;base64,/9j/4AAQSkZJRgABAQAAAQABAAD/2wCEAAkGBhEQERUQERAWExEVGBIWFRYXFhgXGhYYFBgaFxQaHBYYHyYqGBkkGRcYIDsgIycpLSwsGCAxNTAqNSYrLCkBCQoKBQUFDQUFDSkYEhgpKSkpKSkpKSkpKSkpKSkpKSkpKSkpKSkpKSkpKSkpKSkpKSkpKSkpKSkpKSkpKSkpKf/AABEIALkBEAMBIgACEQEDEQH/xAAbAAEBAAMBAQEAAAAAAAAAAAAABgMEBQECB//EAFAQAAIBAwICBQUMBAoIBwAAAAECAwAEERIhBTEGE0FRYSIyUnGBBxQjJEJicoKRkpOhFjNjsRUXNDVDRHODwdFUVXSUorKz0iVFU7TC8PH/xAAUAQEAAAAAAAAAAAAAAAAAAAAA/8QAFBEBAAAAAAAAAAAAAAAAAAAAAP/aAAwDAQACEQMRAD8A/caUpQKUpQKUrg8Z6XRwP73iRrq8IyIIsFlB5NI58mFPFyPAGg71cDiXTe0hcwq7XFwP6G3QzSD6QTZPW5UVpjo1dXnlcRuNMZ/qlszJHjukm2eb1DSvgaoOG8KgtkEVvCkUY5KihR68DmfGg4X8JcVuB8DZw2i9jXUhkfH9jBsPbJ7K9HRq+kHxji0oz8m3ihgH3mEjf8QqnpQTC+5/bn9ZcXs30724H5I6ivD7m3D+2KUnvN1dE/aZc1UUoJn+L21HmSXcZ70vbr/5SGvB0RuIx8X4tdKe6bqbhfb1iavscVT0oJfrOMQbslreoPQL2sh+q5kQn6y19Q9PrdSEu0lsZCcAXKaEJ+bOpMbfez4VTV8TQq6lXUMpGCCAQR3EHnQeo4IyDkHkRyNeSyqoLMQqjcknAA7yTyr83khAn0dHy6ur/DYOeHrv5QZWz5fhb4I7cV7bwoZwnH9TTF/gdZHvBjk6RGoAXXj5M+W7s0FHJ09hkJSyhlv3BxmBR1QPjcuVj+xifCvMcYn3za2SHsw91IPWcxoD9711TRxhQFUAAbAAYAHgOyvqgmD0NkkwZ+KXsh7QkiW6/ZAinHrJp/FzYHz0mkP7S6uXz7Gkx+VU9KCZ/i24b/oo/El/768HudWS/qzcRHvjvLpfy6zH5VT0oJgdEbmIfF+LXSnumEVyvt1oG+xxXhueL2/nw296nfEzW0n3JNSsfrrVRSgnLTp5as4hn12c7bCO5Tqix5YWQ5ST6rGqMGsF5ZRzIY5Y1kjbZkdQyn1qdjU4eiU1p5XDLgxKP6rMWktz4L8qD6hKj0TQVVKn+FdL1eUWt1E1pdnlFIQVlxzMMo2lHhsw7VFUFApSlApSlApSlArxmAGScAczRmAGScAbk1HANxljuV4SpwMZDXpB3JPMWwIxj5ePR5hkfi9xxNjHYuYbMErJeYBaXGzLbA7EdnXEY9EHnXe4LwGCzj6uCMKCdTHctIx5s7nd2PeTW9HGFAVQFUAAADAAGwAA5CvqgUpSgUpSgUpSgUpWpxXikVrC887hIkGWY/YAANyScAAbkkAUHvE+JxW0TzzyCOJBlmbkP8yeWBuTsKmVsrnivlXAe14efNtwSk1wO+dhvFGR/RDc58ojzay8J4PLeSrfX6aQp1WtodxB3SyDk1wR7EBwN8mqugw2lokSLHEipGowqqAqqO4AchS8so5kaKVFkjcYZGAZWHcQedZqUEe1pc8K8qDXdcPHnQEl57Yd8LHeWMD+jPlDHkk+bVPw3iUVzEs8EiyROMqynII/wI5YO4OxrZqU4rweWyla+sE1BjqurQbCbvliHJbgDs5SYwd8Ggq6VqcK4pFdQpPA4eJxlWH2EEHcEHIIO4IINbdApSlApSlApSlBp8W4PBdxmG4iWSM74PYRyII3Vh2MCCKnPftxwra5drnh/ZcHyprYd0+P1sX7UDI+UD51V9eMoIwRkHmKD5ilV1DKwZWAIIOQQdwQRzGK+6jpoG4OxliBbhbEmWIAk2ZJ3ljA5wZOWjHm+cu2RVdFKrqHVgysAVYHIIO4II5gjtoPulKUClK4PS7jEkMaQW+DeXLdVBncJtmSVh6EaZbxOkdtBz+KseKXDWKMRZQkC8dT+tfmLVW7sEFyOwhe04rI4woCqAFAAAAwABsAB2CtLgfBo7OBLeLOlBuxOWdju7se12Ylie81v0ClKUClKUClKUClKUHjMACScAbknsqR4XEeKTrfSD4lCxNlGeUrjY3TDu5hAeQy3MjGTpQ5vZ14VGSEZRLesDjTBnCxZHJpWBX6Cv4VUxRBVCqAqgAAAYAA2AAHIYoPqlKUClKUClKUEhxSI8Lna+jHxKZgb2McomOwulHdyDgcxhuYOa5HBAIOQdwRyIPKvJIwwKsAVIIIIyCDsQR2ipbow5sp24VISYwplsmJJzBnDw5PNomIA38xl7jQVdKUoFKUoFKUoFKUoPGXOx5VI2eeFXC2x/m64bFuf9GnY56nwic5K+i2V5Far60+L8KjuoJLeZdUcilWHI+BB7GBwQewgGg3KVO9EOKSsslnctqu7Uqjty66NhmGYD56jfuZXHZVFQKlei/xy5m4md4/KtrT+xjb4WQf2koO/oxpW105v3jtDHCcXFyyW0J7nnOkt9RNb/Urr8OsEt4Y4IxiONERB3KgCj8hQbNKUoFKUoFKUoFKUoFavFeJR20MlxKcRxIzufBRk4HaduVbVS3S0e+Z7Th43WRzcXA/Y2pDBSO5pjEviA1Bs9C+GSRwtcTjF1dN183emoARRZ7o4wqesMe2qClKBSlKBSlKBSlKBU/0z4XJLAJoB8btmE8HzmQHXH6pIyyfWB7KoKUGnwjikd1BHcRHMcqK69+GGcHuI5Y7xW5Ut0VHva5u+HnZFYXVuNv1VySZFA7lnWT1B1qpoFKUoFKUoFKUoFKUoJTpiptZYeKJyhPVXXzrWVhqJ7+rfTJ6tffVUDmsd3arLG8TqGR1ZGB5FWGGHtBNcDoHdN72NrKxaazd7VyebCLHUv8AWhaNs95NBjvvjHFoIt9NpBJcHu6yc9RDnxCCc+0VUVMdFcSXfEbnvnjtx9G2hXI/EklqnoFKwXl7HCuuRwi7DJ7zsAO8k9gpZ30cy643DrkgkdhHMEdh8DQZ6VjjnViwUglDpYeiSobB8dLKfbWSgUpSgUpSgVL9HsT8QvrrYiMxWcZ7hCvWzfbLNj+7FU7NgZPIVNe5ypPD4piMNcNNct67iV5R9iso9lBTUpSgUpSgUri8X6TLbMyvGxwImGncsrs4lIH7NEZz4V7+lMQVmYNhTMfIVpMRxMUMh0jZSynHfjbODgOzSuXL0lt1XUWPNhgKSfJ09nYDrjweR1qeRrpRvkAjO4B3BB37weR8KD6pSlBL9JfgL6wuxsGeSzk8VuF1RZ9U0SD65qoqb90WM/wdPIvnwhLhPpWzrMP+THtqhikDKGByCAQfA7ig+6UpQKUpQKVx5rmeWeSKGRIhEIydUZcuZASDgMuEGMZ5k6uWnfUtOlhkUN1BC/AB31AgNPgJpHNl1Eb7bEEZ3ACjpXD4L0j64RRlD1zKrOBgAKY0frPokuqgc8k+ia7lAqXi+L8YdQMJeW4k9ctowRvaYpY/wxVRUx0xPVz8PucbpdLEfo3UbwkffMZ+qKB7nozayS9st1xBz/vUqj8lFU9THubfzdH9O7/9zLVPQc7i1nIzRSxBWeJmYIx0hgyMh8oA6WAbY47xtnI5v6PvNMJp0QKzlniDFhgRGNNWwDsScnIwAFG+nJ173jFx1hQOQxkkjMIiYlYgG0SCUelhTq5eVpxqGawWPG7gQqBJrHVwdbIYHBt2Yqr5U7scZODkrjLZBxQex9HbhAiF8tKyRzMCzfAi2hSUlsDDl4MA/tM9pxY1Jt0jnWN/l5ScWz9Uw66RSBF5PZktjG2rSWG3LscEEmq46x2Yde+jUMYXSmAO9ef50HUpSlApSlBzOk9wY7K5kHNIJ2H1Y2NfPRW26qxtY/QggX7saitbp9/Nd9/st1/0mrr2A+Cj+gn7hQZ6UpQK17ziEcIBkcKCHIz2hFLty7lBPsrYrj9I+CG5C6dOpVnALdnWwvGMEA43YH2UG5PYQyOk7qGZFkRSeQWXTrGPHSB9vea026MQiNIo2eJEiEGEbGqMDAUkg77nyhhhk771zeIdEWJHUhBGDE3VZ0KzKjoxY6HGfKQ7qc6ew4Iy2HAHjmhXJ6pI0aQZJDSplIsMeYCseY/o4qDcHR1Ncp1aTIkcYxglUQYOzggltgdsEKoPKunaxLGixqdlAVcnJwoxz7TtU/xLo3LJKzKsR1SxSiVi3WIqBQYwAvLyT8oDyzlc5J1Y+hbo0WCuhEtl2cqYzDu2gaCTqOTnUpJJznlQWFKUoNHjtp11rPEeUkUqffQr/jWp0MuOs4fZyHm1vbk+sxrmuw3KuB7n381WP+zW3/TWgoKUpQK8dwASTgDck9gHOvawX9ms0TwvnTIro2NjhwVOD34NBw+JcS4dNpaQxy7rHkEbCQMy6twSjaDgbhsjAOa25b6xVQzPCEkKkHycEwkAE92ghRk+acA4rXk6Nyu4me6zKpi0kRKFHVdZjK5Oc9a2dx4aa9PRlhqK3GJJA6zN1akMHJJ0qT5BGSB5w9IMd6DOWtbbXcBhsnVYGNltlkfq1A7R8Icf5V07W5WVFkXzXAYeojIriydGBupmIgHWMiaRlGkiMRJkJ8oaWY4I5tuTgV27eHQipnOkKM9+BigyVMe6NtYtJ2xzWco8OruYmP8Aw5qnqY90v+a7rv0DH0ta6fzxQPc7GmzaPtjub9D4YupSB9hFU9THRECO44jb9q3XXD6N1EkmfviQeyqegnW6YKjkSRlIwLol85HxeZYVGO9iw27CQN+Yy/pjBjIWRj8JlVUMV6tUZySpIwFkU5BOc4G+1bcnR23bOUO/W/KbYzSLK5G+x1opBHLG2K9j4DEM51uSsqlmdiSJQgft22jXlyx4mg++G8XS41aAwxpPlLpyrjKMB6JAPPfY5Ar64TfNNHrZQrB5kIBLDMUjR5BIHPRnl21kt7FI2LKMEqincnaPOn/mNfVraLEulBgFnbmTvIxdufzmNBmpSlApSlBy+lUHWWN1GObQXC/bGwr3ovc9ZZW0npwQN96NTXRdAQQeR2PqPOpz3OWI4dDExy8HW27eu2kaH8wgPtoKWlKUCpe9luffhRJcIZIQAVJVQbe4LbAjVllU9gyBzxVRSgkE6UXJkjTTGpPUjSdjKWYrKUBbIAweQbGDq23re4xx2WGZo1KEdUrKNJYr5YV3kCtkIqnVsMNpYZBxmhpQSUfH7mR2jilhdVMuJRGxVgkUbjGHwTrcrkEjAPaDj5n6R3SKofqwXFu7SEaViWZJWKku2CQ8QUMSPP5ZxmvpQafCLp5YI5JAA7KCQucesZ3weft7edblKUGpxe76qCWUnASOR892lS3+FaHQmAx8Os0PNba2B9fVrmtb3RJyvDbkL58idSni1wwhT85BXftoBGiovmqAo9SjA/IUGSlKUCud0it2ktLiNF1O0MyqBzJZGAHtJro0oI65srqNpNBlWJ5rh2Kgu2SsfVYCnIT9Z7Qudq2IrK+ZlMk0oJkiVwojVer97IZSAM4JnzuCSDy2qppQTl+snvOPrrdriZWACsuoavKQSSIvnKF8ogDnjABwR1+EQCOCJBqwqIo1jDeSANx2HwrcpQKmPdH3sGQc5JbOMf3lzEp/ImqepjpkOslsLcHeS7jkI+bao859mpEHtFB5N8X4wjE4S8t2j9ctoxkT2mKWT8M1UVNdPrZvewuo1LS2ciXSgc2WLImT60LSDHfiqC1uVlRZEYMjqrKRyKsMqfaDQZaUpQKUpQKUpQKUpQKl+jfwF9f2p2DPHeR+K3C6JMeqWJz9cVUVL9KPi11aX42QMbW4P7K5IEbE9yzrH7HagqKUpQKUpQKUpQKUpQKUpQS/Sz4a6sLMfKmNzJ/Z2i6hn1zPCP8A8qoqW6P/ABm/u73HkR6bKA94iOu5YeuZtH9zVTQKUpQKUpQKUpQKUpQKlx8Y4xkYKWdtj1S3jg/aIoR+IKpJ51RWdyFVQWYnkAoyT9lT3QKFmt2vHBEl7I9yQeao4C26+yFY/aTQUhGdqluhr+9nm4W5/k512+T51rKSY8Z59W2qI/RXvqqqc6X8OkxHfWy6rm1LMEHOaFsdfD62UBl+ei+NBR0rW4ZxGO5hSeFg8Uiq6MO0MMj1Hw7K2aBSlKBSlKBSlKBWlxnhMd3by20ozHKjI2OY1DGR3EHceIrdpQcHodxV5oOrnPxq3YwXHi8eMP8ARkQrIPB/Cu9Un0jHvC5Xiaj4FgsN8AOUYPwU+B2xsSCfQY+iKq1YEZByDyoPaUpQKUpQKUpQK4vS7jLW1sTENVxKyw26+lNL5KfVXdz81GrtVJ8F/wDELs8QO9tB1kNn3Ox8m4uPUSOrU9ysflUHc6P8GSztorZCWEagajzdubufnMxLHxNdClKBSlKBSlKBSlKBSla3EuIx28TzzOEijVndj2BRk+s+HbQT/TRzctFwtDvcktOQd0tYiDMduWslYh9M91VCqAMAYA5Cpzohw+Q9Zf3K6bm60nQecMC56iHwYAlm+e7dwqkoFKUoI+Rv4JuS524bdPlj2WlxIcaj6MMrc+xXPYG2sKxXVqkqNFIoeNwVZWGQysMEEdoIqWsbx+FOtrcuWsmIW2uGOTETssEzH7FkPPzTvjIV1KUoFKUoFKUoFKUoPiWJXUqwDKwIIIyCDsQR2jFSvA5m4dMvDpiTbvn3jKcnYDJtmY/LQeaT5yDHNTVbWjxng8V3C0Ey5RsYIOGVhurqw811OCCORFBvUqZ4NxuWCVbC/bMxz73uMYW6VfyWcDzk7fOXbIFNQKUpQKUqc47x6RpfeFjhrsgGSQjKWiNyd++QjzY+bHc4UE0Gv0hu3vZjwu3YhcA3syn9VE24iU9k0g2+ahLdq1TWtskSLHGoVEVVVRsFVRhQB2AAYrT4DwOKzhEMeTuWd2OXlkbd5Hb5Tsd8+wYAAro0ClKUClKUClKUClKUCpBG/ha4DDfhts+VPZd3EZ5j0oImHqZx2hN17evxV2trZytkpK3Nwpx1uNmghYdnY0g5chvkiqtLVIkWKNQkaAKqqMBVUYAA7ABQZaUpQKVzeNcUaAR6UDF2kXGcebBLKMeJMQG/ea0LPpnExjR1YSMIA+NJCPMqsq41amHlr5QBA1DJ54ChrDd2iTI0UqK8bgqysAQwPMEHmK4sHTGNwp6iZVZIpNTKmBHMdKOfK28rs543xiujeXrpNAgClJDIrZzkFULqQe7ySPbQTy++OEbYkuuGjkRmSe0XuI5zwDwy6j0gNqiwv4p41mhkWSNxlWUggjwIrYqZvuiLRyNc8PlFrOx1SJp1W85/aQjGGP8A6iEN36qCmpUxB01ELCLiMJspCcCQnXbyHs03AACk+jIFPrqlSQMAwIIIBBG4IPIg9ooPqlKUClKUClKUGlxjg8N3E0E6a0bB7QQRurKw3Vgdww3FT0fGLjhh6u+YzWewjvcZZByVblRyPZ1wGk/KCnc11eMoIIIyDsQe0UHzFKrAMpDKQCCDkEHkQRzFfTNjc8q/OeITpYzGPg0plm1fCcORTLCCTuSwIFkdzuWCn0DvXwvEPfk5h405sxq+DsjlIJgD5Ja6zi5J2+DBUbbqcUHdn6QTcQYw8NOmEEiW+IygwcMtuDtNJ87zF72O1d3gnAobOLqoVwMlnZjqeR2853c7u5PMn921bsMSooRFCqAAFAAAA5AAchX3QKUpQKUpQKUpQKV8SyqilmYKoBJJOAAOZJPIVMy9NTOTHwyA3jjYzZ0WyHlvOQesI9GMMfVQUHEOIxW8bTTSLHEgyzMQAB6z+6phluOLbESWvDTzBzHPdj98EB++w9EHfbsOiBaRbm/l993CnUi6dMEB/ZQ5PlfPYs3iKpaDFa2qRIscaKkaAKqqAAoHIADkKy1I2vS+UAGSMNqitSgTVkyTPMpyACQoEWdsnyTsc4G1J0vYLqFpIdKF5ATpIAkaLChgNZJUkZ05HcdqCkpXMjv5ZYpNKrFNG2htR1quysWyMasI+cbbjG3OvrgN1JLDrc6ss+h9OjWgPkPp7MjfxGDtnADaurFJdOtc6SSu5GCyNGeR9F2HtrWTgUCsrKrLp0bCSQKTGAELIGw5AVRlgT5I7hjoUoNEcEgC6NHk9XHFjU3mRElBz7CTvz762ZbVGZHYZZCSpydiwKn17E86y0oFKUoPiWFXUqyhlYEEEAgg8wQeYqaboJHES1hPLYtudERDQknvtpMoPqaT41UUoJcXXF4PPt7e9X0oXNvJjvMUupT+IK+h08jTPvm0vLbHMvbPIv4kHWLj1kVTV4KCch90fhTf+YQL4O/Vn7JMVn/Tzhn+srT/AHmH/urL0g832f51GSc19Z/caCql90Pha8+I2x+jMjn7EJrD/GFauM28dzdf2NrMw/EZVUe1qdG+Y/8AvbVMaCY/hnic+0HD0tx2PdzDP4MGon1F1rz9D5rj+X30s69sMPxaHB7CIzrcfScjwqppQavDuFw2yCKCJIoxyVFCj14Hb41kvLKOZDHLGskbecrqGU+sHnWalBL/AKEdRvw+7ms+6LPXwc8/qJc6B4RslP4Q4tB+ttILtfSt5epf8Gfb7JPZVRSgmV6eRr/KLS9t8cy9rI6/fg6xfzpH7pXCj/Xolx2OSh+xwKpRWrxDzR7f3UHKPug8L/1la/jxn8s1hb3SuF5wLxHPdGryk+yNTmsEPnD1iqe08we2gnj0317W/D72fuPUGBfvXJj28QDXnXcYuPNjtrFT2uzXUo+omhAfrNVPXtBMx9BIXIe9llvnGCBOw6oEdq2yBYx7VJ8apI4woCqAAAAABgADkAOwV9UoFKUoNI8Gg0lOpTSQi4xjaMlkG3LSzMR3EmvY+EQKukRKFI0kY5jUWwe/ymJ9ZJrcpQa1zwyKRJI3jVkl/WKRs+wXyu/ZQPUK+rOySFdEa6VyTjJPPnzr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EQERUQERAWExEVGBIWFRYXFhgXGhYYFBgaFxQaHBYYHyYqGBkkGRcYIDsgIycpLSwsGCAxNTAqNSYrLCkBCQoKBQUFDQUFDSkYEhgpKSkpKSkpKSkpKSkpKSkpKSkpKSkpKSkpKSkpKSkpKSkpKSkpKSkpKSkpKSkpKSkpKf/AABEIALkBEAMBIgACEQEDEQH/xAAbAAEBAAMBAQEAAAAAAAAAAAAABgMEBQECB//EAFAQAAIBAwICBQUMBAoIBwAAAAECAwAEERIhBTEGE0FRYSIyUnGBBxQjJEJicoKRkpOhFjNjsRUXNDVDRHODwdFUVXSUorKz0iVFU7TC8PH/xAAUAQEAAAAAAAAAAAAAAAAAAAAA/8QAFBEBAAAAAAAAAAAAAAAAAAAAAP/aAAwDAQACEQMRAD8A/caUpQKUpQKUrg8Z6XRwP73iRrq8IyIIsFlB5NI58mFPFyPAGg71cDiXTe0hcwq7XFwP6G3QzSD6QTZPW5UVpjo1dXnlcRuNMZ/qlszJHjukm2eb1DSvgaoOG8KgtkEVvCkUY5KihR68DmfGg4X8JcVuB8DZw2i9jXUhkfH9jBsPbJ7K9HRq+kHxji0oz8m3ihgH3mEjf8QqnpQTC+5/bn9ZcXs30724H5I6ivD7m3D+2KUnvN1dE/aZc1UUoJn+L21HmSXcZ70vbr/5SGvB0RuIx8X4tdKe6bqbhfb1iavscVT0oJfrOMQbslreoPQL2sh+q5kQn6y19Q9PrdSEu0lsZCcAXKaEJ+bOpMbfez4VTV8TQq6lXUMpGCCAQR3EHnQeo4IyDkHkRyNeSyqoLMQqjcknAA7yTyr83khAn0dHy6ur/DYOeHrv5QZWz5fhb4I7cV7bwoZwnH9TTF/gdZHvBjk6RGoAXXj5M+W7s0FHJ09hkJSyhlv3BxmBR1QPjcuVj+xifCvMcYn3za2SHsw91IPWcxoD9711TRxhQFUAAbAAYAHgOyvqgmD0NkkwZ+KXsh7QkiW6/ZAinHrJp/FzYHz0mkP7S6uXz7Gkx+VU9KCZ/i24b/oo/El/768HudWS/qzcRHvjvLpfy6zH5VT0oJgdEbmIfF+LXSnumEVyvt1oG+xxXhueL2/nw296nfEzW0n3JNSsfrrVRSgnLTp5as4hn12c7bCO5Tqix5YWQ5ST6rGqMGsF5ZRzIY5Y1kjbZkdQyn1qdjU4eiU1p5XDLgxKP6rMWktz4L8qD6hKj0TQVVKn+FdL1eUWt1E1pdnlFIQVlxzMMo2lHhsw7VFUFApSlApSlApSlArxmAGScAczRmAGScAbk1HANxljuV4SpwMZDXpB3JPMWwIxj5ePR5hkfi9xxNjHYuYbMErJeYBaXGzLbA7EdnXEY9EHnXe4LwGCzj6uCMKCdTHctIx5s7nd2PeTW9HGFAVQFUAAADAAGwAA5CvqgUpSgUpSgUpSgUpWpxXikVrC887hIkGWY/YAANyScAAbkkAUHvE+JxW0TzzyCOJBlmbkP8yeWBuTsKmVsrnivlXAe14efNtwSk1wO+dhvFGR/RDc58ojzay8J4PLeSrfX6aQp1WtodxB3SyDk1wR7EBwN8mqugw2lokSLHEipGowqqAqqO4AchS8so5kaKVFkjcYZGAZWHcQedZqUEe1pc8K8qDXdcPHnQEl57Yd8LHeWMD+jPlDHkk+bVPw3iUVzEs8EiyROMqynII/wI5YO4OxrZqU4rweWyla+sE1BjqurQbCbvliHJbgDs5SYwd8Ggq6VqcK4pFdQpPA4eJxlWH2EEHcEHIIO4IINbdApSlApSlApSlBp8W4PBdxmG4iWSM74PYRyII3Vh2MCCKnPftxwra5drnh/ZcHyprYd0+P1sX7UDI+UD51V9eMoIwRkHmKD5ilV1DKwZWAIIOQQdwQRzGK+6jpoG4OxliBbhbEmWIAk2ZJ3ljA5wZOWjHm+cu2RVdFKrqHVgysAVYHIIO4II5gjtoPulKUClK4PS7jEkMaQW+DeXLdVBncJtmSVh6EaZbxOkdtBz+KseKXDWKMRZQkC8dT+tfmLVW7sEFyOwhe04rI4woCqAFAAAAwABsAB2CtLgfBo7OBLeLOlBuxOWdju7se12Ylie81v0ClKUClKUClKUClKUHjMACScAbknsqR4XEeKTrfSD4lCxNlGeUrjY3TDu5hAeQy3MjGTpQ5vZ14VGSEZRLesDjTBnCxZHJpWBX6Cv4VUxRBVCqAqgAAAYAA2AAHIYoPqlKUClKUClKUEhxSI8Lna+jHxKZgb2McomOwulHdyDgcxhuYOa5HBAIOQdwRyIPKvJIwwKsAVIIIIyCDsQR2ipbow5sp24VISYwplsmJJzBnDw5PNomIA38xl7jQVdKUoFKUoFKUoFKUoPGXOx5VI2eeFXC2x/m64bFuf9GnY56nwic5K+i2V5Far60+L8KjuoJLeZdUcilWHI+BB7GBwQewgGg3KVO9EOKSsslnctqu7Uqjty66NhmGYD56jfuZXHZVFQKlei/xy5m4md4/KtrT+xjb4WQf2koO/oxpW105v3jtDHCcXFyyW0J7nnOkt9RNb/Urr8OsEt4Y4IxiONERB3KgCj8hQbNKUoFKUoFKUoFKUoFavFeJR20MlxKcRxIzufBRk4HaduVbVS3S0e+Z7Th43WRzcXA/Y2pDBSO5pjEviA1Bs9C+GSRwtcTjF1dN183emoARRZ7o4wqesMe2qClKBSlKBSlKBSlKBU/0z4XJLAJoB8btmE8HzmQHXH6pIyyfWB7KoKUGnwjikd1BHcRHMcqK69+GGcHuI5Y7xW5Ut0VHva5u+HnZFYXVuNv1VySZFA7lnWT1B1qpoFKUoFKUoFKUoFKUoJTpiptZYeKJyhPVXXzrWVhqJ7+rfTJ6tffVUDmsd3arLG8TqGR1ZGB5FWGGHtBNcDoHdN72NrKxaazd7VyebCLHUv8AWhaNs95NBjvvjHFoIt9NpBJcHu6yc9RDnxCCc+0VUVMdFcSXfEbnvnjtx9G2hXI/EklqnoFKwXl7HCuuRwi7DJ7zsAO8k9gpZ30cy643DrkgkdhHMEdh8DQZ6VjjnViwUglDpYeiSobB8dLKfbWSgUpSgUpSgVL9HsT8QvrrYiMxWcZ7hCvWzfbLNj+7FU7NgZPIVNe5ypPD4piMNcNNct67iV5R9iso9lBTUpSgUpSgUri8X6TLbMyvGxwImGncsrs4lIH7NEZz4V7+lMQVmYNhTMfIVpMRxMUMh0jZSynHfjbODgOzSuXL0lt1XUWPNhgKSfJ09nYDrjweR1qeRrpRvkAjO4B3BB37weR8KD6pSlBL9JfgL6wuxsGeSzk8VuF1RZ9U0SD65qoqb90WM/wdPIvnwhLhPpWzrMP+THtqhikDKGByCAQfA7ig+6UpQKUpQKVx5rmeWeSKGRIhEIydUZcuZASDgMuEGMZ5k6uWnfUtOlhkUN1BC/AB31AgNPgJpHNl1Eb7bEEZ3ACjpXD4L0j64RRlD1zKrOBgAKY0frPokuqgc8k+ia7lAqXi+L8YdQMJeW4k9ctowRvaYpY/wxVRUx0xPVz8PucbpdLEfo3UbwkffMZ+qKB7nozayS9st1xBz/vUqj8lFU9THubfzdH9O7/9zLVPQc7i1nIzRSxBWeJmYIx0hgyMh8oA6WAbY47xtnI5v6PvNMJp0QKzlniDFhgRGNNWwDsScnIwAFG+nJ173jFx1hQOQxkkjMIiYlYgG0SCUelhTq5eVpxqGawWPG7gQqBJrHVwdbIYHBt2Yqr5U7scZODkrjLZBxQex9HbhAiF8tKyRzMCzfAi2hSUlsDDl4MA/tM9pxY1Jt0jnWN/l5ScWz9Uw66RSBF5PZktjG2rSWG3LscEEmq46x2Yde+jUMYXSmAO9ef50HUpSlApSlBzOk9wY7K5kHNIJ2H1Y2NfPRW26qxtY/QggX7saitbp9/Nd9/st1/0mrr2A+Cj+gn7hQZ6UpQK17ziEcIBkcKCHIz2hFLty7lBPsrYrj9I+CG5C6dOpVnALdnWwvGMEA43YH2UG5PYQyOk7qGZFkRSeQWXTrGPHSB9vea026MQiNIo2eJEiEGEbGqMDAUkg77nyhhhk771zeIdEWJHUhBGDE3VZ0KzKjoxY6HGfKQ7qc6ew4Iy2HAHjmhXJ6pI0aQZJDSplIsMeYCseY/o4qDcHR1Ncp1aTIkcYxglUQYOzggltgdsEKoPKunaxLGixqdlAVcnJwoxz7TtU/xLo3LJKzKsR1SxSiVi3WIqBQYwAvLyT8oDyzlc5J1Y+hbo0WCuhEtl2cqYzDu2gaCTqOTnUpJJznlQWFKUoNHjtp11rPEeUkUqffQr/jWp0MuOs4fZyHm1vbk+sxrmuw3KuB7n381WP+zW3/TWgoKUpQK8dwASTgDck9gHOvawX9ms0TwvnTIro2NjhwVOD34NBw+JcS4dNpaQxy7rHkEbCQMy6twSjaDgbhsjAOa25b6xVQzPCEkKkHycEwkAE92ghRk+acA4rXk6Nyu4me6zKpi0kRKFHVdZjK5Oc9a2dx4aa9PRlhqK3GJJA6zN1akMHJJ0qT5BGSB5w9IMd6DOWtbbXcBhsnVYGNltlkfq1A7R8Icf5V07W5WVFkXzXAYeojIriydGBupmIgHWMiaRlGkiMRJkJ8oaWY4I5tuTgV27eHQipnOkKM9+BigyVMe6NtYtJ2xzWco8OruYmP8Aw5qnqY90v+a7rv0DH0ta6fzxQPc7GmzaPtjub9D4YupSB9hFU9THRECO44jb9q3XXD6N1EkmfviQeyqegnW6YKjkSRlIwLol85HxeZYVGO9iw27CQN+Yy/pjBjIWRj8JlVUMV6tUZySpIwFkU5BOc4G+1bcnR23bOUO/W/KbYzSLK5G+x1opBHLG2K9j4DEM51uSsqlmdiSJQgft22jXlyx4mg++G8XS41aAwxpPlLpyrjKMB6JAPPfY5Ar64TfNNHrZQrB5kIBLDMUjR5BIHPRnl21kt7FI2LKMEqincnaPOn/mNfVraLEulBgFnbmTvIxdufzmNBmpSlApSlBy+lUHWWN1GObQXC/bGwr3ovc9ZZW0npwQN96NTXRdAQQeR2PqPOpz3OWI4dDExy8HW27eu2kaH8wgPtoKWlKUCpe9luffhRJcIZIQAVJVQbe4LbAjVllU9gyBzxVRSgkE6UXJkjTTGpPUjSdjKWYrKUBbIAweQbGDq23re4xx2WGZo1KEdUrKNJYr5YV3kCtkIqnVsMNpYZBxmhpQSUfH7mR2jilhdVMuJRGxVgkUbjGHwTrcrkEjAPaDj5n6R3SKofqwXFu7SEaViWZJWKku2CQ8QUMSPP5ZxmvpQafCLp5YI5JAA7KCQucesZ3weft7edblKUGpxe76qCWUnASOR892lS3+FaHQmAx8Os0PNba2B9fVrmtb3RJyvDbkL58idSni1wwhT85BXftoBGiovmqAo9SjA/IUGSlKUCud0it2ktLiNF1O0MyqBzJZGAHtJro0oI65srqNpNBlWJ5rh2Kgu2SsfVYCnIT9Z7Qudq2IrK+ZlMk0oJkiVwojVer97IZSAM4JnzuCSDy2qppQTl+snvOPrrdriZWACsuoavKQSSIvnKF8ogDnjABwR1+EQCOCJBqwqIo1jDeSANx2HwrcpQKmPdH3sGQc5JbOMf3lzEp/ImqepjpkOslsLcHeS7jkI+bao859mpEHtFB5N8X4wjE4S8t2j9ctoxkT2mKWT8M1UVNdPrZvewuo1LS2ciXSgc2WLImT60LSDHfiqC1uVlRZEYMjqrKRyKsMqfaDQZaUpQKUpQKUpQKUpQKl+jfwF9f2p2DPHeR+K3C6JMeqWJz9cVUVL9KPi11aX42QMbW4P7K5IEbE9yzrH7HagqKUpQKUpQKUpQKUpQKUpQS/Sz4a6sLMfKmNzJ/Z2i6hn1zPCP8A8qoqW6P/ABm/u73HkR6bKA94iOu5YeuZtH9zVTQKUpQKUpQKUpQKUpQKlx8Y4xkYKWdtj1S3jg/aIoR+IKpJ51RWdyFVQWYnkAoyT9lT3QKFmt2vHBEl7I9yQeao4C26+yFY/aTQUhGdqluhr+9nm4W5/k512+T51rKSY8Z59W2qI/RXvqqqc6X8OkxHfWy6rm1LMEHOaFsdfD62UBl+ei+NBR0rW4ZxGO5hSeFg8Uiq6MO0MMj1Hw7K2aBSlKBSlKBSlKBWlxnhMd3by20ozHKjI2OY1DGR3EHceIrdpQcHodxV5oOrnPxq3YwXHi8eMP8ARkQrIPB/Cu9Un0jHvC5Xiaj4FgsN8AOUYPwU+B2xsSCfQY+iKq1YEZByDyoPaUpQKUpQKUpQK4vS7jLW1sTENVxKyw26+lNL5KfVXdz81GrtVJ8F/wDELs8QO9tB1kNn3Ox8m4uPUSOrU9ysflUHc6P8GSztorZCWEagajzdubufnMxLHxNdClKBSlKBSlKBSlKBSla3EuIx28TzzOEijVndj2BRk+s+HbQT/TRzctFwtDvcktOQd0tYiDMduWslYh9M91VCqAMAYA5Cpzohw+Q9Zf3K6bm60nQecMC56iHwYAlm+e7dwqkoFKUoI+Rv4JuS524bdPlj2WlxIcaj6MMrc+xXPYG2sKxXVqkqNFIoeNwVZWGQysMEEdoIqWsbx+FOtrcuWsmIW2uGOTETssEzH7FkPPzTvjIV1KUoFKUoFKUoFKUoPiWJXUqwDKwIIIyCDsQR2jFSvA5m4dMvDpiTbvn3jKcnYDJtmY/LQeaT5yDHNTVbWjxng8V3C0Ey5RsYIOGVhurqw811OCCORFBvUqZ4NxuWCVbC/bMxz73uMYW6VfyWcDzk7fOXbIFNQKUpQKUqc47x6RpfeFjhrsgGSQjKWiNyd++QjzY+bHc4UE0Gv0hu3vZjwu3YhcA3syn9VE24iU9k0g2+ahLdq1TWtskSLHGoVEVVVRsFVRhQB2AAYrT4DwOKzhEMeTuWd2OXlkbd5Hb5Tsd8+wYAAro0ClKUClKUClKUClKUCpBG/ha4DDfhts+VPZd3EZ5j0oImHqZx2hN17evxV2trZytkpK3Nwpx1uNmghYdnY0g5chvkiqtLVIkWKNQkaAKqqMBVUYAA7ABQZaUpQKVzeNcUaAR6UDF2kXGcebBLKMeJMQG/ea0LPpnExjR1YSMIA+NJCPMqsq41amHlr5QBA1DJ54ChrDd2iTI0UqK8bgqysAQwPMEHmK4sHTGNwp6iZVZIpNTKmBHMdKOfK28rs543xiujeXrpNAgClJDIrZzkFULqQe7ySPbQTy++OEbYkuuGjkRmSe0XuI5zwDwy6j0gNqiwv4p41mhkWSNxlWUggjwIrYqZvuiLRyNc8PlFrOx1SJp1W85/aQjGGP8A6iEN36qCmpUxB01ELCLiMJspCcCQnXbyHs03AACk+jIFPrqlSQMAwIIIBBG4IPIg9ooPqlKUClKUClKUGlxjg8N3E0E6a0bB7QQRurKw3Vgdww3FT0fGLjhh6u+YzWewjvcZZByVblRyPZ1wGk/KCnc11eMoIIIyDsQe0UHzFKrAMpDKQCCDkEHkQRzFfTNjc8q/OeITpYzGPg0plm1fCcORTLCCTuSwIFkdzuWCn0DvXwvEPfk5h405sxq+DsjlIJgD5Ja6zi5J2+DBUbbqcUHdn6QTcQYw8NOmEEiW+IygwcMtuDtNJ87zF72O1d3gnAobOLqoVwMlnZjqeR2853c7u5PMn921bsMSooRFCqAAFAAAA5AAchX3QKUpQKUpQKUpQKV8SyqilmYKoBJJOAAOZJPIVMy9NTOTHwyA3jjYzZ0WyHlvOQesI9GMMfVQUHEOIxW8bTTSLHEgyzMQAB6z+6phluOLbESWvDTzBzHPdj98EB++w9EHfbsOiBaRbm/l993CnUi6dMEB/ZQ5PlfPYs3iKpaDFa2qRIscaKkaAKqqAAoHIADkKy1I2vS+UAGSMNqitSgTVkyTPMpyACQoEWdsnyTsc4G1J0vYLqFpIdKF5ATpIAkaLChgNZJUkZ05HcdqCkpXMjv5ZYpNKrFNG2htR1quysWyMasI+cbbjG3OvrgN1JLDrc6ss+h9OjWgPkPp7MjfxGDtnADaurFJdOtc6SSu5GCyNGeR9F2HtrWTgUCsrKrLp0bCSQKTGAELIGw5AVRlgT5I7hjoUoNEcEgC6NHk9XHFjU3mRElBz7CTvz762ZbVGZHYZZCSpydiwKn17E86y0oFKUoPiWFXUqyhlYEEEAgg8wQeYqaboJHES1hPLYtudERDQknvtpMoPqaT41UUoJcXXF4PPt7e9X0oXNvJjvMUupT+IK+h08jTPvm0vLbHMvbPIv4kHWLj1kVTV4KCch90fhTf+YQL4O/Vn7JMVn/Tzhn+srT/AHmH/urL0g832f51GSc19Z/caCql90Pha8+I2x+jMjn7EJrD/GFauM28dzdf2NrMw/EZVUe1qdG+Y/8AvbVMaCY/hnic+0HD0tx2PdzDP4MGon1F1rz9D5rj+X30s69sMPxaHB7CIzrcfScjwqppQavDuFw2yCKCJIoxyVFCj14Hb41kvLKOZDHLGskbecrqGU+sHnWalBL/AKEdRvw+7ms+6LPXwc8/qJc6B4RslP4Q4tB+ttILtfSt5epf8Gfb7JPZVRSgmV6eRr/KLS9t8cy9rI6/fg6xfzpH7pXCj/Xolx2OSh+xwKpRWrxDzR7f3UHKPug8L/1la/jxn8s1hb3SuF5wLxHPdGryk+yNTmsEPnD1iqe08we2gnj0317W/D72fuPUGBfvXJj28QDXnXcYuPNjtrFT2uzXUo+omhAfrNVPXtBMx9BIXIe9llvnGCBOw6oEdq2yBYx7VJ8apI4woCqAAAAABgADkAOwV9UoFKUoNI8Gg0lOpTSQi4xjaMlkG3LSzMR3EmvY+EQKukRKFI0kY5jUWwe/ymJ9ZJrcpQa1zwyKRJI3jVkl/WKRs+wXyu/ZQPUK+rOySFdEa6VyTjJPPnzr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p14="http://schemas.microsoft.com/office/powerpoint/2010/main">
        <mc:Choice Requires="p14">
          <p:contentPart p14:bwMode="auto" r:id="rId2">
            <p14:nvContentPartPr>
              <p14:cNvPr id="20487" name="Ink 7"/>
              <p14:cNvContentPartPr>
                <a14:cpLocks xmlns:a14="http://schemas.microsoft.com/office/drawing/2010/main" noRot="1" noChangeAspect="1" noEditPoints="1" noChangeArrowheads="1" noChangeShapeType="1"/>
              </p14:cNvContentPartPr>
              <p14:nvPr/>
            </p14:nvContentPartPr>
            <p14:xfrm>
              <a:off x="455613" y="3946525"/>
              <a:ext cx="9525" cy="19050"/>
            </p14:xfrm>
          </p:contentPart>
        </mc:Choice>
        <mc:Fallback xmlns="">
          <p:pic>
            <p:nvPicPr>
              <p:cNvPr id="20487" name="Ink 7"/>
              <p:cNvPicPr>
                <a:picLocks noRot="1" noChangeAspect="1" noEditPoints="1" noChangeArrowheads="1" noChangeShapeType="1"/>
              </p:cNvPicPr>
              <p:nvPr/>
            </p:nvPicPr>
            <p:blipFill>
              <a:blip r:embed="rId14"/>
              <a:stretch>
                <a:fillRect/>
              </a:stretch>
            </p:blipFill>
            <p:spPr>
              <a:xfrm>
                <a:off x="439494" y="3882905"/>
                <a:ext cx="41763" cy="146290"/>
              </a:xfrm>
              <a:prstGeom prst="rect">
                <a:avLst/>
              </a:prstGeom>
            </p:spPr>
          </p:pic>
        </mc:Fallback>
      </mc:AlternateContent>
    </p:spTree>
    <p:extLst>
      <p:ext uri="{BB962C8B-B14F-4D97-AF65-F5344CB8AC3E}">
        <p14:creationId xmlns:p14="http://schemas.microsoft.com/office/powerpoint/2010/main" val="3368679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533400"/>
          </a:xfrm>
        </p:spPr>
        <p:txBody>
          <a:bodyPr>
            <a:noAutofit/>
          </a:bodyPr>
          <a:lstStyle/>
          <a:p>
            <a:r>
              <a:rPr lang="en-US" sz="3500" u="sng" dirty="0" smtClean="0"/>
              <a:t>Evolution Writing Prompts</a:t>
            </a:r>
          </a:p>
        </p:txBody>
      </p:sp>
      <p:sp>
        <p:nvSpPr>
          <p:cNvPr id="5123" name="Content Placeholder 2"/>
          <p:cNvSpPr>
            <a:spLocks noGrp="1"/>
          </p:cNvSpPr>
          <p:nvPr>
            <p:ph idx="1"/>
          </p:nvPr>
        </p:nvSpPr>
        <p:spPr>
          <a:xfrm>
            <a:off x="228600" y="533400"/>
            <a:ext cx="8763000" cy="5943600"/>
          </a:xfrm>
        </p:spPr>
        <p:txBody>
          <a:bodyPr>
            <a:normAutofit fontScale="92500" lnSpcReduction="20000"/>
          </a:bodyPr>
          <a:lstStyle/>
          <a:p>
            <a:pPr>
              <a:buFont typeface="Arial" charset="0"/>
              <a:buNone/>
            </a:pPr>
            <a:r>
              <a:rPr lang="en-US" sz="2200" dirty="0" smtClean="0">
                <a:latin typeface="Arial Rounded MT Bold" pitchFamily="34" charset="0"/>
              </a:rPr>
              <a:t>Choose </a:t>
            </a:r>
            <a:r>
              <a:rPr lang="en-US" sz="2200" b="1" dirty="0" smtClean="0">
                <a:latin typeface="Arial Rounded MT Bold" pitchFamily="34" charset="0"/>
              </a:rPr>
              <a:t>ONE</a:t>
            </a:r>
            <a:r>
              <a:rPr lang="en-US" sz="2200" dirty="0" smtClean="0">
                <a:latin typeface="Arial Rounded MT Bold" pitchFamily="34" charset="0"/>
              </a:rPr>
              <a:t> of the following topics and write a 3 paragraph essay to answer ALL of the bullets for that article.  Be sure to provide a short introduction and conclusion to your essay.  Be sure to use information from the video clips as well as information from our class discussion when writing your essay.</a:t>
            </a:r>
          </a:p>
          <a:p>
            <a:pPr>
              <a:buFont typeface="Arial" charset="0"/>
              <a:buNone/>
            </a:pPr>
            <a:endParaRPr lang="en-US" sz="2200" dirty="0" smtClean="0">
              <a:latin typeface="Arial Rounded MT Bold" pitchFamily="34" charset="0"/>
            </a:endParaRPr>
          </a:p>
          <a:p>
            <a:pPr>
              <a:buFont typeface="Arial" charset="0"/>
              <a:buNone/>
            </a:pPr>
            <a:r>
              <a:rPr lang="en-US" sz="2200" b="1" u="sng" dirty="0" smtClean="0">
                <a:latin typeface="Arial Rounded MT Bold" pitchFamily="34" charset="0"/>
              </a:rPr>
              <a:t>Evolution of Dance </a:t>
            </a:r>
            <a:endParaRPr lang="en-US" sz="2200" dirty="0" smtClean="0">
              <a:latin typeface="Arial Rounded MT Bold" pitchFamily="34" charset="0"/>
            </a:endParaRPr>
          </a:p>
          <a:p>
            <a:r>
              <a:rPr lang="en-US" sz="2200" dirty="0" smtClean="0">
                <a:latin typeface="Arial Rounded MT Bold" pitchFamily="34" charset="0"/>
              </a:rPr>
              <a:t>Explain how each of the dancing styles have evolved over time. (movement, music, clothing).  Explain why each these dance styles may have been popular during their time. </a:t>
            </a:r>
          </a:p>
          <a:p>
            <a:r>
              <a:rPr lang="en-US" sz="2200" dirty="0" smtClean="0">
                <a:latin typeface="Arial Rounded MT Bold" pitchFamily="34" charset="0"/>
              </a:rPr>
              <a:t>Explain why these types of dance styles may have been replaced with new styles of dance. </a:t>
            </a:r>
          </a:p>
          <a:p>
            <a:pPr>
              <a:buFont typeface="Arial" charset="0"/>
              <a:buNone/>
            </a:pPr>
            <a:endParaRPr lang="en-US" sz="2200" dirty="0" smtClean="0">
              <a:latin typeface="Arial Rounded MT Bold" pitchFamily="34" charset="0"/>
            </a:endParaRPr>
          </a:p>
          <a:p>
            <a:pPr>
              <a:buFont typeface="Arial" charset="0"/>
              <a:buNone/>
            </a:pPr>
            <a:r>
              <a:rPr lang="en-US" sz="2200" b="1" u="sng" dirty="0" smtClean="0">
                <a:latin typeface="Arial Rounded MT Bold" pitchFamily="34" charset="0"/>
              </a:rPr>
              <a:t>Evolution of Technology </a:t>
            </a:r>
          </a:p>
          <a:p>
            <a:r>
              <a:rPr lang="en-US" sz="2200" dirty="0" smtClean="0">
                <a:latin typeface="Arial Rounded MT Bold" pitchFamily="34" charset="0"/>
              </a:rPr>
              <a:t>Explain how technology has evolved over time (from your childhood, your parents childhood, maybe even your grandparents childhood).  Explain how each of you may have had to adapt to changes with technology.</a:t>
            </a:r>
          </a:p>
          <a:p>
            <a:r>
              <a:rPr lang="en-US" sz="2200" dirty="0" smtClean="0">
                <a:latin typeface="Arial Rounded MT Bold" pitchFamily="34" charset="0"/>
              </a:rPr>
              <a:t>Some questions you might want to answer include but are not limited to: What are some ways technology has changed education? How has communication changed? How has travel become easier? </a:t>
            </a:r>
          </a:p>
          <a:p>
            <a:pPr>
              <a:buFont typeface="Arial" charset="0"/>
              <a:buNone/>
            </a:pPr>
            <a:endParaRPr lang="en-US" sz="800" dirty="0" smtClean="0"/>
          </a:p>
        </p:txBody>
      </p:sp>
    </p:spTree>
    <p:extLst>
      <p:ext uri="{BB962C8B-B14F-4D97-AF65-F5344CB8AC3E}">
        <p14:creationId xmlns:p14="http://schemas.microsoft.com/office/powerpoint/2010/main" val="638766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lstStyle/>
          <a:p>
            <a:r>
              <a:rPr lang="en-US" u="sng" dirty="0" smtClean="0">
                <a:hlinkClick r:id="rId2"/>
              </a:rPr>
              <a:t>Brain Pop - Mutations</a:t>
            </a:r>
            <a:endParaRPr lang="en-US" u="sng" dirty="0"/>
          </a:p>
        </p:txBody>
      </p:sp>
      <p:sp>
        <p:nvSpPr>
          <p:cNvPr id="1026" name="AutoShape 2" descr="data:image/jpeg;base64,/9j/4AAQSkZJRgABAQAAAQABAAD/2wCEAAkGBxQSEhUUEhQUFBUUGRcVFRQYFxQUFxQXFBoYFhQVFRYYHCggGBonHBUVITEiJSkrLi4xGCAzODMsNyguLisBCgoKDg0OGxAQGiwkICQuLywsLCwsLCwsLCwsNC8sLCwsLCwsLCwsLCwsLCwsLCwsLCwsLCwsLCwsLCwsLCwsLP/AABEIAMMBAwMBEQACEQEDEQH/xAAcAAABBAMBAAAAAAAAAAAAAAAHAAMFBgIECAH/xABPEAABAwIACAsEBAoJAwUAAAABAAIDBBEFBgcSITFBcRMiMjVRYXKBkbGyI0KhwRQzgtEIJFJTYnODksLwNENUY6Kz0uHxF5OjFRYlRHT/xAAbAQACAwEBAQAAAAAAAAAAAAAAAwIEBQEGB//EADwRAAIBAgMGAwYEBgAHAQAAAAABAgMEETEyBRIhM0FxUWGBEyKhscHRI0KR8BQkQ1Lh8RU0U2JygqIG/9oADAMBAAIRAxEAPwAyJ5lCQAkAJACQAkAeh56SuYImqklkznnHh18IVR/vXLFueaz0ds26UW/AuGBeRB2Y/ILys+c+7+ZcWRdZ+SdyuT0sIakZqREjJ9NUzqbf1JEuNVdjvQk084Mj6w9keaX/AFPQZ+T1HkwWVnKXzZVdgetqtWXPiJuOWwJ5M+c6Xtn0OW5e8iRn0OYjpJeZNYSAGab3u0Uulk+7GVOnYckbcEdII8UxizQwC72W5xHkfmk0H7h15m9Ls3hMkdia+FvqX7h5hRq6GcQN8dPqmdv+FyNm8x9vqgmTWRJ5ElVY+7F5vXqbFJ4mTtKTjGOHn9Arlx6VpYIxnKTzZ4giJACQAkAJAArx2qWitlBOnidP5tig8yzBe6FRTKwkAJACQAkAJACQBztjib11V+uk+DiFh3HMfc9NbcmPYu2BuTDuj8mry0uc+/1LiyLlUck7lbqaWENSHFMiRrNNU79Fn3fekrm+h3oSSccGvf8As/NL/P6E/wAnqOphArOUrmyq7A9bVasufETcctgTyZ850vbPocty95EjPocxHSS8yawkAM0uo7z5pdLL1ZOpmPJhAjcCaBI3oefu+STR4JrzOs35dm8Jkuh2PUYwp9U/d8wo1dDOIG+On1LO2PS5GzuY+31QTyJXIqfbVA/u2fBx+9epsM2Y+1NEe4WlpGMJACQAkAJACQAGcoPOE37P/KYlvMtU9KDMQmFZprgxIOCQAkAJACsg7g8xIOHOWNTr1tV+vl+D3BYVbmS7s9Pb8qPZF8wONEO6P5Lyz5r7/Ut9C4VPIduKuVNDCGpDimRI6j0zzHozR/Pgkw5kjvQkU44NHljsnzCh+ddif5PUdUyBWMpPNdV2B62q1Zc+Iq45bApkz5zpe2fQ5bl7yJGdQ5iOkSvMmseoAapeT3nzKXS0/qTqah1MIEdg7RJMP0gfG6TT4SkjrN6XZvCZLodj1GMKfVP3LlTQziBxjkPYt7Y8nKOzua+32CeRI5Fz+MTj+6HwcPvXqbDUzI2noj3C6tMxRWQdwaEg4JACQAkABrKDzhN+z/ymJbzLVPSg1iUHlBd3WsjqrRlwmjx0PQhT8SM6HWA0VMrtYZiQcEgB5so1EKDi+hahXjhuyQjEDySjeazB0Yy4wZzTjL/TKr9fP/mPWLW5j7m/RWFOK8l8gg4JH1P7P5Ly39X1+pZ6FuqeS7cVcqaGdhqQ4pkDQwZpdMel5Hh/ylU85PzOs3004NO5Y3H5KD1rs/oTWljjtSk8iKK1lK5rquwPW1W7LnxEXHLYE8mfOdL2z6HLcveRIz6HMR0i7YvMGuj1dODVLyR3+aXS0onU1MdTCBoU+iokHS1p8glR5jO9Dbm2bwpy6dzsRrCf1T9y5U0s4gcY4/UDtjyco7O5r7BPI38irSaqYf3P8bV6ixeEmZm0IOcEl4hlDWt16StDFszFGnT1cWYSyX2KUY4C6tXf4YDakIEgD1rSdS43gTjByeCHhGBrUN5vIsKlCCxmBbKHJ/8AIT/s/wDKYuYDVUTXBBiTTPPWPI1LjSZOFSUMh64d1FQwcSypQq8HmNPjIU1LEr1KTgYrosSAECg6m1kc2YfN6moPTNMf/I5YNXmPueppaI9l8gi4LGmLez5Ly65nqWehbanku3FXKmhhDUhxTIDcEAZfN2kuO861xRSyAcXQGn8pu53yUHrXr9Ca0v0M5NR3FSlkyKzK3lL5squwPW1W7LnxEV+WwJ5M+c6Xtn0OW5e8iRn0OYjpB+zeF5hmujJdODVLyBuS6WhE6mpjqYQGxAM/P94jN7ta5urHEBTbN4XJdO5KPXsNYS+qfuK5U0s4DrHAewHbb5OUNn830CeRs5GXWrJeuE+ti9RY632MvaTaprDxDEtUwhIASAHY4dp0KDl4FinQx4yyPXS20NQo45k5VlFYQGSVMqttvFgZyg84Tfs/8piW8yzT0oMyYVRIASAM+E0WKju8cUO9q3FxkNSSBoJcQANZJsBvJUhSTbwREyY00TTY1dOD+tZ8dKX7WHii0rC5axVOX6Mk6apZI0Oje17Tqc0hwPeFNNPIryhKDwksH5nN+Gjeon/Wy+tywqut9z09LRHsgk4M5UW9nyXllzPUs9C11PJduKu1NDCGpDimQEgBIAbfym96i9SJLSzKXUdyJZMI5lbyl82VXYHrarllz4levy2BPJnznS9s+hy3L3kSM+hzEdISau8eYXmJGwjIrpEbpuQ3cFCnoXYlPUxxTIiQA3Ns3hRn07ko9ew3hH6p/ZK5U0s4gdY3/wBH+235qGz+d6MJ5DmR0/jr+uF/rjXqLHmPsZe0uUu/3DMtUwhIA0MKYbp6UA1ErIwdIDjxnW15rdZ7lCc4xXFli3tqtaX4cW+xBjKbg97s3hyB0mOUDvOb5pMa9JdTSq7KvpLHc9MV9ywYOwlDUNzoJGSN2lrg63UbajvT4yUuKZlVaNSk92pFp+ZtqQoF2OkTTWSktB5Gwfm2KDzLENIUVMriQAkAYSSBoLnEANBJJ1ADSSUHUm3gjnnHbGuSvmcc5wgabRR3sLDQHuG1x19V7LKrVXN+R77Z2z4WtNcPeeb+nYraSaJvYHwvNSyCSCRzHDXbU4dDm6nDqKlCbi8UJuLenXhuVFiv3kMVeEmlznPNnPLnGwNruJJt3lQcJTbaMevR9g1Hp0L3Q46UTXMJmsGlt/Zy7LforCjsy538XHr4r7kfaRJ+bKNg4tIFRrH5qf8A0K1OwruLSj8V9zkakVJMz/6kYN/tH/in/wBCn/A1/wC34r7nN9Hhyk4N/tB/7U/+hH8DX/t+K+4b6KRV4ZwrhUuNKHw09yG5rhFcD8qS+c49Ibo2Latdl8MVHHzZBRnUyKthvFetpfazMdYEEytfn2Owkg3bp2lW6lrOmuK4HJU5RzRe8mWPD5j9EqXF7yLwyuN3OtrjedptpB16DfYsHaFoox9pD1R2lP391lsyl82VXYHraq9lz4nK/LYE8mfOdL2z6HLcveRIz6HMR0dUvDWkkgAWJJ1AAgkleXll+hsRzAJjxjxLXSObG5zKYEhjAS3hAPfk6b9B0DRtXoba0jSWL1fvIqb+/wAehWaOsliN4pJI3dLHOYfFpVlwUuDWIByxErMIZn4+GFpF2OJtO3oD2gZpFukhw232Kq7DnNb1PBPwb/2WYU6nUl8MY3UlK4NqJHRk6QTFMWnps5rCD4rLqbMuabwlH4r7hJ7rwZGS5RsHG34xtB+qn/0JMrGu8Pd+K+5yNSKMKzKLg5zHAVGkggeyn1/uInY13FpR+K+5zfiUzGLGillhzWS3dnNNsyQatetqXZ7PuKdTelHh3X3OynFolMjFS19e7NN/YPvoI9+PpXoLODjN4+Bm7RadH1X1DctIwit4/wCMRoaQyMAMjyI476QHOBOcR1AE77JNepuRxRo7Ms1dV1B5Li+xz7W1r5nukle573aS5xuT9w6llttvFnu6dOFOO5BYJdBhcGEjgHDMtJMyaJxBaRnNvYPbtY7pB/31hThNweKK91bQuKbpzWfwfijpLBlc2eKOVnJka143OF7Hr2LXjJSWKPndalKlUcJZp4FIxqoc6qkdnWvmbP0GhcZOL4BBUhAkAJAFRyqV5iwdLY2MpbENzjdw/da5IuZYU2auxaXtLuOPTj+mXxAAss92JAGbqmJsMrXRSuncYjTyNceDYA48M2Rt9N22toPdtsU1BweJkXs7mNxD2eOHllnxx9PEtFFiTFURQvL33cC55a5ozb6mhpab7L3I1FYFXatSjUlFJcMuD+eJYuaXtpJPpiaOMmIPAQulhkc/MGc9rgL5o1kEdGu38mxZ7Z9tUVOpFLHJrxKVa03I70XiUZbpSEgCQwBTwyTsZUFzY3Gzi10UZHXnynMaBrub6rbV1EKjajijoKlljpKZ8bhC2CJjBCbObI3Nvwr5nk2IPFtbrutR71GeOPDw/fzLcKNWNXexwiiHwDhdldHM4t9hd0Tc7+sYGjPcQdQOcRbq7hO3qe1cnLIsxmqkW8OAFMC58c8VQxr+DimjJkzXZos4aHOtYEjZ1rHqUt+nJYcOJkNvFSXTDiHfKXzZVdgetq8/Zc+JZr8tgTyZ850vbPocty95EjPocxBryl1RjwZUke80M/7jmsPwcVh2cd6vH9f04mjWeEGc7xL0LK9PIJlHiPwFbRyxEz07nBxdYcRzWl7XOtozSQCD3dF9CnbYThKPFF32O7OOHFFowrjKIK+OB1rSxi2kCzy4houemxG+y7VuHCtwWPQsSqKM1F9fmPY/ZlRSFslOYY2ZsnDiVjy3NNiSDqve3es+6r3rg/w8V44r5IrOEkm6s+HYHdLi9QO/+xIT0B8I8wsOpeXkfyJekicaNF/mfwJaDFCiI1TO/bQ/IhU5bSu14L/1kOVtSfj+qN6PE6j/ALPMf2l/TIkvad1/1I/p/gmrWl/a/wBf8kzgOlio3Z9PDLG6xbexfodYkaSRsCWtoXalvKosfT7HJ2lCcd2UOHr9ybOMsu0y/wDbPyapvaV8/wCqv/kWtnWi/p/P7kDjTWieGXhnSPDWOdG10bgGPDTZzXZotfRe/Qp07y6qThGcsePHiuPoWLa3o0Z4044Y+QMYaw8DwBhiBEzpjUW9q8OaGNivrDBpNtV7bz6SdSLpqKFW1pWjdyqzy48fHHIwVc1xIAOWRqsL6AsP9VK9g7Lg2Tze5aVo8YYHitv01G63l1Sf0+hsYwMvUP8As+lqezJjkXt8A2aFFTZYnbxeXAZewjWppplWdOUczFdIA4y3v/FIR0zX8GP+9VLzSu56H/8AOr8eT/7fqgMrPPXiQAkAW3BmNFOyFjfo2c5jQHG0ekjWbnXfSVkV9n1pVG/aYJvzMyrXjF4uOJJYUqax7eDp6LNL7tJMsINjosAHW7yq9rRtt9OpVx8FgyvVuZtYRh8UVWXETCFr/Qmi397Cf4lvfxVFLF1Pgyju1G8FH4mLcnuEXC/0Vo/bRD+NSV5Q/v8Ah/g441F0I7DeJ9ZTRcNLBaO9i5rmyWvexcGklo0azo1JlC6pVXhCX0OTU4akaOFcZKmpaGzSue1upuhoNtrg0DOPWVdlKUs2EriUlhIuOIGOFLBTOgqS5mlxBzXPD2v1jigkHX8NKtWtWME94sUbmChuy4HmF8ZBXOhwdg+PMie5jSS3NuAQ7Q0ami2cTrNvFV5dxVN9IoXUrb6VOmuARspfNlV2B62ry1lz4na/LYE8mfOdL2z6HLcveRIz6HMQbMpGD3z4OnZGLuAa8DaRG5ryB12abLCs6kadZSlkaVWLlHBHObXL0bRSjLAt+LOUCekYIi1s0Y5LXEtczqa4A6OohWaNzOlwzRZhdSgsMMSFw9hqSsnMrm8Z1mtY25sBoa0bSbnxKrze88WQqXDm8Wi/z0GG5aZkLogLi5eJWsle3NtmyccbDpG3btVWW1KWHs974eA2cq1SGDXBFefiBhBtr0jdOj62I/xpDvKCzn8H9hahVfQ2GYl4QjBd9DAtpJE0I1bnKE7ig1xn8GdSmvy/EUtNWwtz3xuY0W08Mx1r6BouqkZ2tWW7GWL/APFjlOounxLNk5kfVVXBTPlzMxztD7WItY6DvT6Nhb1J7sooVdXlalT3osJMmKQ9yeUdThG8ekH4p89gWryxRRjtyus0mUbKXJJQRtjL2y/SWysBzMwsDQ0Ovxje4k+Cpy2JTo1IzUnweP6GvYbRlc44xwww+P8AoGCuG+JACQAaMhkZNLP+u/gar1rLCLPK7epOdePb6ssuGaNpmde/u+kKxvMyFRikU7/3ZWXvw7v3WW8M2y8n/wAQuMcd75Ed+XiWzF3HQPjk+kAB0Tc/Ob74uBa35VyB132LVtdpKcZe04NLHuTjPFcSp4WxnnncSHGJmxjCW2HW4aXeXUs2vtGvVfB4LwX3E7qxxwKZjfUOcxgc5x4xOkk7OvepWU5yk95tm/sCP4k35Iqy0T04kAYyOsF1LEjOW7HEzweOKd6jVzRi180GPBRvJGesLytPhUIvItMzbtIG0K7NYxaQReDTEwWaAdgRFYRwBvF4mFMLsAOkEaR0qNLQjtTUyq4aya0FRciMwOPvQnMH7li3wC0Kd/Wh1x7laVCD8irVGRkX4lYQ3YHQ5x7yJBfwVr/iuC4w+P8Agh/DPx+BbsVsSafB/GjvJK4gOlfa9tea0DQ0aN56VQu7udbBPgsch9GkoYvyHcpfNlV2B62qdlz4i7jlsCeTPnOl7Z9DluXvIkZ9DmI6Pn5Ltx8l5apofY2IakD/ABmyWQVDnSwyGnc7jOaGh8ZOskNuC0nqNupaVHaU6cMJLHD9SvK3UpcHgaNDkaiB9tVPeOhjGx+JcXJ0tqS/LH44/YgrfxZdcA4o0dHpghaH/nHXfJ3Odpb3WVGrc1aup+g2NKMckS0vLZ9ryVSWuPqWI6X6Hs7CS22wglE4t4YdGchJLHHwPK36t/Zd5FSnpfYgDnG4/i563N+/5JVhzvRnZZGOST+nfYcPh/svSWnOXqZ20OQ/QNa2jz4IsvzdFGf148eC+5Vbnob+w3rXb6gtjdcLPawPXwmpLEyXCQkAXzEPD81PTSRwuDA6QuLrAu5LRYXuANHQqlzeVKPuQ4dTy+3ZNVopeH1Zu1eHqpzyTO7TbY3oHUkRv6+GoxN9kFS4UN7P1dI2b0qdusPdF4ksHfH/AJVQkRVZhPTZn733K1TodZEWyuYdmccy7ieVrJPQtK1jFY4I2tiyac2n4fUixOd6tbiPQKvI9M56kbiJfxEhtzidaklgKlJyzJCgHE3kqvV1FKu/eC9gE3MJ6Q0/BeYisK2HmznQt6ukTx2pceR1DdLyG7lCloRKpqY6mEDF/wAx5rjOown1t7XyKhPOPclDJ9ivZS+bKrsD1tV6y58StcctgTyZ850vbPocty95EjPocxHR83JO4+S8vPSzYjqR4OR9n5LmcPQ7+b1HFMgJADMvKZ3+SXLVH1GR0seTBYzWfVv7LvIqM9L7ADXHJ3sG9bx5OUNnL8V9js8jLJN/TR2Xely9Bav+Yj2Zn3/IfoGtbh54BeWSuM0w08WNzo2jYLDjHvIPgFiOu6tzNdFwX1N/Y3CUuwOQbJx6BNrIzE5Ud1DVXmIzFd3UcdefiWvFWcNp3ucffPfxW6Asm+hvVkl4fc83teTdZY+H1Z7PhNxcbBoHeVyNvHAysTXTCBt/TjweZt1X6uhJ9it/eO4monHCCoKeXCNaymp9cjgxrtjGC5fIeoC53C2tbFCgoRWOZo29SVKDjHNnQcmSugzHtbHYmBsDXaDmObf24H50nNJPV1m9hwTeIyNzUjFRTyeJzVhMvhmdE8WdE5zJG/pNJa4dxBS1S4Mtzv25xay6/vyLRi/gNtRSyzA3IeYRsDXZokYevO4w+yelZ93OdHcl0x4na+0N2rFQ048fM1KeMtaAd/ioTljJ4Fmq8ZMKuK5uKfss9K861hcPuzvQuatkTx+orjyOrMwpuQ3cFGnoXYlU1McUyB4Qg6NTcpm8+RS56o9yUcmV/KXzZVdgetqvWXPiVrjlsCeTPnOl7Z9DluXvIkZ9DmI6Qk1HcV5iWTNdZmEOlg3BRhxguxKWpjqmQEgBmXlM3nyS56o/voMjpY8mCxqr+rf2XeRUZ6WAMMdT7KMfp38Gn71zZuuXY7MjcV5nMcXMc5rr6HNJaRoN7Eb1duZyg04vB+RTu1jRl6fMuODsZqmJwPCOkG1ryX36gTpHcuUNo3FN6sV4PiYTgmQuWCGOlpIGPH41PI+ocNZawAjMJ3vbvId0BbNC23I4te9J4vy8jUsZqjvS8gYYtUctXOymibnySmzb6htc5x2NAuSegFWJUsXwLNC+cItT4+Ad/wDo5Ttkoy1xLIr/AErOveoI4wIGpoLrtI/JttF1J002hdO8nGEk82D/APCAwO2nro3xNDGTx57gNAMrXEPdbZoLNW252qW6scRDrzcVHHIjabNDAGXDXcex02Lg0EA7Ro+KwZ4uXvZ5foVLmvKtJOWaWHzMi1cxEDjWXGjYot4MnGnvRbXQwXRZF4w1nBxZoPGfoHZ94/LvVq0pb88Xkh1KKYV/wf8AFHgKd1dK32lQM2K+tsIOl3VnuF9zW9K2CwFxAHLmXLB4hwvMRoEzY5e8tzXf4mOPegCXyNw8JRYVBucxtPKOos4YutvAsqt7T9pRkvX9DmGJFYVFpDuCyKD9w2nmEHE912U/ZA8AQsiov5l9yayLurBwxk1HcVx5HVmY0/JbuCjT0IlPUxxTICQAzLy2d/klT1x9RkdL9Cv5S+bKrsD1tV+y58SrcctgTyZ850vbPocty95EjPocxHSLtRXmHka6zG6XkN3KFLQiVTUx1MICQAzNymbz5Jc9URkdLHkwWNVXId2XeRUZZMAWY7O4sQ63HwA+9d2auMn2CZF4FkDGOcb2B2bh96tXMXKSSKl3yJfvqXrJ5TNqqkO1thAkcCNv9WD36fsplhaN1sZLguP2MemsWC7LJhn6VhWc3u2G1OzqEV8//wAhkPevRlgJH4O2LQZDLXPbxpSYoSdkbD7Rw3vGb+z60AGRAAV/CWpLxUcv5LpYz9sMcPQfFAFAwQc6GPsgeGhYVxwqS7lVxbngjecANCQm2dlGMXgzKm29y5MbbdRVDLafH70QfQK9L8yIXFTAjsL4SZCLiLlSOHuQsPGPUTcAdbwt+hS9nBLr1JQjurA6vghaxrWMAa1gDWtGgNa0WAA6AAnEhxAHN34RPOjP/wA0frlQBN/g60udDhK44r2ws38WfOHg4eKjNYxaOrMq2F+WOyPmvP2+n1Nh5l8xHN2QfaHgXLLrL+af76E1pL0nHDGTUdxXJZM7HNGMHJbuCjT0o7PUxxTIiQAxJy27nJUuZH1GR0MgMpfNlV2B62q/Zc+JVuOWwJ5M+c6Xtn0OW5e8iRn0OYjpIrzJrDNGeIP52pVHQhlXWx5NFiQAzPymb/kUueqPcnHJjyYQG6jkO3HyXHkAJsdzpiHU/wDhUtmrhL0+oTI2iHsHb/8ASrVTmoq3fIkFzJhSCmwe+ocNMhfKdnEiBDRu4rj9pbVnDdp4+Jk0lhHE5eqZ3SPc9xu57i5x6S43J8SrY07GxQwYKWipoB/VxMB7VgXnvcSUAS6ABh+ENS5+DGv/ADc8bu5zXs/iCABPiwb07Dt4w8HGywb3nMnCKXE2ptZSo5FKtrZssba/Wlt4lyEN1shca6/MjzBypNB6m7fHV4q7YUd+e88l8yUmGjIhij9CouGkbaerDXuvrZGNMTLbDYlx7QB1LaFhGQAkAcsZbcI8NheexuIgyEfYaC7/ABOcEAFLIHRcFgmWU/10krx2Y2hnqa9clkzqzBvhgcZvZ+ZXnbfS+5sMu2T83ZD1F/m4rOuF/NfvwJrSX5MOGEvJO4+SjPSyUc0KDkjcEQ0oJ6mZqRESAGH/AFjdxSnzF2GrlsgMpfNlV2B62q/Zc+JUuOWwJ5M+c6Xtn0OW5e8iRn0OYjpJeZNYYoeQO/zSqGgbV1D6aKEgBmfWzf8AIpc849ycMn2HkwgYT8l24+S48gBDjqePGP0SfE/7JmzV7ku4TNSjb7A223806o/xSvcRcqMkg14x0/0fAtRGNHB0UjNHSIS0nx0r0sI7sUjLSwWBydQxh0jGnU5zQdxIBUjp22gBIApWWal4TA9UBraI3/uSMcfgCgAD4nvvAR+S9w+DT8ysTaCwq+gyORKyRXN1UUsEIqUXKTY69wAJJsBpJ6ANZUUm3giyR+T7AYwrhEyTaKWn9rMXWDRGzkRuJ0AOIN+oPXoqFJUoKIpvE6YwZWcMwSNBDH6Y7gguZ7ryDyQdYGu1r2JsHHDbQBGYy4ZZRUs1TJyYmF1r2znamMHW5xAG9AHG9ZUvmlfI85z5Xue4/lOeSSbdZKAOr6LB/wBAwMIdAdFTFrrfnHtOef33FJuHhSk/Jk6etdwI4bGlu4rBtsmazLhk6PFZ1Pf5X+ao3P8AzK7ElkEFSAwm5Ltx8lGel9iUdSFDyRuHkiGlBLUzNSIiQBrn60dn5pP9X0G/0/UgcpfNlV2B62rQsufEqXHLYE8mfOdL2z6HLcveRIz6HMR0kvMmsa9DyTvKTR0+o2rqNhOFCQAzUa29r5FLnnHuMhk+w8mCzCbkncfJceQAdxzPtmjojHxc5O2cvwn3+iOTzHMBRZzY29Lh4Z2n4JyW9cJeaF1eWw1Y/cbBdbb+zTnwjcV6UyTj5jiCCNY0juQB23RziSNjxpD2tcD1OAPzQA8gCAx2YJaGuhbpf9GlIb2mP4M97mEdyAOacSn8SQdDgfEW+SyNpL3ovyGQLGs0kQGNtfmMEY5T9fU0fefIrQsKO9PfeS+ZGTLxkmwV9LYKWMficRE1fJYj6ZOdMdMDthYALjUbE6nBbIsPKAEgDnzL9jlw0woIXXjgOdORqdLsZ1hgPi4/koArmRjFv6bhKMuF4qa08nQS0+yb3vsbbQ1yADvlPrxHScHfjTPa37LTnuP+EDvVK/nu0WvEZRXvoC2HByPtfJY9t1NZlqyanRukd6Aql2v5iPb7nY5BFQBhPyXbj5KE9LJQ1I9i5I3DyXY6UEs2ZKRESANcfW/ZSf6voN/p+pA5S+bKrsD1tWhZc+JUuOWwJ5M+c6Xtn0OW5e8iRn0OYjpJeZNY1qLU7tH5JNHJ9xtXNdjZThQkAM1GtvaHzS6mce4yGT7DyYLMZeSdxXHkAGMbz+MbmN+Z+asbP5PqzksyTxVZd0XefgVatljdr99BNd4UmFbDUhlwPVW0u+iVDLdYie37vFb5lnIyAOucl+EfpGCqN97kRCM9N4bxG/7iALSgCq4z1YgrKMvNoqvhaKToz5AH0533ZI0frEAc34osLJJo3aHNsCOthIPmszaS92LJwLQskmUeCmlwjWNihbnSTOzI2nUB0noAAJJ6iV6ShSVKCiKbxOo8FUtLgaiigvoBDWgDOlqZn68xg0ue47Ng6AE04WOnc4tBe3NcdJbe+b1X2lAFJysY9NwZTZsZBqpgWwt0HMGp0zh0DZ0nqBsAcsySFxLnEkkkkk3JJ0kknWUAdN5F8XRQYNE0ozZKm00hOtsdvYtP2SXW6XlAEBj/AIVM87NgGkDoBNm9+gnvWRtOeUfUdQXvLuU3DY0N3lZ9tmzUZZcmR0uH6Z+LP9km750ex2OQSFABuo5LtxUKmhk4akZR6huClHJEZZsyXTgkAeBgve2npXMFjidxeGBWspfNlV2B62q3Zc+Ii45bAnkz5zpe2fQ5bl7yJGfQ5iOkl5k1jxrANQ1riSWR1tvM9XTgkAM1Pu9oJdTp3GQ69h5MFmMmo7ihgBTGo/jLuoNH+EH5qzYr8FepyWZO4pDjM7B8lasf+ZfqV7nlhNxXlDhLA7VI0kd4zXfC3gt0zTlCupXRSPifyo3OY7tMJafiEAHr8HDDGfTVFKTphkErexKLEDqDmE/bQAXKqobG3OebNBAJ6M4htz0DTpOwaUAUnLVSudgqSRlw+nfFOwjW0seGlw3BxPcgDn3F6sMtZLIRYy8I8gagXODrDxKobRX4SfmShmWtYowyxNwrT4CpzUytE2EKlvsYLj8XhOlrpT7hfodblWzdVyV6kSFLJ9i7UPd/6jhNxfVyN9lGRZtJE73GM1NeRr2gaDpLrgE7jtjdBgynM0xu43EUQPGlcNg6ANF3bN9gQDlHGLDs1dUPqKh2c952aGtaOSxg2NA1DxublAFpyR4lf+oVPCTC1LTkPmcdDXkaWxXPTa7ugdFwgA5YewvwpzGaI292cRtPV0BAA/wtg6Z0j5S2zR+k3kt0DRfq+K8zdXEalRtMbRqR30iv4aHEb2vkVG21M1WT+S8+0eOix8Wv+5Qu1+JB9wjkExKOjdTyXbioVNDJw1Iyj1DcFJZEXmZLpw16mYtLbajr/nvSalRxawG04KSZsJworOUvmyq7A9bVasufETcctgTyZ850vbPocty95EjPocxHSS8yaw3O/NaSFCct2LZKEcZYCp3ktBO1FOTlFNhNJSwQ4pkRmp93tBLqdO6GQ69h5MFnjtRQAD8ZDepk+z6Wq3Zr8GP76kZZljxW0PZ2PkE+wf8AMv1EXXLLhSzmN7Xt1tNx8wepbxmgSyq0wbhKZ7W5rZ7TBuuxfy/8bXlAD2SHGD6FhOFzjaOb2EnRaS2aeqzww36AUAdUVtK2WN8UguyRrmPHS14LXDwJQBQcW8Iuwhg+twfO69XTNmpJSRYv0OZDOAemw7wTtCAOecU7mpYGgkuDhYC55JOruVO+X4LfY7F4Mv8A9Dk/Nv8A3XfcsHeXiM3o+JKZEsnplcMI1jSW3zqdj9Jkde/DuvrF+TfWdOwX9UKL7j/lOpcGgxtInqdQhaRZhtoMzvcGrRyjcaLaUAc2YyYwT187p6l5e86ANTWN2MY33Wj/AHNzcoAxxewJJWTCKMdb37GN2uP3bUAH3BFMKamZTREiJmm2gF7jpL3kDjEnp+SAHXPA0k2Cp31f2NFvq+C9Tjxw4GnhKqYYngOFy0rysWsQt6U1Ui2upRsMj2Y3jyKu2+s22TWS4+3eOoHwD/vXbte9D1+gRCeq50aqeQ7coVdDJ09SHGagpLIi8z1dOGphEaAev+fJV7jJMfQzZtqwIKzlL5squwPW1WrLnxE3HLYE8mfOdL2z6HLcveRIz6HMR0kvMmsMVx4h7kqvoG0tRnAOKNwUoLCKIT1McUyIzU+72mpdXp3Qyn17MeTBZ4UAAvDrr1Eva8gAr1qsKMexF5liwNJmSRncPEW+aXa1NyupPx+ZCtHeptFwXpjJKhlExYdWRsfFbhIQ82N+O22dmtsNLrtAHaKAAwgDqvJJjeMI0Lc916iC0cw0XNhxJdzgPEO6EAUXKLWvwPh2KvjBMVUwcM0f1gbZkzQOkNETx12QBQKTMhw4ODcHRuqDwTm6nRzk8ERvbI1Vb2O9bzXl8uJGeQZl5Mrgrxoyv1tU3g4M2jhtmhkXLzdQBl0EDshq9sWge6SdpJO8klAF5xUyeSTESVV4o9YZqkeOse4N+nq2oAKtJSMiaGRsaxrQGgAW0C5A69Z8SgB5AGQXl9oXXt6mEdKy8/MrzlizUwt9S/cqUcxttzY9yiYWHszvCt2+s3WSmS93404foE+H/KZdLScQU1VJDVVyHbkuroZOnqQ43UprIiz1dOGtXjid4Sa69wbR1D7DoG4JqyFvMreUvmyq7A9bVbsufERcctgTyZ850vbPocty95EjPocxHSS8yaxrYQPF70i40DqOo2GjQnoUz1BwZqtQ7TUurku6GU832Y8mCxIAA2FXXml7bvMrQoLClHsiLzLHRctnab5hZ7I1eXLsy6Felsrj21JPquD/AH5mNB4oStkgO5SsWTTzGeMexlNzb3JDpI6gdY7xsCAIzETGuTBlWyeO5ZyZo9kkZ5Q6nDWDsI6LggBpywxxYSwM2spncI2FzZWuGvMd7OVpGwgkEjZmIA59wZUcHNFJ+Q9j/wB1wPyUKsd6Dj4pnHxOj7rxhWA/gjJnUyEGctgbtFw9/wC6028SvVQ2hbyluqX0RY30ELAGKVNSaY2Zz/zr+M/u2N7gFcJE4gBEqMpxgt6TwQEfhDCBiey7fZu0OdtB2fzt09CwLnaUblOnRfD5/wCC7UsJxhg9T4pfQkgb6llGRkaOGH+yeOr5j70qFXGajgWbWP4sWUnCg9m7u8wtChrRts38mJ/HD1xv82p9yvdXf7nEFZUyQ1Vch25Lq6GTp6kOBMIHqAGascQpdVYwYym/eRnAeK3cFKGlEZ6mVzKXzZVdgetquWXPiV7jlsCeTPnOl7Z9DluXvIkZ9DmI6SXmTWNat90dJSK3HBeY6l1fkbKeJEgBmq1DtDzS6uS7oZTz9B5MFiQAA6s3lf1vd8XFaNPhTXZfIiyzUx47e03zCzZPBNnKmh9mXQG6hY306c96K7+DPPp7ol6u3u6Vde6+Ph1HKSZr19GyaN0crQ5jxZw+7oO0FWSQDsbsWn0MuabujdcxyflDoPQ4bR3oAfxPxukouEhdeSkqWujqIL2u17cwvjPuyAHQdtgDssAVt2vRpQB0Ni1V8NSQSX0ujbftAWd8QV4+5huVZR8ytJYMkUk4JOp3FWnok0dTaFZN/j7j+9/D7Hd9+JA4zsLTHK33TbvHGb5FQVWdTHfbfc0LCSkpU5df9MlJWNmj08l4B3X0gjrCzW3Rq4mpRcq9vu/nhw9V91wI3A9UYnmnl1jkHpHRu6PBX5rFbyMm6pKpH20PVfv4mxh02Zva4d5cwj4NKXHPA5Ywxxfg18pFRrW5zHAd2+4Vqm92SbNZokMnkWbWgazwbyeq+boTq0t6GPmcwwCmqh0Zq+QUutoYylrQ8EwWJAGEwu07iozWMWSjqRjSniBRpaEdqamV7KXzZVdgetqvWXPiVrjlsCeTPnOl7Z9DluXvIkZ9DmI6SXmTWNeo5TB1k+FkmprihsNMjYThQkAM1Wobx5pdXL1QynmPJgsSAAK5ntT+ssd+ctHFbnoRLHBy29oeazgqaX2LskLI8/UjuyaESuSnuLeGW1B16qguvy6kbhqtMUV2njEgN1HrJ8ArNlfXWHGba8+PzNm5pUnXVKEcMFi/ovqYvwe2qpgypbnh4udFiCdLS22ogEaVYntG43uEvgjGrySqNRyQI8b8TJaIl4vJATokA0tvqbINh69R+C2bS+hXWD4S8PsEZplXV4mWPBGOU9PE2Jls1l7a/ecXH4kqlVsadWbnLNkXBNh1XliuVjGGesDyGBwj90xi5PaIuQfAKzSVPDjn5mzYws3Bb7W91x+nQrclXNfjSS363P8AvVlRj4I140aOHCMf0R7FUSOIBdI4bQS5w32XJRWBydOnFYpJfoizYt1EziW6DE0bbXaTewG07daz7qnGUMepWhUo0Kib4OXDy7vsbmMFKHsDhy2kBttbrnV8+5LtKuKwYq4puhcN/klxfk+v7+xoV9cZaZpOhwfmk9NmnSmpYVsPIlQtlShJrJtfD/ZGugLIjK8bDwbT7x/KI/JHxTFNSqKEfV+H+R+7ux3n6D+TiN/0kylri0tcM6x4znEaAdpVi6qwilDr4C4QlLj8QpNvt0dSrLHqDw6DVZyD/O1QraGTpa0PJgsSAEQgBmkaQ0ApdJNQSYyo05Nor+Uvmyq7A9bVesufEq3HLYE8mfOdL2z6HLcveRIz6HMR0kvMmsMvYc9p2AFLkm5pjE1uNDyYLEgBmr5PePNLq6fVDKeoeTBZhK8t02uNttY67bVGUsOOBKMd7gBSSJ0VSQ9hs5+kEWDml17tPgQekK7vRq0cYvJHMHCWEkTstMWOaRpa4gtd06dR6D1KjCpvcOqzQVYYRfgy1VcmaxzvyeN3NNyPAFJo8eHmzIuaf40V/dGPxWHzMyb6lXrNykoI0tm0lb0JV6n7S+7+hS8K1EznFs1s5l7MbpAuL6LaTs1rUhCCSUchlP2Un7SH5s2/30Ik1cv5yT95/wB6s7q8C57Kl/av0RqYZqpjTyjPlLc2ztLyLXF77LJ1vGPtY8EVrunRVJvBJ9kD9bxgiQB0wvElUSAEgBIArOLBtM8DVmnRucLeZTquRrX/ABpRb8foWB8YJFxqNx1HTp+KzKTwqtLzNK7blYbzzwj9BiWkYdBaLZ5fbZnWOmylVnKM20+hPZvv20d7jn9TT4FslQ8PAcGgWB1aRp0bda7vOFJOPDEs7qlVe90N3BEzvp/B34jYbhugAEkgn4BWbWK9lv8AXF/QTcye9u9C2p5WGazkHu80qtoYylrQ8mixIASAEgCs5S+bKrsD1tVqy58RNxy2BPJnznS9s+hy3L3kSM+hzEdJLzJrCQAkAJADNXye8eaXV0/oMp6h5MFiQBQ8DnhmSCWzw2VwbcA2AAIt4nSqV3+HUThwxReoe/DCXEzwXGLysIu1rhYHTa+/cl1pNbs1mFKKe9B5Eo9t2uB23v3hMoN8X5mLtOKjUpYeC+B7E0DQNQFgk2/GbbLm2W1QSXj9yuYK01jydJBk+Bt5LTloKNxwtUl5FmSTIIjHAfiNT+qf5Kxac+HdHY5nPy9cWR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SEhUUEhQUFBUUGRcVFRQYFxQUFxQXFBoYFhQVFRYYHCggGBonHBUVITEiJSkrLi4xGCAzODMsNyguLisBCgoKDg0OGxAQGiwkICQuLywsLCwsLCwsLCwsNC8sLCwsLCwsLCwsLCwsLCwsLCwsLCwsLCwsLCwsLCwsLCwsLP/AABEIAMMBAwMBEQACEQEDEQH/xAAcAAABBAMBAAAAAAAAAAAAAAAHAAMFBgIECAH/xABPEAABAwIACAsEBAoJAwUAAAABAAIDBBEFBgcSITFBcRMiMjVRYXKBkbGyI0KhwRQzgtEIJFJTYnODksLwNENUY6Kz0uHxF5OjFRYlRHT/xAAbAQACAwEBAQAAAAAAAAAAAAAAAwIEBQEGB//EADwRAAIBAgMGAwYEBgAHAQAAAAABAgMEETEyBRIhM0FxUWGBEyKhscHRI0KR8BQkQ1Lh8RU0U2JygqIG/9oADAMBAAIRAxEAPwAyJ5lCQAkAJACQAkAeh56SuYImqklkznnHh18IVR/vXLFueaz0ds26UW/AuGBeRB2Y/ILys+c+7+ZcWRdZ+SdyuT0sIakZqREjJ9NUzqbf1JEuNVdjvQk084Mj6w9keaX/AFPQZ+T1HkwWVnKXzZVdgetqtWXPiJuOWwJ5M+c6Xtn0OW5e8iRn0OYjpJeZNYSAGab3u0Uulk+7GVOnYckbcEdII8UxizQwC72W5xHkfmk0H7h15m9Ls3hMkdia+FvqX7h5hRq6GcQN8dPqmdv+FyNm8x9vqgmTWRJ5ElVY+7F5vXqbFJ4mTtKTjGOHn9Arlx6VpYIxnKTzZ4giJACQAkAJAArx2qWitlBOnidP5tig8yzBe6FRTKwkAJACQAkAJACQBztjib11V+uk+DiFh3HMfc9NbcmPYu2BuTDuj8mry0uc+/1LiyLlUck7lbqaWENSHFMiRrNNU79Fn3fekrm+h3oSSccGvf8As/NL/P6E/wAnqOphArOUrmyq7A9bVasufETcctgTyZ850vbPocty95EjPocxHSS8yawkAM0uo7z5pdLL1ZOpmPJhAjcCaBI3oefu+STR4JrzOs35dm8Jkuh2PUYwp9U/d8wo1dDOIG+On1LO2PS5GzuY+31QTyJXIqfbVA/u2fBx+9epsM2Y+1NEe4WlpGMJACQAkAJACQAGcoPOE37P/KYlvMtU9KDMQmFZprgxIOCQAkAJACsg7g8xIOHOWNTr1tV+vl+D3BYVbmS7s9Pb8qPZF8wONEO6P5Lyz5r7/Ut9C4VPIduKuVNDCGpDimRI6j0zzHozR/Pgkw5kjvQkU44NHljsnzCh+ddif5PUdUyBWMpPNdV2B62q1Zc+Iq45bApkz5zpe2fQ5bl7yJGdQ5iOkSvMmseoAapeT3nzKXS0/qTqah1MIEdg7RJMP0gfG6TT4SkjrN6XZvCZLodj1GMKfVP3LlTQziBxjkPYt7Y8nKOzua+32CeRI5Fz+MTj+6HwcPvXqbDUzI2noj3C6tMxRWQdwaEg4JACQAkABrKDzhN+z/ymJbzLVPSg1iUHlBd3WsjqrRlwmjx0PQhT8SM6HWA0VMrtYZiQcEgB5so1EKDi+hahXjhuyQjEDySjeazB0Yy4wZzTjL/TKr9fP/mPWLW5j7m/RWFOK8l8gg4JH1P7P5Ly39X1+pZ6FuqeS7cVcqaGdhqQ4pkDQwZpdMel5Hh/ylU85PzOs3004NO5Y3H5KD1rs/oTWljjtSk8iKK1lK5rquwPW1W7LnxEXHLYE8mfOdL2z6HLcveRIz6HMR0i7YvMGuj1dODVLyR3+aXS0onU1MdTCBoU+iokHS1p8glR5jO9Dbm2bwpy6dzsRrCf1T9y5U0s4gcY4/UDtjyco7O5r7BPI38irSaqYf3P8bV6ixeEmZm0IOcEl4hlDWt16StDFszFGnT1cWYSyX2KUY4C6tXf4YDakIEgD1rSdS43gTjByeCHhGBrUN5vIsKlCCxmBbKHJ/8AIT/s/wDKYuYDVUTXBBiTTPPWPI1LjSZOFSUMh64d1FQwcSypQq8HmNPjIU1LEr1KTgYrosSAECg6m1kc2YfN6moPTNMf/I5YNXmPueppaI9l8gi4LGmLez5Ly65nqWehbanku3FXKmhhDUhxTIDcEAZfN2kuO861xRSyAcXQGn8pu53yUHrXr9Ca0v0M5NR3FSlkyKzK3lL5squwPW1W7LnxEV+WwJ5M+c6Xtn0OW5e8iRn0OYjpB+zeF5hmujJdODVLyBuS6WhE6mpjqYQGxAM/P94jN7ta5urHEBTbN4XJdO5KPXsNYS+qfuK5U0s4DrHAewHbb5OUNn830CeRs5GXWrJeuE+ti9RY632MvaTaprDxDEtUwhIASAHY4dp0KDl4FinQx4yyPXS20NQo45k5VlFYQGSVMqttvFgZyg84Tfs/8piW8yzT0oMyYVRIASAM+E0WKju8cUO9q3FxkNSSBoJcQANZJsBvJUhSTbwREyY00TTY1dOD+tZ8dKX7WHii0rC5axVOX6Mk6apZI0Oje17Tqc0hwPeFNNPIryhKDwksH5nN+Gjeon/Wy+tywqut9z09LRHsgk4M5UW9nyXllzPUs9C11PJduKu1NDCGpDimQEgBIAbfym96i9SJLSzKXUdyJZMI5lbyl82VXYHrarllz4levy2BPJnznS9s+hy3L3kSM+hzEdISau8eYXmJGwjIrpEbpuQ3cFCnoXYlPUxxTIiQA3Ns3hRn07ko9ew3hH6p/ZK5U0s4gdY3/wBH+235qGz+d6MJ5DmR0/jr+uF/rjXqLHmPsZe0uUu/3DMtUwhIA0MKYbp6UA1ErIwdIDjxnW15rdZ7lCc4xXFli3tqtaX4cW+xBjKbg97s3hyB0mOUDvOb5pMa9JdTSq7KvpLHc9MV9ywYOwlDUNzoJGSN2lrg63UbajvT4yUuKZlVaNSk92pFp+ZtqQoF2OkTTWSktB5Gwfm2KDzLENIUVMriQAkAYSSBoLnEANBJJ1ADSSUHUm3gjnnHbGuSvmcc5wgabRR3sLDQHuG1x19V7LKrVXN+R77Z2z4WtNcPeeb+nYraSaJvYHwvNSyCSCRzHDXbU4dDm6nDqKlCbi8UJuLenXhuVFiv3kMVeEmlznPNnPLnGwNruJJt3lQcJTbaMevR9g1Hp0L3Q46UTXMJmsGlt/Zy7LforCjsy538XHr4r7kfaRJ+bKNg4tIFRrH5qf8A0K1OwruLSj8V9zkakVJMz/6kYN/tH/in/wBCn/A1/wC34r7nN9Hhyk4N/tB/7U/+hH8DX/t+K+4b6KRV4ZwrhUuNKHw09yG5rhFcD8qS+c49Ibo2Latdl8MVHHzZBRnUyKthvFetpfazMdYEEytfn2Owkg3bp2lW6lrOmuK4HJU5RzRe8mWPD5j9EqXF7yLwyuN3OtrjedptpB16DfYsHaFoox9pD1R2lP391lsyl82VXYHraq9lz4nK/LYE8mfOdL2z6HLcveRIz6HMR0dUvDWkkgAWJJ1AAgkleXll+hsRzAJjxjxLXSObG5zKYEhjAS3hAPfk6b9B0DRtXoba0jSWL1fvIqb+/wAehWaOsliN4pJI3dLHOYfFpVlwUuDWIByxErMIZn4+GFpF2OJtO3oD2gZpFukhw232Kq7DnNb1PBPwb/2WYU6nUl8MY3UlK4NqJHRk6QTFMWnps5rCD4rLqbMuabwlH4r7hJ7rwZGS5RsHG34xtB+qn/0JMrGu8Pd+K+5yNSKMKzKLg5zHAVGkggeyn1/uInY13FpR+K+5zfiUzGLGillhzWS3dnNNsyQatetqXZ7PuKdTelHh3X3OynFolMjFS19e7NN/YPvoI9+PpXoLODjN4+Bm7RadH1X1DctIwit4/wCMRoaQyMAMjyI476QHOBOcR1AE77JNepuRxRo7Ms1dV1B5Li+xz7W1r5nukle573aS5xuT9w6llttvFnu6dOFOO5BYJdBhcGEjgHDMtJMyaJxBaRnNvYPbtY7pB/31hThNweKK91bQuKbpzWfwfijpLBlc2eKOVnJka143OF7Hr2LXjJSWKPndalKlUcJZp4FIxqoc6qkdnWvmbP0GhcZOL4BBUhAkAJAFRyqV5iwdLY2MpbENzjdw/da5IuZYU2auxaXtLuOPTj+mXxAAss92JAGbqmJsMrXRSuncYjTyNceDYA48M2Rt9N22toPdtsU1BweJkXs7mNxD2eOHllnxx9PEtFFiTFURQvL33cC55a5ozb6mhpab7L3I1FYFXatSjUlFJcMuD+eJYuaXtpJPpiaOMmIPAQulhkc/MGc9rgL5o1kEdGu38mxZ7Z9tUVOpFLHJrxKVa03I70XiUZbpSEgCQwBTwyTsZUFzY3Gzi10UZHXnynMaBrub6rbV1EKjajijoKlljpKZ8bhC2CJjBCbObI3Nvwr5nk2IPFtbrutR71GeOPDw/fzLcKNWNXexwiiHwDhdldHM4t9hd0Tc7+sYGjPcQdQOcRbq7hO3qe1cnLIsxmqkW8OAFMC58c8VQxr+DimjJkzXZos4aHOtYEjZ1rHqUt+nJYcOJkNvFSXTDiHfKXzZVdgetq8/Zc+JZr8tgTyZ850vbPocty95EjPocxBryl1RjwZUke80M/7jmsPwcVh2cd6vH9f04mjWeEGc7xL0LK9PIJlHiPwFbRyxEz07nBxdYcRzWl7XOtozSQCD3dF9CnbYThKPFF32O7OOHFFowrjKIK+OB1rSxi2kCzy4houemxG+y7VuHCtwWPQsSqKM1F9fmPY/ZlRSFslOYY2ZsnDiVjy3NNiSDqve3es+6r3rg/w8V44r5IrOEkm6s+HYHdLi9QO/+xIT0B8I8wsOpeXkfyJekicaNF/mfwJaDFCiI1TO/bQ/IhU5bSu14L/1kOVtSfj+qN6PE6j/ALPMf2l/TIkvad1/1I/p/gmrWl/a/wBf8kzgOlio3Z9PDLG6xbexfodYkaSRsCWtoXalvKosfT7HJ2lCcd2UOHr9ybOMsu0y/wDbPyapvaV8/wCqv/kWtnWi/p/P7kDjTWieGXhnSPDWOdG10bgGPDTZzXZotfRe/Qp07y6qThGcsePHiuPoWLa3o0Z4044Y+QMYaw8DwBhiBEzpjUW9q8OaGNivrDBpNtV7bz6SdSLpqKFW1pWjdyqzy48fHHIwVc1xIAOWRqsL6AsP9VK9g7Lg2Tze5aVo8YYHitv01G63l1Sf0+hsYwMvUP8As+lqezJjkXt8A2aFFTZYnbxeXAZewjWppplWdOUczFdIA4y3v/FIR0zX8GP+9VLzSu56H/8AOr8eT/7fqgMrPPXiQAkAW3BmNFOyFjfo2c5jQHG0ekjWbnXfSVkV9n1pVG/aYJvzMyrXjF4uOJJYUqax7eDp6LNL7tJMsINjosAHW7yq9rRtt9OpVx8FgyvVuZtYRh8UVWXETCFr/Qmi397Cf4lvfxVFLF1Pgyju1G8FH4mLcnuEXC/0Vo/bRD+NSV5Q/v8Ah/g441F0I7DeJ9ZTRcNLBaO9i5rmyWvexcGklo0azo1JlC6pVXhCX0OTU4akaOFcZKmpaGzSue1upuhoNtrg0DOPWVdlKUs2EriUlhIuOIGOFLBTOgqS5mlxBzXPD2v1jigkHX8NKtWtWME94sUbmChuy4HmF8ZBXOhwdg+PMie5jSS3NuAQ7Q0ami2cTrNvFV5dxVN9IoXUrb6VOmuARspfNlV2B62ry1lz4na/LYE8mfOdL2z6HLcveRIz6HMQbMpGD3z4OnZGLuAa8DaRG5ryB12abLCs6kadZSlkaVWLlHBHObXL0bRSjLAt+LOUCekYIi1s0Y5LXEtczqa4A6OohWaNzOlwzRZhdSgsMMSFw9hqSsnMrm8Z1mtY25sBoa0bSbnxKrze88WQqXDm8Wi/z0GG5aZkLogLi5eJWsle3NtmyccbDpG3btVWW1KWHs974eA2cq1SGDXBFefiBhBtr0jdOj62I/xpDvKCzn8H9hahVfQ2GYl4QjBd9DAtpJE0I1bnKE7ig1xn8GdSmvy/EUtNWwtz3xuY0W08Mx1r6BouqkZ2tWW7GWL/APFjlOounxLNk5kfVVXBTPlzMxztD7WItY6DvT6Nhb1J7sooVdXlalT3osJMmKQ9yeUdThG8ekH4p89gWryxRRjtyus0mUbKXJJQRtjL2y/SWysBzMwsDQ0Ovxje4k+Cpy2JTo1IzUnweP6GvYbRlc44xwww+P8AoGCuG+JACQAaMhkZNLP+u/gar1rLCLPK7epOdePb6ssuGaNpmde/u+kKxvMyFRikU7/3ZWXvw7v3WW8M2y8n/wAQuMcd75Ed+XiWzF3HQPjk+kAB0Tc/Ob74uBa35VyB132LVtdpKcZe04NLHuTjPFcSp4WxnnncSHGJmxjCW2HW4aXeXUs2vtGvVfB4LwX3E7qxxwKZjfUOcxgc5x4xOkk7OvepWU5yk95tm/sCP4k35Iqy0T04kAYyOsF1LEjOW7HEzweOKd6jVzRi180GPBRvJGesLytPhUIvItMzbtIG0K7NYxaQReDTEwWaAdgRFYRwBvF4mFMLsAOkEaR0qNLQjtTUyq4aya0FRciMwOPvQnMH7li3wC0Kd/Wh1x7laVCD8irVGRkX4lYQ3YHQ5x7yJBfwVr/iuC4w+P8Agh/DPx+BbsVsSafB/GjvJK4gOlfa9tea0DQ0aN56VQu7udbBPgsch9GkoYvyHcpfNlV2B62qdlz4i7jlsCeTPnOl7Z9DluXvIkZ9DmI6Pn5Ltx8l5apofY2IakD/ABmyWQVDnSwyGnc7jOaGh8ZOskNuC0nqNupaVHaU6cMJLHD9SvK3UpcHgaNDkaiB9tVPeOhjGx+JcXJ0tqS/LH44/YgrfxZdcA4o0dHpghaH/nHXfJ3Odpb3WVGrc1aup+g2NKMckS0vLZ9ryVSWuPqWI6X6Hs7CS22wglE4t4YdGchJLHHwPK36t/Zd5FSnpfYgDnG4/i563N+/5JVhzvRnZZGOST+nfYcPh/svSWnOXqZ20OQ/QNa2jz4IsvzdFGf148eC+5Vbnob+w3rXb6gtjdcLPawPXwmpLEyXCQkAXzEPD81PTSRwuDA6QuLrAu5LRYXuANHQqlzeVKPuQ4dTy+3ZNVopeH1Zu1eHqpzyTO7TbY3oHUkRv6+GoxN9kFS4UN7P1dI2b0qdusPdF4ksHfH/AJVQkRVZhPTZn733K1TodZEWyuYdmccy7ieVrJPQtK1jFY4I2tiyac2n4fUixOd6tbiPQKvI9M56kbiJfxEhtzidaklgKlJyzJCgHE3kqvV1FKu/eC9gE3MJ6Q0/BeYisK2HmznQt6ukTx2pceR1DdLyG7lCloRKpqY6mEDF/wAx5rjOown1t7XyKhPOPclDJ9ivZS+bKrsD1tV6y58StcctgTyZ850vbPocty95EjPocxHR83JO4+S8vPSzYjqR4OR9n5LmcPQ7+b1HFMgJADMvKZ3+SXLVH1GR0seTBYzWfVv7LvIqM9L7ADXHJ3sG9bx5OUNnL8V9js8jLJN/TR2Xely9Bav+Yj2Zn3/IfoGtbh54BeWSuM0w08WNzo2jYLDjHvIPgFiOu6tzNdFwX1N/Y3CUuwOQbJx6BNrIzE5Ud1DVXmIzFd3UcdefiWvFWcNp3ucffPfxW6Asm+hvVkl4fc83teTdZY+H1Z7PhNxcbBoHeVyNvHAysTXTCBt/TjweZt1X6uhJ9it/eO4monHCCoKeXCNaymp9cjgxrtjGC5fIeoC53C2tbFCgoRWOZo29SVKDjHNnQcmSugzHtbHYmBsDXaDmObf24H50nNJPV1m9hwTeIyNzUjFRTyeJzVhMvhmdE8WdE5zJG/pNJa4dxBS1S4Mtzv25xay6/vyLRi/gNtRSyzA3IeYRsDXZokYevO4w+yelZ93OdHcl0x4na+0N2rFQ048fM1KeMtaAd/ioTljJ4Fmq8ZMKuK5uKfss9K861hcPuzvQuatkTx+orjyOrMwpuQ3cFGnoXYlU1McUyB4Qg6NTcpm8+RS56o9yUcmV/KXzZVdgetqvWXPiVrjlsCeTPnOl7Z9DluXvIkZ9DmI6Qk1HcV5iWTNdZmEOlg3BRhxguxKWpjqmQEgBmXlM3nyS56o/voMjpY8mCxqr+rf2XeRUZ6WAMMdT7KMfp38Gn71zZuuXY7MjcV5nMcXMc5rr6HNJaRoN7Eb1duZyg04vB+RTu1jRl6fMuODsZqmJwPCOkG1ryX36gTpHcuUNo3FN6sV4PiYTgmQuWCGOlpIGPH41PI+ocNZawAjMJ3vbvId0BbNC23I4te9J4vy8jUsZqjvS8gYYtUctXOymibnySmzb6htc5x2NAuSegFWJUsXwLNC+cItT4+Ad/wDo5Ttkoy1xLIr/AErOveoI4wIGpoLrtI/JttF1J002hdO8nGEk82D/APCAwO2nro3xNDGTx57gNAMrXEPdbZoLNW252qW6scRDrzcVHHIjabNDAGXDXcex02Lg0EA7Ro+KwZ4uXvZ5foVLmvKtJOWaWHzMi1cxEDjWXGjYot4MnGnvRbXQwXRZF4w1nBxZoPGfoHZ94/LvVq0pb88Xkh1KKYV/wf8AFHgKd1dK32lQM2K+tsIOl3VnuF9zW9K2CwFxAHLmXLB4hwvMRoEzY5e8tzXf4mOPegCXyNw8JRYVBucxtPKOos4YutvAsqt7T9pRkvX9DmGJFYVFpDuCyKD9w2nmEHE912U/ZA8AQsiov5l9yayLurBwxk1HcVx5HVmY0/JbuCjT0IlPUxxTICQAzLy2d/klT1x9RkdL9Cv5S+bKrsD1tV+y58SrcctgTyZ850vbPocty95EjPocxHSLtRXmHka6zG6XkN3KFLQiVTUx1MICQAzNymbz5Jc9URkdLHkwWNVXId2XeRUZZMAWY7O4sQ63HwA+9d2auMn2CZF4FkDGOcb2B2bh96tXMXKSSKl3yJfvqXrJ5TNqqkO1thAkcCNv9WD36fsplhaN1sZLguP2MemsWC7LJhn6VhWc3u2G1OzqEV8//wAhkPevRlgJH4O2LQZDLXPbxpSYoSdkbD7Rw3vGb+z60AGRAAV/CWpLxUcv5LpYz9sMcPQfFAFAwQc6GPsgeGhYVxwqS7lVxbngjecANCQm2dlGMXgzKm29y5MbbdRVDLafH70QfQK9L8yIXFTAjsL4SZCLiLlSOHuQsPGPUTcAdbwt+hS9nBLr1JQjurA6vghaxrWMAa1gDWtGgNa0WAA6AAnEhxAHN34RPOjP/wA0frlQBN/g60udDhK44r2ws38WfOHg4eKjNYxaOrMq2F+WOyPmvP2+n1Nh5l8xHN2QfaHgXLLrL+af76E1pL0nHDGTUdxXJZM7HNGMHJbuCjT0o7PUxxTIiQAxJy27nJUuZH1GR0MgMpfNlV2B62q/Zc+JVuOWwJ5M+c6Xtn0OW5e8iRn0OYjpIrzJrDNGeIP52pVHQhlXWx5NFiQAzPymb/kUueqPcnHJjyYQG6jkO3HyXHkAJsdzpiHU/wDhUtmrhL0+oTI2iHsHb/8ASrVTmoq3fIkFzJhSCmwe+ocNMhfKdnEiBDRu4rj9pbVnDdp4+Jk0lhHE5eqZ3SPc9xu57i5x6S43J8SrY07GxQwYKWipoB/VxMB7VgXnvcSUAS6ABh+ENS5+DGv/ADc8bu5zXs/iCABPiwb07Dt4w8HGywb3nMnCKXE2ptZSo5FKtrZssba/Wlt4lyEN1shca6/MjzBypNB6m7fHV4q7YUd+e88l8yUmGjIhij9CouGkbaerDXuvrZGNMTLbDYlx7QB1LaFhGQAkAcsZbcI8NheexuIgyEfYaC7/ABOcEAFLIHRcFgmWU/10krx2Y2hnqa9clkzqzBvhgcZvZ+ZXnbfS+5sMu2T83ZD1F/m4rOuF/NfvwJrSX5MOGEvJO4+SjPSyUc0KDkjcEQ0oJ6mZqRESAGH/AFjdxSnzF2GrlsgMpfNlV2B62q/Zc+JUuOWwJ5M+c6Xtn0OW5e8iRn0OYjpJeZNYYoeQO/zSqGgbV1D6aKEgBmfWzf8AIpc849ycMn2HkwgYT8l24+S48gBDjqePGP0SfE/7JmzV7ku4TNSjb7A223806o/xSvcRcqMkg14x0/0fAtRGNHB0UjNHSIS0nx0r0sI7sUjLSwWBydQxh0jGnU5zQdxIBUjp22gBIApWWal4TA9UBraI3/uSMcfgCgAD4nvvAR+S9w+DT8ysTaCwq+gyORKyRXN1UUsEIqUXKTY69wAJJsBpJ6ANZUUm3giyR+T7AYwrhEyTaKWn9rMXWDRGzkRuJ0AOIN+oPXoqFJUoKIpvE6YwZWcMwSNBDH6Y7gguZ7ryDyQdYGu1r2JsHHDbQBGYy4ZZRUs1TJyYmF1r2znamMHW5xAG9AHG9ZUvmlfI85z5Xue4/lOeSSbdZKAOr6LB/wBAwMIdAdFTFrrfnHtOef33FJuHhSk/Jk6etdwI4bGlu4rBtsmazLhk6PFZ1Pf5X+ao3P8AzK7ElkEFSAwm5Ltx8lGel9iUdSFDyRuHkiGlBLUzNSIiQBrn60dn5pP9X0G/0/UgcpfNlV2B62rQsufEqXHLYE8mfOdL2z6HLcveRIz6HMR0kvMmsa9DyTvKTR0+o2rqNhOFCQAzUa29r5FLnnHuMhk+w8mCzCbkncfJceQAdxzPtmjojHxc5O2cvwn3+iOTzHMBRZzY29Lh4Z2n4JyW9cJeaF1eWw1Y/cbBdbb+zTnwjcV6UyTj5jiCCNY0juQB23RziSNjxpD2tcD1OAPzQA8gCAx2YJaGuhbpf9GlIb2mP4M97mEdyAOacSn8SQdDgfEW+SyNpL3ovyGQLGs0kQGNtfmMEY5T9fU0fefIrQsKO9PfeS+ZGTLxkmwV9LYKWMficRE1fJYj6ZOdMdMDthYALjUbE6nBbIsPKAEgDnzL9jlw0woIXXjgOdORqdLsZ1hgPi4/koArmRjFv6bhKMuF4qa08nQS0+yb3vsbbQ1yADvlPrxHScHfjTPa37LTnuP+EDvVK/nu0WvEZRXvoC2HByPtfJY9t1NZlqyanRukd6Aql2v5iPb7nY5BFQBhPyXbj5KE9LJQ1I9i5I3DyXY6UEs2ZKRESANcfW/ZSf6voN/p+pA5S+bKrsD1tWhZc+JUuOWwJ5M+c6Xtn0OW5e8iRn0OYjpJeZNY1qLU7tH5JNHJ9xtXNdjZThQkAM1GtvaHzS6mce4yGT7DyYLMZeSdxXHkAGMbz+MbmN+Z+asbP5PqzksyTxVZd0XefgVatljdr99BNd4UmFbDUhlwPVW0u+iVDLdYie37vFb5lnIyAOucl+EfpGCqN97kRCM9N4bxG/7iALSgCq4z1YgrKMvNoqvhaKToz5AH0533ZI0frEAc34osLJJo3aHNsCOthIPmszaS92LJwLQskmUeCmlwjWNihbnSTOzI2nUB0noAAJJ6iV6ShSVKCiKbxOo8FUtLgaiigvoBDWgDOlqZn68xg0ue47Ng6AE04WOnc4tBe3NcdJbe+b1X2lAFJysY9NwZTZsZBqpgWwt0HMGp0zh0DZ0nqBsAcsySFxLnEkkkkk3JJ0kknWUAdN5F8XRQYNE0ozZKm00hOtsdvYtP2SXW6XlAEBj/AIVM87NgGkDoBNm9+gnvWRtOeUfUdQXvLuU3DY0N3lZ9tmzUZZcmR0uH6Z+LP9km750ex2OQSFABuo5LtxUKmhk4akZR6huClHJEZZsyXTgkAeBgve2npXMFjidxeGBWspfNlV2B62q3Zc+Ii45bAnkz5zpe2fQ5bl7yJGfQ5iOkl5k1jxrANQ1riSWR1tvM9XTgkAM1Pu9oJdTp3GQ69h5MFmMmo7ihgBTGo/jLuoNH+EH5qzYr8FepyWZO4pDjM7B8lasf+ZfqV7nlhNxXlDhLA7VI0kd4zXfC3gt0zTlCupXRSPifyo3OY7tMJafiEAHr8HDDGfTVFKTphkErexKLEDqDmE/bQAXKqobG3OebNBAJ6M4htz0DTpOwaUAUnLVSudgqSRlw+nfFOwjW0seGlw3BxPcgDn3F6sMtZLIRYy8I8gagXODrDxKobRX4SfmShmWtYowyxNwrT4CpzUytE2EKlvsYLj8XhOlrpT7hfodblWzdVyV6kSFLJ9i7UPd/6jhNxfVyN9lGRZtJE73GM1NeRr2gaDpLrgE7jtjdBgynM0xu43EUQPGlcNg6ANF3bN9gQDlHGLDs1dUPqKh2c952aGtaOSxg2NA1DxublAFpyR4lf+oVPCTC1LTkPmcdDXkaWxXPTa7ugdFwgA5YewvwpzGaI292cRtPV0BAA/wtg6Z0j5S2zR+k3kt0DRfq+K8zdXEalRtMbRqR30iv4aHEb2vkVG21M1WT+S8+0eOix8Wv+5Qu1+JB9wjkExKOjdTyXbioVNDJw1Iyj1DcFJZEXmZLpw16mYtLbajr/nvSalRxawG04KSZsJworOUvmyq7A9bVasufETcctgTyZ850vbPocty95EjPocxHSS8yaw3O/NaSFCct2LZKEcZYCp3ktBO1FOTlFNhNJSwQ4pkRmp93tBLqdO6GQ69h5MFnjtRQAD8ZDepk+z6Wq3Zr8GP76kZZljxW0PZ2PkE+wf8AMv1EXXLLhSzmN7Xt1tNx8wepbxmgSyq0wbhKZ7W5rZ7TBuuxfy/8bXlAD2SHGD6FhOFzjaOb2EnRaS2aeqzww36AUAdUVtK2WN8UguyRrmPHS14LXDwJQBQcW8Iuwhg+twfO69XTNmpJSRYv0OZDOAemw7wTtCAOecU7mpYGgkuDhYC55JOruVO+X4LfY7F4Mv8A9Dk/Nv8A3XfcsHeXiM3o+JKZEsnplcMI1jSW3zqdj9Jkde/DuvrF+TfWdOwX9UKL7j/lOpcGgxtInqdQhaRZhtoMzvcGrRyjcaLaUAc2YyYwT187p6l5e86ANTWN2MY33Wj/AHNzcoAxxewJJWTCKMdb37GN2uP3bUAH3BFMKamZTREiJmm2gF7jpL3kDjEnp+SAHXPA0k2Cp31f2NFvq+C9Tjxw4GnhKqYYngOFy0rysWsQt6U1Ui2upRsMj2Y3jyKu2+s22TWS4+3eOoHwD/vXbte9D1+gRCeq50aqeQ7coVdDJ09SHGagpLIi8z1dOGphEaAev+fJV7jJMfQzZtqwIKzlL5squwPW1WrLnxE3HLYE8mfOdL2z6HLcveRIz6HMR0kvMmsMVx4h7kqvoG0tRnAOKNwUoLCKIT1McUyIzU+72mpdXp3Qyn17MeTBZ4UAAvDrr1Eva8gAr1qsKMexF5liwNJmSRncPEW+aXa1NyupPx+ZCtHeptFwXpjJKhlExYdWRsfFbhIQ82N+O22dmtsNLrtAHaKAAwgDqvJJjeMI0Lc916iC0cw0XNhxJdzgPEO6EAUXKLWvwPh2KvjBMVUwcM0f1gbZkzQOkNETx12QBQKTMhw4ODcHRuqDwTm6nRzk8ERvbI1Vb2O9bzXl8uJGeQZl5Mrgrxoyv1tU3g4M2jhtmhkXLzdQBl0EDshq9sWge6SdpJO8klAF5xUyeSTESVV4o9YZqkeOse4N+nq2oAKtJSMiaGRsaxrQGgAW0C5A69Z8SgB5AGQXl9oXXt6mEdKy8/MrzlizUwt9S/cqUcxttzY9yiYWHszvCt2+s3WSmS93404foE+H/KZdLScQU1VJDVVyHbkuroZOnqQ43UprIiz1dOGtXjid4Sa69wbR1D7DoG4JqyFvMreUvmyq7A9bVbsufERcctgTyZ850vbPocty95EjPocxHSS8yaxrYQPF70i40DqOo2GjQnoUz1BwZqtQ7TUurku6GU832Y8mCxIAA2FXXml7bvMrQoLClHsiLzLHRctnab5hZ7I1eXLsy6Felsrj21JPquD/AH5mNB4oStkgO5SsWTTzGeMexlNzb3JDpI6gdY7xsCAIzETGuTBlWyeO5ZyZo9kkZ5Q6nDWDsI6LggBpywxxYSwM2spncI2FzZWuGvMd7OVpGwgkEjZmIA59wZUcHNFJ+Q9j/wB1wPyUKsd6Dj4pnHxOj7rxhWA/gjJnUyEGctgbtFw9/wC6028SvVQ2hbyluqX0RY30ELAGKVNSaY2Zz/zr+M/u2N7gFcJE4gBEqMpxgt6TwQEfhDCBiey7fZu0OdtB2fzt09CwLnaUblOnRfD5/wCC7UsJxhg9T4pfQkgb6llGRkaOGH+yeOr5j70qFXGajgWbWP4sWUnCg9m7u8wtChrRts38mJ/HD1xv82p9yvdXf7nEFZUyQ1Vch25Lq6GTp6kOBMIHqAGascQpdVYwYym/eRnAeK3cFKGlEZ6mVzKXzZVdgetquWXPiV7jlsCeTPnOl7Z9DluXvIkZ9DmI6SXmTWNat90dJSK3HBeY6l1fkbKeJEgBmq1DtDzS6uS7oZTz9B5MFiQAA6s3lf1vd8XFaNPhTXZfIiyzUx47e03zCzZPBNnKmh9mXQG6hY306c96K7+DPPp7ol6u3u6Vde6+Ph1HKSZr19GyaN0crQ5jxZw+7oO0FWSQDsbsWn0MuabujdcxyflDoPQ4bR3oAfxPxukouEhdeSkqWujqIL2u17cwvjPuyAHQdtgDssAVt2vRpQB0Ni1V8NSQSX0ujbftAWd8QV4+5huVZR8ytJYMkUk4JOp3FWnok0dTaFZN/j7j+9/D7Hd9+JA4zsLTHK33TbvHGb5FQVWdTHfbfc0LCSkpU5df9MlJWNmj08l4B3X0gjrCzW3Rq4mpRcq9vu/nhw9V91wI3A9UYnmnl1jkHpHRu6PBX5rFbyMm6pKpH20PVfv4mxh02Zva4d5cwj4NKXHPA5Ywxxfg18pFRrW5zHAd2+4Vqm92SbNZokMnkWbWgazwbyeq+boTq0t6GPmcwwCmqh0Zq+QUutoYylrQ8EwWJAGEwu07iozWMWSjqRjSniBRpaEdqamV7KXzZVdgetqvWXPiVrjlsCeTPnOl7Z9DluXvIkZ9DmI6SXmTWNeo5TB1k+FkmprihsNMjYThQkAM1Wobx5pdXL1QynmPJgsSAAK5ntT+ssd+ctHFbnoRLHBy29oeazgqaX2LskLI8/UjuyaESuSnuLeGW1B16qguvy6kbhqtMUV2njEgN1HrJ8ArNlfXWHGba8+PzNm5pUnXVKEcMFi/ovqYvwe2qpgypbnh4udFiCdLS22ogEaVYntG43uEvgjGrySqNRyQI8b8TJaIl4vJATokA0tvqbINh69R+C2bS+hXWD4S8PsEZplXV4mWPBGOU9PE2Jls1l7a/ecXH4kqlVsadWbnLNkXBNh1XliuVjGGesDyGBwj90xi5PaIuQfAKzSVPDjn5mzYws3Bb7W91x+nQrclXNfjSS363P8AvVlRj4I140aOHCMf0R7FUSOIBdI4bQS5w32XJRWBydOnFYpJfoizYt1EziW6DE0bbXaTewG07daz7qnGUMepWhUo0Kib4OXDy7vsbmMFKHsDhy2kBttbrnV8+5LtKuKwYq4puhcN/klxfk+v7+xoV9cZaZpOhwfmk9NmnSmpYVsPIlQtlShJrJtfD/ZGugLIjK8bDwbT7x/KI/JHxTFNSqKEfV+H+R+7ux3n6D+TiN/0kylri0tcM6x4znEaAdpVi6qwilDr4C4QlLj8QpNvt0dSrLHqDw6DVZyD/O1QraGTpa0PJgsSAEQgBmkaQ0ApdJNQSYyo05Nor+Uvmyq7A9bVesufEq3HLYE8mfOdL2z6HLcveRIz6HMR0kvMmsMvYc9p2AFLkm5pjE1uNDyYLEgBmr5PePNLq6fVDKeoeTBZhK8t02uNttY67bVGUsOOBKMd7gBSSJ0VSQ9hs5+kEWDml17tPgQekK7vRq0cYvJHMHCWEkTstMWOaRpa4gtd06dR6D1KjCpvcOqzQVYYRfgy1VcmaxzvyeN3NNyPAFJo8eHmzIuaf40V/dGPxWHzMyb6lXrNykoI0tm0lb0JV6n7S+7+hS8K1EznFs1s5l7MbpAuL6LaTs1rUhCCSUchlP2Un7SH5s2/30Ik1cv5yT95/wB6s7q8C57Kl/av0RqYZqpjTyjPlLc2ztLyLXF77LJ1vGPtY8EVrunRVJvBJ9kD9bxgiQB0wvElUSAEgBIArOLBtM8DVmnRucLeZTquRrX/ABpRb8foWB8YJFxqNx1HTp+KzKTwqtLzNK7blYbzzwj9BiWkYdBaLZ5fbZnWOmylVnKM20+hPZvv20d7jn9TT4FslQ8PAcGgWB1aRp0bda7vOFJOPDEs7qlVe90N3BEzvp/B34jYbhugAEkgn4BWbWK9lv8AXF/QTcye9u9C2p5WGazkHu80qtoYylrQ8mixIASAEgCs5S+bKrsD1tVqy58RNxy2BPJnznS9s+hy3L3kSM+hzEdJLzJrCQAkAJADNXye8eaXV0/oMp6h5MFiQBQ8DnhmSCWzw2VwbcA2AAIt4nSqV3+HUThwxReoe/DCXEzwXGLysIu1rhYHTa+/cl1pNbs1mFKKe9B5Eo9t2uB23v3hMoN8X5mLtOKjUpYeC+B7E0DQNQFgk2/GbbLm2W1QSXj9yuYK01jydJBk+Bt5LTloKNxwtUl5FmSTIIjHAfiNT+qf5Kxac+HdHY5nPy9cWR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xQSEhUUEhQUFBUUGRcVFRQYFxQUFxQXFBoYFhQVFRYYHCggGBonHBUVITEiJSkrLi4xGCAzODMsNyguLisBCgoKDg0OGxAQGiwkICQuLywsLCwsLCwsLCwsNC8sLCwsLCwsLCwsLCwsLCwsLCwsLCwsLCwsLCwsLCwsLCwsLP/AABEIAMMBAwMBEQACEQEDEQH/xAAcAAABBAMBAAAAAAAAAAAAAAAHAAMFBgIECAH/xABPEAABAwIACAsEBAoJAwUAAAABAAIDBBEFBgcSITFBcRMiMjVRYXKBkbGyI0KhwRQzgtEIJFJTYnODksLwNENUY6Kz0uHxF5OjFRYlRHT/xAAbAQACAwEBAQAAAAAAAAAAAAAAAwIEBQEGB//EADwRAAIBAgMGAwYEBgAHAQAAAAABAgMEETEyBRIhM0FxUWGBEyKhscHRI0KR8BQkQ1Lh8RU0U2JygqIG/9oADAMBAAIRAxEAPwAyJ5lCQAkAJACQAkAeh56SuYImqklkznnHh18IVR/vXLFueaz0ds26UW/AuGBeRB2Y/ILys+c+7+ZcWRdZ+SdyuT0sIakZqREjJ9NUzqbf1JEuNVdjvQk084Mj6w9keaX/AFPQZ+T1HkwWVnKXzZVdgetqtWXPiJuOWwJ5M+c6Xtn0OW5e8iRn0OYjpJeZNYSAGab3u0Uulk+7GVOnYckbcEdII8UxizQwC72W5xHkfmk0H7h15m9Ls3hMkdia+FvqX7h5hRq6GcQN8dPqmdv+FyNm8x9vqgmTWRJ5ElVY+7F5vXqbFJ4mTtKTjGOHn9Arlx6VpYIxnKTzZ4giJACQAkAJAArx2qWitlBOnidP5tig8yzBe6FRTKwkAJACQAkAJACQBztjib11V+uk+DiFh3HMfc9NbcmPYu2BuTDuj8mry0uc+/1LiyLlUck7lbqaWENSHFMiRrNNU79Fn3fekrm+h3oSSccGvf8As/NL/P6E/wAnqOphArOUrmyq7A9bVasufETcctgTyZ850vbPocty95EjPocxHSS8yawkAM0uo7z5pdLL1ZOpmPJhAjcCaBI3oefu+STR4JrzOs35dm8Jkuh2PUYwp9U/d8wo1dDOIG+On1LO2PS5GzuY+31QTyJXIqfbVA/u2fBx+9epsM2Y+1NEe4WlpGMJACQAkAJACQAGcoPOE37P/KYlvMtU9KDMQmFZprgxIOCQAkAJACsg7g8xIOHOWNTr1tV+vl+D3BYVbmS7s9Pb8qPZF8wONEO6P5Lyz5r7/Ut9C4VPIduKuVNDCGpDimRI6j0zzHozR/Pgkw5kjvQkU44NHljsnzCh+ddif5PUdUyBWMpPNdV2B62q1Zc+Iq45bApkz5zpe2fQ5bl7yJGdQ5iOkSvMmseoAapeT3nzKXS0/qTqah1MIEdg7RJMP0gfG6TT4SkjrN6XZvCZLodj1GMKfVP3LlTQziBxjkPYt7Y8nKOzua+32CeRI5Fz+MTj+6HwcPvXqbDUzI2noj3C6tMxRWQdwaEg4JACQAkABrKDzhN+z/ymJbzLVPSg1iUHlBd3WsjqrRlwmjx0PQhT8SM6HWA0VMrtYZiQcEgB5so1EKDi+hahXjhuyQjEDySjeazB0Yy4wZzTjL/TKr9fP/mPWLW5j7m/RWFOK8l8gg4JH1P7P5Ly39X1+pZ6FuqeS7cVcqaGdhqQ4pkDQwZpdMel5Hh/ylU85PzOs3004NO5Y3H5KD1rs/oTWljjtSk8iKK1lK5rquwPW1W7LnxEXHLYE8mfOdL2z6HLcveRIz6HMR0i7YvMGuj1dODVLyR3+aXS0onU1MdTCBoU+iokHS1p8glR5jO9Dbm2bwpy6dzsRrCf1T9y5U0s4gcY4/UDtjyco7O5r7BPI38irSaqYf3P8bV6ixeEmZm0IOcEl4hlDWt16StDFszFGnT1cWYSyX2KUY4C6tXf4YDakIEgD1rSdS43gTjByeCHhGBrUN5vIsKlCCxmBbKHJ/8AIT/s/wDKYuYDVUTXBBiTTPPWPI1LjSZOFSUMh64d1FQwcSypQq8HmNPjIU1LEr1KTgYrosSAECg6m1kc2YfN6moPTNMf/I5YNXmPueppaI9l8gi4LGmLez5Ly65nqWehbanku3FXKmhhDUhxTIDcEAZfN2kuO861xRSyAcXQGn8pu53yUHrXr9Ca0v0M5NR3FSlkyKzK3lL5squwPW1W7LnxEV+WwJ5M+c6Xtn0OW5e8iRn0OYjpB+zeF5hmujJdODVLyBuS6WhE6mpjqYQGxAM/P94jN7ta5urHEBTbN4XJdO5KPXsNYS+qfuK5U0s4DrHAewHbb5OUNn830CeRs5GXWrJeuE+ti9RY632MvaTaprDxDEtUwhIASAHY4dp0KDl4FinQx4yyPXS20NQo45k5VlFYQGSVMqttvFgZyg84Tfs/8piW8yzT0oMyYVRIASAM+E0WKju8cUO9q3FxkNSSBoJcQANZJsBvJUhSTbwREyY00TTY1dOD+tZ8dKX7WHii0rC5axVOX6Mk6apZI0Oje17Tqc0hwPeFNNPIryhKDwksH5nN+Gjeon/Wy+tywqut9z09LRHsgk4M5UW9nyXllzPUs9C11PJduKu1NDCGpDimQEgBIAbfym96i9SJLSzKXUdyJZMI5lbyl82VXYHrarllz4levy2BPJnznS9s+hy3L3kSM+hzEdISau8eYXmJGwjIrpEbpuQ3cFCnoXYlPUxxTIiQA3Ns3hRn07ko9ew3hH6p/ZK5U0s4gdY3/wBH+235qGz+d6MJ5DmR0/jr+uF/rjXqLHmPsZe0uUu/3DMtUwhIA0MKYbp6UA1ErIwdIDjxnW15rdZ7lCc4xXFli3tqtaX4cW+xBjKbg97s3hyB0mOUDvOb5pMa9JdTSq7KvpLHc9MV9ywYOwlDUNzoJGSN2lrg63UbajvT4yUuKZlVaNSk92pFp+ZtqQoF2OkTTWSktB5Gwfm2KDzLENIUVMriQAkAYSSBoLnEANBJJ1ADSSUHUm3gjnnHbGuSvmcc5wgabRR3sLDQHuG1x19V7LKrVXN+R77Z2z4WtNcPeeb+nYraSaJvYHwvNSyCSCRzHDXbU4dDm6nDqKlCbi8UJuLenXhuVFiv3kMVeEmlznPNnPLnGwNruJJt3lQcJTbaMevR9g1Hp0L3Q46UTXMJmsGlt/Zy7LforCjsy538XHr4r7kfaRJ+bKNg4tIFRrH5qf8A0K1OwruLSj8V9zkakVJMz/6kYN/tH/in/wBCn/A1/wC34r7nN9Hhyk4N/tB/7U/+hH8DX/t+K+4b6KRV4ZwrhUuNKHw09yG5rhFcD8qS+c49Ibo2Latdl8MVHHzZBRnUyKthvFetpfazMdYEEytfn2Owkg3bp2lW6lrOmuK4HJU5RzRe8mWPD5j9EqXF7yLwyuN3OtrjedptpB16DfYsHaFoox9pD1R2lP391lsyl82VXYHraq9lz4nK/LYE8mfOdL2z6HLcveRIz6HMR0dUvDWkkgAWJJ1AAgkleXll+hsRzAJjxjxLXSObG5zKYEhjAS3hAPfk6b9B0DRtXoba0jSWL1fvIqb+/wAehWaOsliN4pJI3dLHOYfFpVlwUuDWIByxErMIZn4+GFpF2OJtO3oD2gZpFukhw232Kq7DnNb1PBPwb/2WYU6nUl8MY3UlK4NqJHRk6QTFMWnps5rCD4rLqbMuabwlH4r7hJ7rwZGS5RsHG34xtB+qn/0JMrGu8Pd+K+5yNSKMKzKLg5zHAVGkggeyn1/uInY13FpR+K+5zfiUzGLGillhzWS3dnNNsyQatetqXZ7PuKdTelHh3X3OynFolMjFS19e7NN/YPvoI9+PpXoLODjN4+Bm7RadH1X1DctIwit4/wCMRoaQyMAMjyI476QHOBOcR1AE77JNepuRxRo7Ms1dV1B5Li+xz7W1r5nukle573aS5xuT9w6llttvFnu6dOFOO5BYJdBhcGEjgHDMtJMyaJxBaRnNvYPbtY7pB/31hThNweKK91bQuKbpzWfwfijpLBlc2eKOVnJka143OF7Hr2LXjJSWKPndalKlUcJZp4FIxqoc6qkdnWvmbP0GhcZOL4BBUhAkAJAFRyqV5iwdLY2MpbENzjdw/da5IuZYU2auxaXtLuOPTj+mXxAAss92JAGbqmJsMrXRSuncYjTyNceDYA48M2Rt9N22toPdtsU1BweJkXs7mNxD2eOHllnxx9PEtFFiTFURQvL33cC55a5ozb6mhpab7L3I1FYFXatSjUlFJcMuD+eJYuaXtpJPpiaOMmIPAQulhkc/MGc9rgL5o1kEdGu38mxZ7Z9tUVOpFLHJrxKVa03I70XiUZbpSEgCQwBTwyTsZUFzY3Gzi10UZHXnynMaBrub6rbV1EKjajijoKlljpKZ8bhC2CJjBCbObI3Nvwr5nk2IPFtbrutR71GeOPDw/fzLcKNWNXexwiiHwDhdldHM4t9hd0Tc7+sYGjPcQdQOcRbq7hO3qe1cnLIsxmqkW8OAFMC58c8VQxr+DimjJkzXZos4aHOtYEjZ1rHqUt+nJYcOJkNvFSXTDiHfKXzZVdgetq8/Zc+JZr8tgTyZ850vbPocty95EjPocxBryl1RjwZUke80M/7jmsPwcVh2cd6vH9f04mjWeEGc7xL0LK9PIJlHiPwFbRyxEz07nBxdYcRzWl7XOtozSQCD3dF9CnbYThKPFF32O7OOHFFowrjKIK+OB1rSxi2kCzy4houemxG+y7VuHCtwWPQsSqKM1F9fmPY/ZlRSFslOYY2ZsnDiVjy3NNiSDqve3es+6r3rg/w8V44r5IrOEkm6s+HYHdLi9QO/+xIT0B8I8wsOpeXkfyJekicaNF/mfwJaDFCiI1TO/bQ/IhU5bSu14L/1kOVtSfj+qN6PE6j/ALPMf2l/TIkvad1/1I/p/gmrWl/a/wBf8kzgOlio3Z9PDLG6xbexfodYkaSRsCWtoXalvKosfT7HJ2lCcd2UOHr9ybOMsu0y/wDbPyapvaV8/wCqv/kWtnWi/p/P7kDjTWieGXhnSPDWOdG10bgGPDTZzXZotfRe/Qp07y6qThGcsePHiuPoWLa3o0Z4044Y+QMYaw8DwBhiBEzpjUW9q8OaGNivrDBpNtV7bz6SdSLpqKFW1pWjdyqzy48fHHIwVc1xIAOWRqsL6AsP9VK9g7Lg2Tze5aVo8YYHitv01G63l1Sf0+hsYwMvUP8As+lqezJjkXt8A2aFFTZYnbxeXAZewjWppplWdOUczFdIA4y3v/FIR0zX8GP+9VLzSu56H/8AOr8eT/7fqgMrPPXiQAkAW3BmNFOyFjfo2c5jQHG0ekjWbnXfSVkV9n1pVG/aYJvzMyrXjF4uOJJYUqax7eDp6LNL7tJMsINjosAHW7yq9rRtt9OpVx8FgyvVuZtYRh8UVWXETCFr/Qmi397Cf4lvfxVFLF1Pgyju1G8FH4mLcnuEXC/0Vo/bRD+NSV5Q/v8Ah/g441F0I7DeJ9ZTRcNLBaO9i5rmyWvexcGklo0azo1JlC6pVXhCX0OTU4akaOFcZKmpaGzSue1upuhoNtrg0DOPWVdlKUs2EriUlhIuOIGOFLBTOgqS5mlxBzXPD2v1jigkHX8NKtWtWME94sUbmChuy4HmF8ZBXOhwdg+PMie5jSS3NuAQ7Q0ami2cTrNvFV5dxVN9IoXUrb6VOmuARspfNlV2B62ry1lz4na/LYE8mfOdL2z6HLcveRIz6HMQbMpGD3z4OnZGLuAa8DaRG5ryB12abLCs6kadZSlkaVWLlHBHObXL0bRSjLAt+LOUCekYIi1s0Y5LXEtczqa4A6OohWaNzOlwzRZhdSgsMMSFw9hqSsnMrm8Z1mtY25sBoa0bSbnxKrze88WQqXDm8Wi/z0GG5aZkLogLi5eJWsle3NtmyccbDpG3btVWW1KWHs974eA2cq1SGDXBFefiBhBtr0jdOj62I/xpDvKCzn8H9hahVfQ2GYl4QjBd9DAtpJE0I1bnKE7ig1xn8GdSmvy/EUtNWwtz3xuY0W08Mx1r6BouqkZ2tWW7GWL/APFjlOounxLNk5kfVVXBTPlzMxztD7WItY6DvT6Nhb1J7sooVdXlalT3osJMmKQ9yeUdThG8ekH4p89gWryxRRjtyus0mUbKXJJQRtjL2y/SWysBzMwsDQ0Ovxje4k+Cpy2JTo1IzUnweP6GvYbRlc44xwww+P8AoGCuG+JACQAaMhkZNLP+u/gar1rLCLPK7epOdePb6ssuGaNpmde/u+kKxvMyFRikU7/3ZWXvw7v3WW8M2y8n/wAQuMcd75Ed+XiWzF3HQPjk+kAB0Tc/Ob74uBa35VyB132LVtdpKcZe04NLHuTjPFcSp4WxnnncSHGJmxjCW2HW4aXeXUs2vtGvVfB4LwX3E7qxxwKZjfUOcxgc5x4xOkk7OvepWU5yk95tm/sCP4k35Iqy0T04kAYyOsF1LEjOW7HEzweOKd6jVzRi180GPBRvJGesLytPhUIvItMzbtIG0K7NYxaQReDTEwWaAdgRFYRwBvF4mFMLsAOkEaR0qNLQjtTUyq4aya0FRciMwOPvQnMH7li3wC0Kd/Wh1x7laVCD8irVGRkX4lYQ3YHQ5x7yJBfwVr/iuC4w+P8Agh/DPx+BbsVsSafB/GjvJK4gOlfa9tea0DQ0aN56VQu7udbBPgsch9GkoYvyHcpfNlV2B62qdlz4i7jlsCeTPnOl7Z9DluXvIkZ9DmI6Pn5Ltx8l5apofY2IakD/ABmyWQVDnSwyGnc7jOaGh8ZOskNuC0nqNupaVHaU6cMJLHD9SvK3UpcHgaNDkaiB9tVPeOhjGx+JcXJ0tqS/LH44/YgrfxZdcA4o0dHpghaH/nHXfJ3Odpb3WVGrc1aup+g2NKMckS0vLZ9ryVSWuPqWI6X6Hs7CS22wglE4t4YdGchJLHHwPK36t/Zd5FSnpfYgDnG4/i563N+/5JVhzvRnZZGOST+nfYcPh/svSWnOXqZ20OQ/QNa2jz4IsvzdFGf148eC+5Vbnob+w3rXb6gtjdcLPawPXwmpLEyXCQkAXzEPD81PTSRwuDA6QuLrAu5LRYXuANHQqlzeVKPuQ4dTy+3ZNVopeH1Zu1eHqpzyTO7TbY3oHUkRv6+GoxN9kFS4UN7P1dI2b0qdusPdF4ksHfH/AJVQkRVZhPTZn733K1TodZEWyuYdmccy7ieVrJPQtK1jFY4I2tiyac2n4fUixOd6tbiPQKvI9M56kbiJfxEhtzidaklgKlJyzJCgHE3kqvV1FKu/eC9gE3MJ6Q0/BeYisK2HmznQt6ukTx2pceR1DdLyG7lCloRKpqY6mEDF/wAx5rjOown1t7XyKhPOPclDJ9ivZS+bKrsD1tV6y58StcctgTyZ850vbPocty95EjPocxHR83JO4+S8vPSzYjqR4OR9n5LmcPQ7+b1HFMgJADMvKZ3+SXLVH1GR0seTBYzWfVv7LvIqM9L7ADXHJ3sG9bx5OUNnL8V9js8jLJN/TR2Xely9Bav+Yj2Zn3/IfoGtbh54BeWSuM0w08WNzo2jYLDjHvIPgFiOu6tzNdFwX1N/Y3CUuwOQbJx6BNrIzE5Ud1DVXmIzFd3UcdefiWvFWcNp3ucffPfxW6Asm+hvVkl4fc83teTdZY+H1Z7PhNxcbBoHeVyNvHAysTXTCBt/TjweZt1X6uhJ9it/eO4monHCCoKeXCNaymp9cjgxrtjGC5fIeoC53C2tbFCgoRWOZo29SVKDjHNnQcmSugzHtbHYmBsDXaDmObf24H50nNJPV1m9hwTeIyNzUjFRTyeJzVhMvhmdE8WdE5zJG/pNJa4dxBS1S4Mtzv25xay6/vyLRi/gNtRSyzA3IeYRsDXZokYevO4w+yelZ93OdHcl0x4na+0N2rFQ048fM1KeMtaAd/ioTljJ4Fmq8ZMKuK5uKfss9K861hcPuzvQuatkTx+orjyOrMwpuQ3cFGnoXYlU1McUyB4Qg6NTcpm8+RS56o9yUcmV/KXzZVdgetqvWXPiVrjlsCeTPnOl7Z9DluXvIkZ9DmI6Qk1HcV5iWTNdZmEOlg3BRhxguxKWpjqmQEgBmXlM3nyS56o/voMjpY8mCxqr+rf2XeRUZ6WAMMdT7KMfp38Gn71zZuuXY7MjcV5nMcXMc5rr6HNJaRoN7Eb1duZyg04vB+RTu1jRl6fMuODsZqmJwPCOkG1ryX36gTpHcuUNo3FN6sV4PiYTgmQuWCGOlpIGPH41PI+ocNZawAjMJ3vbvId0BbNC23I4te9J4vy8jUsZqjvS8gYYtUctXOymibnySmzb6htc5x2NAuSegFWJUsXwLNC+cItT4+Ad/wDo5Ttkoy1xLIr/AErOveoI4wIGpoLrtI/JttF1J002hdO8nGEk82D/APCAwO2nro3xNDGTx57gNAMrXEPdbZoLNW252qW6scRDrzcVHHIjabNDAGXDXcex02Lg0EA7Ro+KwZ4uXvZ5foVLmvKtJOWaWHzMi1cxEDjWXGjYot4MnGnvRbXQwXRZF4w1nBxZoPGfoHZ94/LvVq0pb88Xkh1KKYV/wf8AFHgKd1dK32lQM2K+tsIOl3VnuF9zW9K2CwFxAHLmXLB4hwvMRoEzY5e8tzXf4mOPegCXyNw8JRYVBucxtPKOos4YutvAsqt7T9pRkvX9DmGJFYVFpDuCyKD9w2nmEHE912U/ZA8AQsiov5l9yayLurBwxk1HcVx5HVmY0/JbuCjT0IlPUxxTICQAzLy2d/klT1x9RkdL9Cv5S+bKrsD1tV+y58SrcctgTyZ850vbPocty95EjPocxHSLtRXmHka6zG6XkN3KFLQiVTUx1MICQAzNymbz5Jc9URkdLHkwWNVXId2XeRUZZMAWY7O4sQ63HwA+9d2auMn2CZF4FkDGOcb2B2bh96tXMXKSSKl3yJfvqXrJ5TNqqkO1thAkcCNv9WD36fsplhaN1sZLguP2MemsWC7LJhn6VhWc3u2G1OzqEV8//wAhkPevRlgJH4O2LQZDLXPbxpSYoSdkbD7Rw3vGb+z60AGRAAV/CWpLxUcv5LpYz9sMcPQfFAFAwQc6GPsgeGhYVxwqS7lVxbngjecANCQm2dlGMXgzKm29y5MbbdRVDLafH70QfQK9L8yIXFTAjsL4SZCLiLlSOHuQsPGPUTcAdbwt+hS9nBLr1JQjurA6vghaxrWMAa1gDWtGgNa0WAA6AAnEhxAHN34RPOjP/wA0frlQBN/g60udDhK44r2ws38WfOHg4eKjNYxaOrMq2F+WOyPmvP2+n1Nh5l8xHN2QfaHgXLLrL+af76E1pL0nHDGTUdxXJZM7HNGMHJbuCjT0o7PUxxTIiQAxJy27nJUuZH1GR0MgMpfNlV2B62q/Zc+JVuOWwJ5M+c6Xtn0OW5e8iRn0OYjpIrzJrDNGeIP52pVHQhlXWx5NFiQAzPymb/kUueqPcnHJjyYQG6jkO3HyXHkAJsdzpiHU/wDhUtmrhL0+oTI2iHsHb/8ASrVTmoq3fIkFzJhSCmwe+ocNMhfKdnEiBDRu4rj9pbVnDdp4+Jk0lhHE5eqZ3SPc9xu57i5x6S43J8SrY07GxQwYKWipoB/VxMB7VgXnvcSUAS6ABh+ENS5+DGv/ADc8bu5zXs/iCABPiwb07Dt4w8HGywb3nMnCKXE2ptZSo5FKtrZssba/Wlt4lyEN1shca6/MjzBypNB6m7fHV4q7YUd+e88l8yUmGjIhij9CouGkbaerDXuvrZGNMTLbDYlx7QB1LaFhGQAkAcsZbcI8NheexuIgyEfYaC7/ABOcEAFLIHRcFgmWU/10krx2Y2hnqa9clkzqzBvhgcZvZ+ZXnbfS+5sMu2T83ZD1F/m4rOuF/NfvwJrSX5MOGEvJO4+SjPSyUc0KDkjcEQ0oJ6mZqRESAGH/AFjdxSnzF2GrlsgMpfNlV2B62q/Zc+JUuOWwJ5M+c6Xtn0OW5e8iRn0OYjpJeZNYYoeQO/zSqGgbV1D6aKEgBmfWzf8AIpc849ycMn2HkwgYT8l24+S48gBDjqePGP0SfE/7JmzV7ku4TNSjb7A223806o/xSvcRcqMkg14x0/0fAtRGNHB0UjNHSIS0nx0r0sI7sUjLSwWBydQxh0jGnU5zQdxIBUjp22gBIApWWal4TA9UBraI3/uSMcfgCgAD4nvvAR+S9w+DT8ysTaCwq+gyORKyRXN1UUsEIqUXKTY69wAJJsBpJ6ANZUUm3giyR+T7AYwrhEyTaKWn9rMXWDRGzkRuJ0AOIN+oPXoqFJUoKIpvE6YwZWcMwSNBDH6Y7gguZ7ryDyQdYGu1r2JsHHDbQBGYy4ZZRUs1TJyYmF1r2znamMHW5xAG9AHG9ZUvmlfI85z5Xue4/lOeSSbdZKAOr6LB/wBAwMIdAdFTFrrfnHtOef33FJuHhSk/Jk6etdwI4bGlu4rBtsmazLhk6PFZ1Pf5X+ao3P8AzK7ElkEFSAwm5Ltx8lGel9iUdSFDyRuHkiGlBLUzNSIiQBrn60dn5pP9X0G/0/UgcpfNlV2B62rQsufEqXHLYE8mfOdL2z6HLcveRIz6HMR0kvMmsa9DyTvKTR0+o2rqNhOFCQAzUa29r5FLnnHuMhk+w8mCzCbkncfJceQAdxzPtmjojHxc5O2cvwn3+iOTzHMBRZzY29Lh4Z2n4JyW9cJeaF1eWw1Y/cbBdbb+zTnwjcV6UyTj5jiCCNY0juQB23RziSNjxpD2tcD1OAPzQA8gCAx2YJaGuhbpf9GlIb2mP4M97mEdyAOacSn8SQdDgfEW+SyNpL3ovyGQLGs0kQGNtfmMEY5T9fU0fefIrQsKO9PfeS+ZGTLxkmwV9LYKWMficRE1fJYj6ZOdMdMDthYALjUbE6nBbIsPKAEgDnzL9jlw0woIXXjgOdORqdLsZ1hgPi4/koArmRjFv6bhKMuF4qa08nQS0+yb3vsbbQ1yADvlPrxHScHfjTPa37LTnuP+EDvVK/nu0WvEZRXvoC2HByPtfJY9t1NZlqyanRukd6Aql2v5iPb7nY5BFQBhPyXbj5KE9LJQ1I9i5I3DyXY6UEs2ZKRESANcfW/ZSf6voN/p+pA5S+bKrsD1tWhZc+JUuOWwJ5M+c6Xtn0OW5e8iRn0OYjpJeZNY1qLU7tH5JNHJ9xtXNdjZThQkAM1GtvaHzS6mce4yGT7DyYLMZeSdxXHkAGMbz+MbmN+Z+asbP5PqzksyTxVZd0XefgVatljdr99BNd4UmFbDUhlwPVW0u+iVDLdYie37vFb5lnIyAOucl+EfpGCqN97kRCM9N4bxG/7iALSgCq4z1YgrKMvNoqvhaKToz5AH0533ZI0frEAc34osLJJo3aHNsCOthIPmszaS92LJwLQskmUeCmlwjWNihbnSTOzI2nUB0noAAJJ6iV6ShSVKCiKbxOo8FUtLgaiigvoBDWgDOlqZn68xg0ue47Ng6AE04WOnc4tBe3NcdJbe+b1X2lAFJysY9NwZTZsZBqpgWwt0HMGp0zh0DZ0nqBsAcsySFxLnEkkkkk3JJ0kknWUAdN5F8XRQYNE0ozZKm00hOtsdvYtP2SXW6XlAEBj/AIVM87NgGkDoBNm9+gnvWRtOeUfUdQXvLuU3DY0N3lZ9tmzUZZcmR0uH6Z+LP9km750ex2OQSFABuo5LtxUKmhk4akZR6huClHJEZZsyXTgkAeBgve2npXMFjidxeGBWspfNlV2B62q3Zc+Ii45bAnkz5zpe2fQ5bl7yJGfQ5iOkl5k1jxrANQ1riSWR1tvM9XTgkAM1Pu9oJdTp3GQ69h5MFmMmo7ihgBTGo/jLuoNH+EH5qzYr8FepyWZO4pDjM7B8lasf+ZfqV7nlhNxXlDhLA7VI0kd4zXfC3gt0zTlCupXRSPifyo3OY7tMJafiEAHr8HDDGfTVFKTphkErexKLEDqDmE/bQAXKqobG3OebNBAJ6M4htz0DTpOwaUAUnLVSudgqSRlw+nfFOwjW0seGlw3BxPcgDn3F6sMtZLIRYy8I8gagXODrDxKobRX4SfmShmWtYowyxNwrT4CpzUytE2EKlvsYLj8XhOlrpT7hfodblWzdVyV6kSFLJ9i7UPd/6jhNxfVyN9lGRZtJE73GM1NeRr2gaDpLrgE7jtjdBgynM0xu43EUQPGlcNg6ANF3bN9gQDlHGLDs1dUPqKh2c952aGtaOSxg2NA1DxublAFpyR4lf+oVPCTC1LTkPmcdDXkaWxXPTa7ugdFwgA5YewvwpzGaI292cRtPV0BAA/wtg6Z0j5S2zR+k3kt0DRfq+K8zdXEalRtMbRqR30iv4aHEb2vkVG21M1WT+S8+0eOix8Wv+5Qu1+JB9wjkExKOjdTyXbioVNDJw1Iyj1DcFJZEXmZLpw16mYtLbajr/nvSalRxawG04KSZsJworOUvmyq7A9bVasufETcctgTyZ850vbPocty95EjPocxHSS8yaw3O/NaSFCct2LZKEcZYCp3ktBO1FOTlFNhNJSwQ4pkRmp93tBLqdO6GQ69h5MFnjtRQAD8ZDepk+z6Wq3Zr8GP76kZZljxW0PZ2PkE+wf8AMv1EXXLLhSzmN7Xt1tNx8wepbxmgSyq0wbhKZ7W5rZ7TBuuxfy/8bXlAD2SHGD6FhOFzjaOb2EnRaS2aeqzww36AUAdUVtK2WN8UguyRrmPHS14LXDwJQBQcW8Iuwhg+twfO69XTNmpJSRYv0OZDOAemw7wTtCAOecU7mpYGgkuDhYC55JOruVO+X4LfY7F4Mv8A9Dk/Nv8A3XfcsHeXiM3o+JKZEsnplcMI1jSW3zqdj9Jkde/DuvrF+TfWdOwX9UKL7j/lOpcGgxtInqdQhaRZhtoMzvcGrRyjcaLaUAc2YyYwT187p6l5e86ANTWN2MY33Wj/AHNzcoAxxewJJWTCKMdb37GN2uP3bUAH3BFMKamZTREiJmm2gF7jpL3kDjEnp+SAHXPA0k2Cp31f2NFvq+C9Tjxw4GnhKqYYngOFy0rysWsQt6U1Ui2upRsMj2Y3jyKu2+s22TWS4+3eOoHwD/vXbte9D1+gRCeq50aqeQ7coVdDJ09SHGagpLIi8z1dOGphEaAev+fJV7jJMfQzZtqwIKzlL5squwPW1WrLnxE3HLYE8mfOdL2z6HLcveRIz6HMR0kvMmsMVx4h7kqvoG0tRnAOKNwUoLCKIT1McUyIzU+72mpdXp3Qyn17MeTBZ4UAAvDrr1Eva8gAr1qsKMexF5liwNJmSRncPEW+aXa1NyupPx+ZCtHeptFwXpjJKhlExYdWRsfFbhIQ82N+O22dmtsNLrtAHaKAAwgDqvJJjeMI0Lc916iC0cw0XNhxJdzgPEO6EAUXKLWvwPh2KvjBMVUwcM0f1gbZkzQOkNETx12QBQKTMhw4ODcHRuqDwTm6nRzk8ERvbI1Vb2O9bzXl8uJGeQZl5Mrgrxoyv1tU3g4M2jhtmhkXLzdQBl0EDshq9sWge6SdpJO8klAF5xUyeSTESVV4o9YZqkeOse4N+nq2oAKtJSMiaGRsaxrQGgAW0C5A69Z8SgB5AGQXl9oXXt6mEdKy8/MrzlizUwt9S/cqUcxttzY9yiYWHszvCt2+s3WSmS93404foE+H/KZdLScQU1VJDVVyHbkuroZOnqQ43UprIiz1dOGtXjid4Sa69wbR1D7DoG4JqyFvMreUvmyq7A9bVbsufERcctgTyZ850vbPocty95EjPocxHSS8yaxrYQPF70i40DqOo2GjQnoUz1BwZqtQ7TUurku6GU832Y8mCxIAA2FXXml7bvMrQoLClHsiLzLHRctnab5hZ7I1eXLsy6Felsrj21JPquD/AH5mNB4oStkgO5SsWTTzGeMexlNzb3JDpI6gdY7xsCAIzETGuTBlWyeO5ZyZo9kkZ5Q6nDWDsI6LggBpywxxYSwM2spncI2FzZWuGvMd7OVpGwgkEjZmIA59wZUcHNFJ+Q9j/wB1wPyUKsd6Dj4pnHxOj7rxhWA/gjJnUyEGctgbtFw9/wC6028SvVQ2hbyluqX0RY30ELAGKVNSaY2Zz/zr+M/u2N7gFcJE4gBEqMpxgt6TwQEfhDCBiey7fZu0OdtB2fzt09CwLnaUblOnRfD5/wCC7UsJxhg9T4pfQkgb6llGRkaOGH+yeOr5j70qFXGajgWbWP4sWUnCg9m7u8wtChrRts38mJ/HD1xv82p9yvdXf7nEFZUyQ1Vch25Lq6GTp6kOBMIHqAGascQpdVYwYym/eRnAeK3cFKGlEZ6mVzKXzZVdgetquWXPiV7jlsCeTPnOl7Z9DluXvIkZ9DmI6SXmTWNat90dJSK3HBeY6l1fkbKeJEgBmq1DtDzS6uS7oZTz9B5MFiQAA6s3lf1vd8XFaNPhTXZfIiyzUx47e03zCzZPBNnKmh9mXQG6hY306c96K7+DPPp7ol6u3u6Vde6+Ph1HKSZr19GyaN0crQ5jxZw+7oO0FWSQDsbsWn0MuabujdcxyflDoPQ4bR3oAfxPxukouEhdeSkqWujqIL2u17cwvjPuyAHQdtgDssAVt2vRpQB0Ni1V8NSQSX0ujbftAWd8QV4+5huVZR8ytJYMkUk4JOp3FWnok0dTaFZN/j7j+9/D7Hd9+JA4zsLTHK33TbvHGb5FQVWdTHfbfc0LCSkpU5df9MlJWNmj08l4B3X0gjrCzW3Rq4mpRcq9vu/nhw9V91wI3A9UYnmnl1jkHpHRu6PBX5rFbyMm6pKpH20PVfv4mxh02Zva4d5cwj4NKXHPA5Ywxxfg18pFRrW5zHAd2+4Vqm92SbNZokMnkWbWgazwbyeq+boTq0t6GPmcwwCmqh0Zq+QUutoYylrQ8EwWJAGEwu07iozWMWSjqRjSniBRpaEdqamV7KXzZVdgetqvWXPiVrjlsCeTPnOl7Z9DluXvIkZ9DmI6SXmTWNeo5TB1k+FkmprihsNMjYThQkAM1Wobx5pdXL1QynmPJgsSAAK5ntT+ssd+ctHFbnoRLHBy29oeazgqaX2LskLI8/UjuyaESuSnuLeGW1B16qguvy6kbhqtMUV2njEgN1HrJ8ArNlfXWHGba8+PzNm5pUnXVKEcMFi/ovqYvwe2qpgypbnh4udFiCdLS22ogEaVYntG43uEvgjGrySqNRyQI8b8TJaIl4vJATokA0tvqbINh69R+C2bS+hXWD4S8PsEZplXV4mWPBGOU9PE2Jls1l7a/ecXH4kqlVsadWbnLNkXBNh1XliuVjGGesDyGBwj90xi5PaIuQfAKzSVPDjn5mzYws3Bb7W91x+nQrclXNfjSS363P8AvVlRj4I140aOHCMf0R7FUSOIBdI4bQS5w32XJRWBydOnFYpJfoizYt1EziW6DE0bbXaTewG07daz7qnGUMepWhUo0Kib4OXDy7vsbmMFKHsDhy2kBttbrnV8+5LtKuKwYq4puhcN/klxfk+v7+xoV9cZaZpOhwfmk9NmnSmpYVsPIlQtlShJrJtfD/ZGugLIjK8bDwbT7x/KI/JHxTFNSqKEfV+H+R+7ux3n6D+TiN/0kylri0tcM6x4znEaAdpVi6qwilDr4C4QlLj8QpNvt0dSrLHqDw6DVZyD/O1QraGTpa0PJgsSAEQgBmkaQ0ApdJNQSYyo05Nor+Uvmyq7A9bVesufEq3HLYE8mfOdL2z6HLcveRIz6HMR0kvMmsMvYc9p2AFLkm5pjE1uNDyYLEgBmr5PePNLq6fVDKeoeTBZhK8t02uNttY67bVGUsOOBKMd7gBSSJ0VSQ9hs5+kEWDml17tPgQekK7vRq0cYvJHMHCWEkTstMWOaRpa4gtd06dR6D1KjCpvcOqzQVYYRfgy1VcmaxzvyeN3NNyPAFJo8eHmzIuaf40V/dGPxWHzMyb6lXrNykoI0tm0lb0JV6n7S+7+hS8K1EznFs1s5l7MbpAuL6LaTs1rUhCCSUchlP2Un7SH5s2/30Ik1cv5yT95/wB6s7q8C57Kl/av0RqYZqpjTyjPlLc2ztLyLXF77LJ1vGPtY8EVrunRVJvBJ9kD9bxgiQB0wvElUSAEgBIArOLBtM8DVmnRucLeZTquRrX/ABpRb8foWB8YJFxqNx1HTp+KzKTwqtLzNK7blYbzzwj9BiWkYdBaLZ5fbZnWOmylVnKM20+hPZvv20d7jn9TT4FslQ8PAcGgWB1aRp0bda7vOFJOPDEs7qlVe90N3BEzvp/B34jYbhugAEkgn4BWbWK9lv8AXF/QTcye9u9C2p5WGazkHu80qtoYylrQ8mixIASAEgCs5S+bKrsD1tVqy58RNxy2BPJnznS9s+hy3L3kSM+hzEdJLzJrCQAkAJADNXye8eaXV0/oMp6h5MFiQBQ8DnhmSCWzw2VwbcA2AAIt4nSqV3+HUThwxReoe/DCXEzwXGLysIu1rhYHTa+/cl1pNbs1mFKKe9B5Eo9t2uB23v3hMoN8X5mLtOKjUpYeC+B7E0DQNQFgk2/GbbLm2W1QSXj9yuYK01jydJBk+Bt5LTloKNxwtUl5FmSTIIjHAfiNT+qf5Kxac+HdHY5nPy9cWR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brainpop.speedera.net/www.brainpop.com/new_common_images/graphics_pool/96/96504.png">
            <a:hlinkClick r:id="rId2"/>
          </p:cNvPr>
          <p:cNvPicPr>
            <a:picLocks noChangeAspect="1" noChangeArrowheads="1"/>
          </p:cNvPicPr>
          <p:nvPr/>
        </p:nvPicPr>
        <p:blipFill>
          <a:blip r:embed="rId3" cstate="print"/>
          <a:srcRect/>
          <a:stretch>
            <a:fillRect/>
          </a:stretch>
        </p:blipFill>
        <p:spPr bwMode="auto">
          <a:xfrm>
            <a:off x="533400" y="990600"/>
            <a:ext cx="8077200" cy="5638800"/>
          </a:xfrm>
          <a:prstGeom prst="rect">
            <a:avLst/>
          </a:prstGeom>
          <a:noFill/>
        </p:spPr>
      </p:pic>
    </p:spTree>
    <p:extLst>
      <p:ext uri="{BB962C8B-B14F-4D97-AF65-F5344CB8AC3E}">
        <p14:creationId xmlns:p14="http://schemas.microsoft.com/office/powerpoint/2010/main" val="4289646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85800" y="0"/>
            <a:ext cx="7772400" cy="609600"/>
          </a:xfrm>
        </p:spPr>
        <p:txBody>
          <a:bodyPr>
            <a:normAutofit/>
          </a:bodyPr>
          <a:lstStyle/>
          <a:p>
            <a:pPr algn="ctr">
              <a:buNone/>
            </a:pPr>
            <a:r>
              <a:rPr lang="en-US" sz="3200" b="1" dirty="0" smtClean="0"/>
              <a:t>Visual </a:t>
            </a:r>
            <a:r>
              <a:rPr lang="en-US" sz="3200" b="1" dirty="0" err="1" smtClean="0"/>
              <a:t>Vocab</a:t>
            </a:r>
            <a:r>
              <a:rPr lang="en-US" sz="3200" b="1" dirty="0" smtClean="0"/>
              <a:t> </a:t>
            </a:r>
            <a:r>
              <a:rPr lang="en-US" dirty="0" smtClean="0"/>
              <a:t> (definition and </a:t>
            </a:r>
            <a:r>
              <a:rPr lang="en-US" dirty="0" err="1" smtClean="0"/>
              <a:t>pics</a:t>
            </a:r>
            <a:r>
              <a:rPr lang="en-US" dirty="0" smtClean="0"/>
              <a:t>)  </a:t>
            </a:r>
          </a:p>
          <a:p>
            <a:endParaRPr lang="en-US" dirty="0"/>
          </a:p>
        </p:txBody>
      </p:sp>
      <p:graphicFrame>
        <p:nvGraphicFramePr>
          <p:cNvPr id="7" name="Content Placeholder 6"/>
          <p:cNvGraphicFramePr>
            <a:graphicFrameLocks noGrp="1"/>
          </p:cNvGraphicFramePr>
          <p:nvPr>
            <p:ph sz="half" idx="2"/>
          </p:nvPr>
        </p:nvGraphicFramePr>
        <p:xfrm>
          <a:off x="609600" y="609600"/>
          <a:ext cx="8001000" cy="2971799"/>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1857375">
                  <a:extLst>
                    <a:ext uri="{9D8B030D-6E8A-4147-A177-3AD203B41FA5}">
                      <a16:colId xmlns:a16="http://schemas.microsoft.com/office/drawing/2014/main" val="20001"/>
                    </a:ext>
                  </a:extLst>
                </a:gridCol>
                <a:gridCol w="2143125">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1120836">
                <a:tc>
                  <a:txBody>
                    <a:bodyPr/>
                    <a:lstStyle/>
                    <a:p>
                      <a:pPr algn="ctr"/>
                      <a:r>
                        <a:rPr lang="en-US" sz="1600" b="1" dirty="0" smtClean="0">
                          <a:latin typeface="Arial" pitchFamily="34" charset="0"/>
                          <a:cs typeface="Arial" pitchFamily="34" charset="0"/>
                        </a:rPr>
                        <a:t>Geological</a:t>
                      </a:r>
                      <a:r>
                        <a:rPr lang="en-US" sz="1600" b="1" baseline="0" dirty="0" smtClean="0">
                          <a:latin typeface="Arial" pitchFamily="34" charset="0"/>
                          <a:cs typeface="Arial" pitchFamily="34" charset="0"/>
                        </a:rPr>
                        <a:t> evolution</a:t>
                      </a:r>
                    </a:p>
                  </a:txBody>
                  <a:tcPr/>
                </a:tc>
                <a:tc>
                  <a:txBody>
                    <a:bodyPr/>
                    <a:lstStyle/>
                    <a:p>
                      <a:pPr algn="ctr"/>
                      <a:r>
                        <a:rPr lang="en-US" sz="1600" b="1" dirty="0" smtClean="0">
                          <a:latin typeface="Arial" pitchFamily="34" charset="0"/>
                          <a:cs typeface="Arial" pitchFamily="34" charset="0"/>
                        </a:rPr>
                        <a:t>Biological evolution</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Evolution </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Mass</a:t>
                      </a:r>
                      <a:r>
                        <a:rPr lang="en-US" sz="1600" b="1" baseline="0" dirty="0" smtClean="0">
                          <a:latin typeface="Arial" pitchFamily="34" charset="0"/>
                          <a:cs typeface="Arial" pitchFamily="34" charset="0"/>
                        </a:rPr>
                        <a:t> extinction</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867743">
                <a:tc>
                  <a:txBody>
                    <a:bodyPr/>
                    <a:lstStyle/>
                    <a:p>
                      <a:pPr algn="ctr"/>
                      <a:r>
                        <a:rPr lang="en-US" sz="1600" b="1" dirty="0" smtClean="0">
                          <a:latin typeface="Arial" pitchFamily="34" charset="0"/>
                          <a:cs typeface="Arial" pitchFamily="34" charset="0"/>
                        </a:rPr>
                        <a:t>Isolation (evolution)</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Natural</a:t>
                      </a:r>
                      <a:r>
                        <a:rPr lang="en-US" sz="1600" b="1" baseline="0" dirty="0" smtClean="0">
                          <a:latin typeface="Arial" pitchFamily="34" charset="0"/>
                          <a:cs typeface="Arial" pitchFamily="34" charset="0"/>
                        </a:rPr>
                        <a:t> selection</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Speciation </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Variation</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1"/>
                  </a:ext>
                </a:extLst>
              </a:tr>
              <a:tr h="983220">
                <a:tc>
                  <a:txBody>
                    <a:bodyPr/>
                    <a:lstStyle/>
                    <a:p>
                      <a:pPr algn="ctr"/>
                      <a:r>
                        <a:rPr lang="en-US" sz="1600" b="1" dirty="0" smtClean="0">
                          <a:latin typeface="Arial" pitchFamily="34" charset="0"/>
                          <a:cs typeface="Arial" pitchFamily="34" charset="0"/>
                        </a:rPr>
                        <a:t>overproduction</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Vestigial organs</a:t>
                      </a:r>
                    </a:p>
                    <a:p>
                      <a:pPr algn="ct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Selection (competition)</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adaptation</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2"/>
                  </a:ext>
                </a:extLst>
              </a:tr>
            </a:tbl>
          </a:graphicData>
        </a:graphic>
      </p:graphicFrame>
      <p:cxnSp>
        <p:nvCxnSpPr>
          <p:cNvPr id="9" name="Straight Connector 8"/>
          <p:cNvCxnSpPr/>
          <p:nvPr/>
        </p:nvCxnSpPr>
        <p:spPr>
          <a:xfrm>
            <a:off x="4572000" y="3733800"/>
            <a:ext cx="0" cy="31242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0" y="3733800"/>
            <a:ext cx="91440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4648200" y="3733800"/>
            <a:ext cx="4495800" cy="2862322"/>
          </a:xfrm>
          <a:prstGeom prst="rect">
            <a:avLst/>
          </a:prstGeom>
          <a:noFill/>
        </p:spPr>
        <p:txBody>
          <a:bodyPr wrap="square" rtlCol="0">
            <a:spAutoFit/>
          </a:bodyPr>
          <a:lstStyle/>
          <a:p>
            <a:pPr algn="ctr"/>
            <a:r>
              <a:rPr lang="en-US" b="1" u="sng" dirty="0" smtClean="0"/>
              <a:t>Captured thoughts </a:t>
            </a:r>
            <a:endParaRPr lang="en-US" dirty="0" smtClean="0"/>
          </a:p>
          <a:p>
            <a:pPr algn="ctr"/>
            <a:r>
              <a:rPr lang="en-US" dirty="0" smtClean="0"/>
              <a:t>In a </a:t>
            </a:r>
            <a:r>
              <a:rPr lang="en-US" b="1" dirty="0" smtClean="0"/>
              <a:t>MINIMUM</a:t>
            </a:r>
            <a:r>
              <a:rPr lang="en-US" dirty="0" smtClean="0"/>
              <a:t> of </a:t>
            </a:r>
            <a:r>
              <a:rPr lang="en-US" b="1" dirty="0" smtClean="0"/>
              <a:t>3</a:t>
            </a:r>
            <a:r>
              <a:rPr lang="en-US" dirty="0" smtClean="0"/>
              <a:t> well developed sentences </a:t>
            </a:r>
            <a:r>
              <a:rPr lang="en-US" b="1" dirty="0" smtClean="0"/>
              <a:t>EACH</a:t>
            </a:r>
            <a:r>
              <a:rPr lang="en-US" dirty="0" smtClean="0"/>
              <a:t>, explain the following:</a:t>
            </a:r>
          </a:p>
          <a:p>
            <a:pPr algn="ctr"/>
            <a:endParaRPr lang="en-US" dirty="0" smtClean="0"/>
          </a:p>
          <a:p>
            <a:pPr marL="342900" indent="-342900">
              <a:buAutoNum type="arabicPeriod"/>
            </a:pPr>
            <a:r>
              <a:rPr lang="en-US" dirty="0" smtClean="0"/>
              <a:t>Explain the main idea</a:t>
            </a:r>
          </a:p>
          <a:p>
            <a:pPr marL="342900" indent="-342900">
              <a:buAutoNum type="arabicPeriod"/>
            </a:pPr>
            <a:r>
              <a:rPr lang="en-US" dirty="0" smtClean="0"/>
              <a:t>Explain how this connects to your life</a:t>
            </a:r>
          </a:p>
          <a:p>
            <a:pPr marL="342900" indent="-342900">
              <a:buAutoNum type="arabicPeriod"/>
            </a:pPr>
            <a:r>
              <a:rPr lang="en-US" dirty="0" smtClean="0"/>
              <a:t>Explain what you found interesting and why</a:t>
            </a:r>
          </a:p>
          <a:p>
            <a:pPr marL="342900" indent="-342900">
              <a:buAutoNum type="arabicPeriod"/>
            </a:pPr>
            <a:r>
              <a:rPr lang="en-US" dirty="0" smtClean="0"/>
              <a:t>Explain anything you wonder or want additional information on. </a:t>
            </a:r>
          </a:p>
        </p:txBody>
      </p:sp>
      <p:sp>
        <p:nvSpPr>
          <p:cNvPr id="10" name="TextBox 9"/>
          <p:cNvSpPr txBox="1"/>
          <p:nvPr/>
        </p:nvSpPr>
        <p:spPr>
          <a:xfrm>
            <a:off x="304800" y="3886200"/>
            <a:ext cx="4114800" cy="2677656"/>
          </a:xfrm>
          <a:prstGeom prst="rect">
            <a:avLst/>
          </a:prstGeom>
          <a:noFill/>
        </p:spPr>
        <p:txBody>
          <a:bodyPr wrap="square" rtlCol="0">
            <a:spAutoFit/>
          </a:bodyPr>
          <a:lstStyle/>
          <a:p>
            <a:pPr algn="ctr"/>
            <a:r>
              <a:rPr lang="en-US" sz="2400" b="1" dirty="0" smtClean="0"/>
              <a:t>Darwin </a:t>
            </a:r>
            <a:r>
              <a:rPr lang="en-US" sz="2400" b="1" dirty="0" err="1" smtClean="0"/>
              <a:t>vs</a:t>
            </a:r>
            <a:r>
              <a:rPr lang="en-US" sz="2400" b="1" dirty="0" smtClean="0"/>
              <a:t> Lamarck</a:t>
            </a:r>
          </a:p>
          <a:p>
            <a:endParaRPr lang="en-US" sz="2400" dirty="0" smtClean="0"/>
          </a:p>
          <a:p>
            <a:pPr>
              <a:buFont typeface="Arial" pitchFamily="34" charset="0"/>
              <a:buChar char="•"/>
            </a:pPr>
            <a:r>
              <a:rPr lang="en-US" sz="2400" dirty="0" smtClean="0"/>
              <a:t>Explain both theories</a:t>
            </a:r>
          </a:p>
          <a:p>
            <a:pPr>
              <a:buFont typeface="Arial" pitchFamily="34" charset="0"/>
              <a:buChar char="•"/>
            </a:pPr>
            <a:r>
              <a:rPr lang="en-US" sz="2400" dirty="0" smtClean="0"/>
              <a:t>Give examples of each in way you can remember (besides the ones I gave)</a:t>
            </a:r>
          </a:p>
          <a:p>
            <a:pPr>
              <a:buFont typeface="Arial" pitchFamily="34" charset="0"/>
              <a:buChar char="•"/>
            </a:pPr>
            <a:r>
              <a:rPr lang="en-US" sz="2400" dirty="0" smtClean="0"/>
              <a:t>Include pictures of both</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Warm-up</a:t>
            </a:r>
            <a:endParaRPr lang="en-US" dirty="0"/>
          </a:p>
        </p:txBody>
      </p:sp>
      <p:sp>
        <p:nvSpPr>
          <p:cNvPr id="7" name="Content Placeholder 6"/>
          <p:cNvSpPr>
            <a:spLocks noGrp="1"/>
          </p:cNvSpPr>
          <p:nvPr>
            <p:ph sz="half" idx="2"/>
          </p:nvPr>
        </p:nvSpPr>
        <p:spPr>
          <a:xfrm>
            <a:off x="5471924" y="2331368"/>
            <a:ext cx="3457271" cy="3394472"/>
          </a:xfrm>
        </p:spPr>
        <p:txBody>
          <a:bodyPr>
            <a:normAutofit/>
          </a:bodyPr>
          <a:lstStyle/>
          <a:p>
            <a:r>
              <a:rPr lang="en-US" dirty="0" smtClean="0"/>
              <a:t>Explain in detail how this represents superposition. Tell the order in which came first to the most recent</a:t>
            </a:r>
          </a:p>
          <a:p>
            <a:endParaRPr lang="en-US" dirty="0" smtClean="0"/>
          </a:p>
          <a:p>
            <a:r>
              <a:rPr lang="en-US" dirty="0" smtClean="0"/>
              <a:t>Car, motorcycle, bike, man with dog, woman</a:t>
            </a:r>
            <a:endParaRPr lang="en-US" dirty="0"/>
          </a:p>
        </p:txBody>
      </p:sp>
      <p:pic>
        <p:nvPicPr>
          <p:cNvPr id="4" name="Picture 3"/>
          <p:cNvPicPr/>
          <p:nvPr/>
        </p:nvPicPr>
        <p:blipFill>
          <a:blip r:embed="rId3" cstate="print"/>
          <a:srcRect/>
          <a:stretch>
            <a:fillRect/>
          </a:stretch>
        </p:blipFill>
        <p:spPr bwMode="auto">
          <a:xfrm>
            <a:off x="461141" y="2003822"/>
            <a:ext cx="4596938" cy="3722388"/>
          </a:xfrm>
          <a:prstGeom prst="rect">
            <a:avLst/>
          </a:prstGeom>
          <a:noFill/>
          <a:ln w="9525">
            <a:noFill/>
            <a:miter lim="800000"/>
            <a:headEnd/>
            <a:tailEnd/>
          </a:ln>
        </p:spPr>
      </p:pic>
    </p:spTree>
    <p:extLst>
      <p:ext uri="{BB962C8B-B14F-4D97-AF65-F5344CB8AC3E}">
        <p14:creationId xmlns:p14="http://schemas.microsoft.com/office/powerpoint/2010/main" val="2755270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305800" cy="914400"/>
          </a:xfrm>
        </p:spPr>
        <p:txBody>
          <a:bodyPr>
            <a:normAutofit/>
          </a:bodyPr>
          <a:lstStyle/>
          <a:p>
            <a:pPr algn="ctr"/>
            <a:r>
              <a:rPr lang="en-US" sz="4400" b="1" u="sng" dirty="0" smtClean="0">
                <a:latin typeface="Georgia" panose="02040502050405020303" pitchFamily="18" charset="0"/>
                <a:ea typeface="Batang" pitchFamily="18" charset="-127"/>
              </a:rPr>
              <a:t>*Evolution</a:t>
            </a:r>
            <a:endParaRPr lang="en-US" sz="4400" b="1" u="sng" dirty="0">
              <a:latin typeface="Georgia" panose="02040502050405020303" pitchFamily="18" charset="0"/>
              <a:ea typeface="Batang" pitchFamily="18" charset="-127"/>
            </a:endParaRPr>
          </a:p>
        </p:txBody>
      </p:sp>
      <p:sp>
        <p:nvSpPr>
          <p:cNvPr id="4" name="Content Placeholder 3"/>
          <p:cNvSpPr>
            <a:spLocks noGrp="1"/>
          </p:cNvSpPr>
          <p:nvPr>
            <p:ph idx="1"/>
          </p:nvPr>
        </p:nvSpPr>
        <p:spPr>
          <a:xfrm>
            <a:off x="8238" y="685800"/>
            <a:ext cx="9135762" cy="2286000"/>
          </a:xfrm>
        </p:spPr>
        <p:txBody>
          <a:bodyPr>
            <a:noAutofit/>
          </a:bodyPr>
          <a:lstStyle/>
          <a:p>
            <a:pPr marL="550926" indent="-514350">
              <a:buNone/>
            </a:pPr>
            <a:r>
              <a:rPr lang="en-US" sz="3200" dirty="0" smtClean="0">
                <a:latin typeface="Georgia" panose="02040502050405020303" pitchFamily="18" charset="0"/>
              </a:rPr>
              <a:t>	The process by which different kinds of living organisms </a:t>
            </a:r>
            <a:r>
              <a:rPr lang="en-US" sz="3200" dirty="0" smtClean="0">
                <a:latin typeface="Georgia" panose="02040502050405020303" pitchFamily="18" charset="0"/>
              </a:rPr>
              <a:t>have changed </a:t>
            </a:r>
            <a:r>
              <a:rPr lang="en-US" sz="3200" dirty="0" smtClean="0">
                <a:latin typeface="Georgia" panose="02040502050405020303" pitchFamily="18" charset="0"/>
              </a:rPr>
              <a:t>and </a:t>
            </a:r>
            <a:r>
              <a:rPr lang="en-US" sz="3200" dirty="0" smtClean="0">
                <a:latin typeface="Georgia" panose="02040502050405020303" pitchFamily="18" charset="0"/>
              </a:rPr>
              <a:t>branched </a:t>
            </a:r>
            <a:r>
              <a:rPr lang="en-US" sz="3200" dirty="0" smtClean="0">
                <a:latin typeface="Georgia" panose="02040502050405020303" pitchFamily="18" charset="0"/>
              </a:rPr>
              <a:t>out from earlier forms of life throughout the history of the earth.</a:t>
            </a:r>
          </a:p>
          <a:p>
            <a:pPr marL="550926" indent="-514350">
              <a:buNone/>
            </a:pPr>
            <a:endParaRPr lang="en-US" sz="3800" dirty="0" smtClean="0">
              <a:latin typeface="Bookman Old Style" pitchFamily="18" charset="0"/>
            </a:endParaRPr>
          </a:p>
          <a:p>
            <a:pPr marL="550926" indent="-514350">
              <a:buNone/>
            </a:pPr>
            <a:endParaRPr lang="en-US" sz="3800" dirty="0">
              <a:latin typeface="Bookman Old Style" pitchFamily="18" charset="0"/>
            </a:endParaRPr>
          </a:p>
        </p:txBody>
      </p:sp>
      <p:pic>
        <p:nvPicPr>
          <p:cNvPr id="6" name="Picture 4" descr="http://www.creationcadets.com/museum/artifacts/textbook_lies_horse_evolution_chart.jpg"/>
          <p:cNvPicPr>
            <a:picLocks noChangeAspect="1" noChangeArrowheads="1"/>
          </p:cNvPicPr>
          <p:nvPr/>
        </p:nvPicPr>
        <p:blipFill>
          <a:blip r:embed="rId2" cstate="print"/>
          <a:srcRect/>
          <a:stretch>
            <a:fillRect/>
          </a:stretch>
        </p:blipFill>
        <p:spPr bwMode="auto">
          <a:xfrm>
            <a:off x="0" y="2743200"/>
            <a:ext cx="9144000"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248400"/>
          </a:xfrm>
        </p:spPr>
        <p:txBody>
          <a:bodyPr>
            <a:noAutofit/>
          </a:bodyPr>
          <a:lstStyle/>
          <a:p>
            <a:pPr algn="ctr"/>
            <a:r>
              <a:rPr lang="en-US" sz="6000" b="1" dirty="0" smtClean="0">
                <a:solidFill>
                  <a:srgbClr val="0070C0"/>
                </a:solidFill>
                <a:latin typeface="Georgia" panose="02040502050405020303" pitchFamily="18" charset="0"/>
              </a:rPr>
              <a:t>How can we prove evolution happened? </a:t>
            </a:r>
            <a:r>
              <a:rPr lang="en-US" sz="4000" dirty="0" smtClean="0">
                <a:latin typeface="Georgia" panose="02040502050405020303" pitchFamily="18" charset="0"/>
              </a:rPr>
              <a:t/>
            </a:r>
            <a:br>
              <a:rPr lang="en-US" sz="4000" dirty="0" smtClean="0">
                <a:latin typeface="Georgia" panose="02040502050405020303" pitchFamily="18" charset="0"/>
              </a:rPr>
            </a:br>
            <a:r>
              <a:rPr lang="en-US" sz="4000" dirty="0" smtClean="0">
                <a:latin typeface="Georgia" panose="02040502050405020303" pitchFamily="18" charset="0"/>
              </a:rPr>
              <a:t/>
            </a:r>
            <a:br>
              <a:rPr lang="en-US" sz="4000" dirty="0" smtClean="0">
                <a:latin typeface="Georgia" panose="02040502050405020303" pitchFamily="18" charset="0"/>
              </a:rPr>
            </a:br>
            <a:r>
              <a:rPr lang="en-US" sz="4000" dirty="0">
                <a:latin typeface="Georgia" panose="02040502050405020303" pitchFamily="18" charset="0"/>
              </a:rPr>
              <a:t/>
            </a:r>
            <a:br>
              <a:rPr lang="en-US" sz="4000" dirty="0">
                <a:latin typeface="Georgia" panose="02040502050405020303" pitchFamily="18" charset="0"/>
              </a:rPr>
            </a:br>
            <a:r>
              <a:rPr lang="en-US" sz="4000" dirty="0" smtClean="0">
                <a:latin typeface="Georgia" panose="02040502050405020303" pitchFamily="18" charset="0"/>
              </a:rPr>
              <a:t>This </a:t>
            </a:r>
            <a:r>
              <a:rPr lang="en-US" sz="4000" dirty="0" smtClean="0">
                <a:latin typeface="Georgia" panose="02040502050405020303" pitchFamily="18" charset="0"/>
              </a:rPr>
              <a:t>brings us back to a certain law we learned back in September…</a:t>
            </a:r>
            <a:endParaRPr lang="en-US" sz="4000" dirty="0">
              <a:latin typeface="Georgia" panose="02040502050405020303" pitchFamily="18" charset="0"/>
            </a:endParaRPr>
          </a:p>
        </p:txBody>
      </p:sp>
    </p:spTree>
    <p:extLst>
      <p:ext uri="{BB962C8B-B14F-4D97-AF65-F5344CB8AC3E}">
        <p14:creationId xmlns:p14="http://schemas.microsoft.com/office/powerpoint/2010/main" val="1419790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528"/>
            <a:ext cx="7886700" cy="1325563"/>
          </a:xfrm>
        </p:spPr>
        <p:txBody>
          <a:bodyPr>
            <a:normAutofit/>
          </a:bodyPr>
          <a:lstStyle/>
          <a:p>
            <a:pPr algn="ctr"/>
            <a:r>
              <a:rPr lang="en-US" dirty="0" smtClean="0">
                <a:latin typeface="Georgia" panose="02040502050405020303" pitchFamily="18" charset="0"/>
              </a:rPr>
              <a:t>Think back to our Geology unit in the 1</a:t>
            </a:r>
            <a:r>
              <a:rPr lang="en-US" baseline="30000" dirty="0" smtClean="0">
                <a:latin typeface="Georgia" panose="02040502050405020303" pitchFamily="18" charset="0"/>
              </a:rPr>
              <a:t>st</a:t>
            </a:r>
            <a:r>
              <a:rPr lang="en-US" dirty="0" smtClean="0">
                <a:latin typeface="Georgia" panose="02040502050405020303" pitchFamily="18" charset="0"/>
              </a:rPr>
              <a:t> Quarter…</a:t>
            </a:r>
            <a:endParaRPr lang="en-US" dirty="0">
              <a:latin typeface="Georgia" panose="02040502050405020303" pitchFamily="18" charset="0"/>
            </a:endParaRPr>
          </a:p>
        </p:txBody>
      </p:sp>
      <p:pic>
        <p:nvPicPr>
          <p:cNvPr id="5" name="Picture 2" descr="http://deskarati.com/wp-content/uploads/2012/01/Snider-Pellegrini_Wegener_fossil_map.gif"/>
          <p:cNvPicPr>
            <a:picLocks noChangeAspect="1" noChangeArrowheads="1"/>
          </p:cNvPicPr>
          <p:nvPr/>
        </p:nvPicPr>
        <p:blipFill>
          <a:blip r:embed="rId2" cstate="print"/>
          <a:srcRect/>
          <a:stretch>
            <a:fillRect/>
          </a:stretch>
        </p:blipFill>
        <p:spPr bwMode="auto">
          <a:xfrm>
            <a:off x="201168" y="1209697"/>
            <a:ext cx="4275146" cy="3200400"/>
          </a:xfrm>
          <a:prstGeom prst="rect">
            <a:avLst/>
          </a:prstGeom>
          <a:noFill/>
        </p:spPr>
      </p:pic>
      <p:pic>
        <p:nvPicPr>
          <p:cNvPr id="6" name="Picture 2" descr="http://kingfish.coastal.edu/marine/risingtide/cores/figures/law_pos.gif"/>
          <p:cNvPicPr>
            <a:picLocks noChangeAspect="1" noChangeArrowheads="1"/>
          </p:cNvPicPr>
          <p:nvPr/>
        </p:nvPicPr>
        <p:blipFill>
          <a:blip r:embed="rId3" cstate="print"/>
          <a:srcRect/>
          <a:stretch>
            <a:fillRect/>
          </a:stretch>
        </p:blipFill>
        <p:spPr bwMode="auto">
          <a:xfrm>
            <a:off x="173736" y="4724400"/>
            <a:ext cx="2188464" cy="1981200"/>
          </a:xfrm>
          <a:prstGeom prst="rect">
            <a:avLst/>
          </a:prstGeom>
          <a:noFill/>
        </p:spPr>
      </p:pic>
      <p:pic>
        <p:nvPicPr>
          <p:cNvPr id="8" name="Picture 2" descr="http://3.bp.blogspot.com/-zHXFCFXYHB0/Tx6VTQF8BHI/AAAAAAAAD4s/-Z83vGXdKm8/s1600/continentaldrift.gif"/>
          <p:cNvPicPr>
            <a:picLocks noChangeAspect="1" noChangeArrowheads="1"/>
          </p:cNvPicPr>
          <p:nvPr/>
        </p:nvPicPr>
        <p:blipFill>
          <a:blip r:embed="rId4" cstate="print"/>
          <a:srcRect/>
          <a:stretch>
            <a:fillRect/>
          </a:stretch>
        </p:blipFill>
        <p:spPr bwMode="auto">
          <a:xfrm>
            <a:off x="4524451" y="1276795"/>
            <a:ext cx="4443268" cy="2749888"/>
          </a:xfrm>
          <a:prstGeom prst="rect">
            <a:avLst/>
          </a:prstGeom>
          <a:noFill/>
        </p:spPr>
      </p:pic>
      <p:pic>
        <p:nvPicPr>
          <p:cNvPr id="1026"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10535" b="19750"/>
          <a:stretch/>
        </p:blipFill>
        <p:spPr bwMode="auto">
          <a:xfrm>
            <a:off x="2819399" y="4410097"/>
            <a:ext cx="6233865" cy="235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1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771"/>
            <a:ext cx="7886700" cy="1325563"/>
          </a:xfrm>
        </p:spPr>
        <p:txBody>
          <a:bodyPr>
            <a:normAutofit/>
          </a:bodyPr>
          <a:lstStyle/>
          <a:p>
            <a:pPr algn="ctr"/>
            <a:r>
              <a:rPr lang="en-US" sz="4000" u="sng" dirty="0" smtClean="0">
                <a:latin typeface="Georgia" panose="02040502050405020303" pitchFamily="18" charset="0"/>
              </a:rPr>
              <a:t>We learned Geological Evolution</a:t>
            </a:r>
            <a:endParaRPr lang="en-US" sz="4000" u="sng" dirty="0">
              <a:latin typeface="Georgia" panose="02040502050405020303" pitchFamily="18" charset="0"/>
            </a:endParaRPr>
          </a:p>
        </p:txBody>
      </p:sp>
      <p:sp>
        <p:nvSpPr>
          <p:cNvPr id="3" name="Subtitle 2"/>
          <p:cNvSpPr>
            <a:spLocks noGrp="1"/>
          </p:cNvSpPr>
          <p:nvPr>
            <p:ph idx="1"/>
          </p:nvPr>
        </p:nvSpPr>
        <p:spPr>
          <a:xfrm>
            <a:off x="381000" y="914400"/>
            <a:ext cx="8077200" cy="5486400"/>
          </a:xfrm>
        </p:spPr>
        <p:txBody>
          <a:bodyPr>
            <a:normAutofit/>
          </a:bodyPr>
          <a:lstStyle/>
          <a:p>
            <a:pPr marL="0" indent="0">
              <a:buNone/>
            </a:pPr>
            <a:endParaRPr lang="en-US" sz="5400" dirty="0"/>
          </a:p>
          <a:p>
            <a:pPr marL="0" indent="0">
              <a:buNone/>
            </a:pPr>
            <a:r>
              <a:rPr lang="en-US" sz="6000" dirty="0" smtClean="0">
                <a:latin typeface="Georgia" panose="02040502050405020303" pitchFamily="18" charset="0"/>
              </a:rPr>
              <a:t>*</a:t>
            </a:r>
            <a:r>
              <a:rPr lang="en-US" sz="6000" u="sng" dirty="0" smtClean="0">
                <a:solidFill>
                  <a:srgbClr val="FF0000"/>
                </a:solidFill>
                <a:latin typeface="Georgia" panose="02040502050405020303" pitchFamily="18" charset="0"/>
              </a:rPr>
              <a:t>Geological </a:t>
            </a:r>
            <a:r>
              <a:rPr lang="en-US" sz="6000" u="sng" dirty="0">
                <a:solidFill>
                  <a:srgbClr val="FF0000"/>
                </a:solidFill>
                <a:latin typeface="Georgia" panose="02040502050405020303" pitchFamily="18" charset="0"/>
              </a:rPr>
              <a:t>Evolution </a:t>
            </a:r>
            <a:r>
              <a:rPr lang="en-US" sz="6000" dirty="0">
                <a:latin typeface="Georgia" panose="02040502050405020303" pitchFamily="18" charset="0"/>
              </a:rPr>
              <a:t>is how the EARTH changes over millions of years!!!  </a:t>
            </a:r>
            <a:r>
              <a:rPr lang="en-US" sz="4800" dirty="0" smtClean="0">
                <a:latin typeface="Georgia" panose="02040502050405020303" pitchFamily="18" charset="0"/>
              </a:rPr>
              <a:t>	</a:t>
            </a:r>
            <a:r>
              <a:rPr lang="en-US" sz="5400" dirty="0" smtClean="0"/>
              <a:t>		</a:t>
            </a:r>
            <a:r>
              <a:rPr lang="en-US" dirty="0" smtClean="0"/>
              <a:t>						</a:t>
            </a:r>
            <a:endParaRPr lang="en-US" dirty="0"/>
          </a:p>
        </p:txBody>
      </p:sp>
      <p:sp>
        <p:nvSpPr>
          <p:cNvPr id="4" name="Rectangle 3"/>
          <p:cNvSpPr/>
          <p:nvPr/>
        </p:nvSpPr>
        <p:spPr>
          <a:xfrm>
            <a:off x="4038600" y="2590800"/>
            <a:ext cx="2743200" cy="914400"/>
          </a:xfrm>
          <a:prstGeom prst="rect">
            <a:avLst/>
          </a:prstGeom>
          <a:solidFill>
            <a:schemeClr val="bg1">
              <a:lumMod val="50000"/>
              <a:lumOff val="50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346084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316736"/>
          </a:xfrm>
        </p:spPr>
        <p:txBody>
          <a:bodyPr>
            <a:normAutofit/>
          </a:bodyPr>
          <a:lstStyle/>
          <a:p>
            <a:pPr algn="ctr"/>
            <a:r>
              <a:rPr lang="en-US" sz="3600" dirty="0" smtClean="0">
                <a:solidFill>
                  <a:schemeClr val="accent1">
                    <a:lumMod val="75000"/>
                  </a:schemeClr>
                </a:solidFill>
              </a:rPr>
              <a:t>*What </a:t>
            </a:r>
            <a:r>
              <a:rPr lang="en-US" sz="3600" u="sng" dirty="0" smtClean="0">
                <a:solidFill>
                  <a:schemeClr val="accent1">
                    <a:lumMod val="75000"/>
                  </a:schemeClr>
                </a:solidFill>
              </a:rPr>
              <a:t>THEORY</a:t>
            </a:r>
            <a:r>
              <a:rPr lang="en-US" sz="3600" dirty="0" smtClean="0">
                <a:solidFill>
                  <a:schemeClr val="accent1">
                    <a:lumMod val="75000"/>
                  </a:schemeClr>
                </a:solidFill>
              </a:rPr>
              <a:t> do we follow regarding GEOLOGICAL EVOLUTION?</a:t>
            </a:r>
            <a:endParaRPr lang="en-US" sz="3600" dirty="0">
              <a:solidFill>
                <a:schemeClr val="accent1">
                  <a:lumMod val="75000"/>
                </a:schemeClr>
              </a:solidFill>
            </a:endParaRPr>
          </a:p>
        </p:txBody>
      </p:sp>
      <p:sp>
        <p:nvSpPr>
          <p:cNvPr id="3" name="Content Placeholder 2"/>
          <p:cNvSpPr>
            <a:spLocks noGrp="1"/>
          </p:cNvSpPr>
          <p:nvPr>
            <p:ph idx="1"/>
          </p:nvPr>
        </p:nvSpPr>
        <p:spPr>
          <a:xfrm>
            <a:off x="152400" y="1649899"/>
            <a:ext cx="5653949" cy="5084064"/>
          </a:xfrm>
        </p:spPr>
        <p:txBody>
          <a:bodyPr>
            <a:normAutofit/>
          </a:bodyPr>
          <a:lstStyle/>
          <a:p>
            <a:pPr marL="0" indent="0" algn="ctr">
              <a:buNone/>
            </a:pPr>
            <a:r>
              <a:rPr lang="en-US" sz="3200" dirty="0" smtClean="0">
                <a:latin typeface="Georgia" panose="02040502050405020303" pitchFamily="18" charset="0"/>
              </a:rPr>
              <a:t>The THEORY of </a:t>
            </a:r>
            <a:r>
              <a:rPr lang="en-US" sz="3200" u="sng" dirty="0" smtClean="0">
                <a:latin typeface="Georgia" panose="02040502050405020303" pitchFamily="18" charset="0"/>
              </a:rPr>
              <a:t>PLATE TECTONICS</a:t>
            </a:r>
            <a:r>
              <a:rPr lang="en-US" sz="3200" dirty="0" smtClean="0">
                <a:latin typeface="Georgia" panose="02040502050405020303" pitchFamily="18" charset="0"/>
              </a:rPr>
              <a:t>!!!!!!</a:t>
            </a:r>
          </a:p>
          <a:p>
            <a:pPr marL="0" indent="0">
              <a:buNone/>
            </a:pPr>
            <a:endParaRPr lang="en-US" sz="3200" dirty="0" smtClean="0">
              <a:latin typeface="Georgia" panose="02040502050405020303" pitchFamily="18" charset="0"/>
            </a:endParaRPr>
          </a:p>
          <a:p>
            <a:pPr marL="0" indent="0">
              <a:buNone/>
            </a:pPr>
            <a:r>
              <a:rPr lang="en-US" sz="3200" dirty="0" smtClean="0">
                <a:latin typeface="Georgia" panose="02040502050405020303" pitchFamily="18" charset="0"/>
              </a:rPr>
              <a:t>The theory states that the Earth is made up of pieces of crust called PLATES that slowly move around the earth due to convection(heat from the earths core).</a:t>
            </a:r>
          </a:p>
        </p:txBody>
      </p:sp>
      <p:pic>
        <p:nvPicPr>
          <p:cNvPr id="4" name="Picture 4" descr="http://www.ceoe.udel.edu/deepsea/level-2/geology/movingplate2.gif"/>
          <p:cNvPicPr>
            <a:picLocks noChangeAspect="1" noChangeArrowheads="1"/>
          </p:cNvPicPr>
          <p:nvPr/>
        </p:nvPicPr>
        <p:blipFill>
          <a:blip r:embed="rId2" cstate="print"/>
          <a:srcRect/>
          <a:stretch>
            <a:fillRect/>
          </a:stretch>
        </p:blipFill>
        <p:spPr bwMode="auto">
          <a:xfrm>
            <a:off x="5867400" y="1649899"/>
            <a:ext cx="2684318" cy="2362200"/>
          </a:xfrm>
          <a:prstGeom prst="rect">
            <a:avLst/>
          </a:prstGeom>
          <a:noFill/>
        </p:spPr>
      </p:pic>
      <p:pic>
        <p:nvPicPr>
          <p:cNvPr id="5" name="Picture 2" descr="http://www.cotf.edu/ete/images/modules/msese/earthsysflr/EFPlateP1.gif"/>
          <p:cNvPicPr>
            <a:picLocks noChangeAspect="1" noChangeArrowheads="1"/>
          </p:cNvPicPr>
          <p:nvPr/>
        </p:nvPicPr>
        <p:blipFill>
          <a:blip r:embed="rId3" cstate="print"/>
          <a:srcRect/>
          <a:stretch>
            <a:fillRect/>
          </a:stretch>
        </p:blipFill>
        <p:spPr bwMode="auto">
          <a:xfrm>
            <a:off x="6326959" y="4343400"/>
            <a:ext cx="2784384" cy="2390563"/>
          </a:xfrm>
          <a:prstGeom prst="rect">
            <a:avLst/>
          </a:prstGeom>
          <a:noFill/>
        </p:spPr>
      </p:pic>
    </p:spTree>
    <p:extLst>
      <p:ext uri="{BB962C8B-B14F-4D97-AF65-F5344CB8AC3E}">
        <p14:creationId xmlns:p14="http://schemas.microsoft.com/office/powerpoint/2010/main" val="29177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0857"/>
          </a:xfrm>
        </p:spPr>
        <p:txBody>
          <a:bodyPr>
            <a:normAutofit/>
          </a:bodyPr>
          <a:lstStyle/>
          <a:p>
            <a:pPr algn="ctr"/>
            <a:r>
              <a:rPr lang="en-US" b="1" u="sng" dirty="0" smtClean="0">
                <a:latin typeface="Georgia" panose="02040502050405020303" pitchFamily="18" charset="0"/>
              </a:rPr>
              <a:t>The Theory of Continental Drift</a:t>
            </a:r>
            <a:endParaRPr lang="en-US" b="1" u="sng" dirty="0">
              <a:latin typeface="Georgia" panose="02040502050405020303" pitchFamily="18" charset="0"/>
            </a:endParaRPr>
          </a:p>
        </p:txBody>
      </p:sp>
      <p:sp>
        <p:nvSpPr>
          <p:cNvPr id="3" name="Content Placeholder 2"/>
          <p:cNvSpPr>
            <a:spLocks noGrp="1"/>
          </p:cNvSpPr>
          <p:nvPr>
            <p:ph idx="1"/>
          </p:nvPr>
        </p:nvSpPr>
        <p:spPr>
          <a:xfrm>
            <a:off x="457200" y="914400"/>
            <a:ext cx="8382000" cy="1219200"/>
          </a:xfrm>
        </p:spPr>
        <p:txBody>
          <a:bodyPr>
            <a:normAutofit/>
          </a:bodyPr>
          <a:lstStyle/>
          <a:p>
            <a:pPr marL="0" indent="0" algn="ctr">
              <a:buNone/>
            </a:pPr>
            <a:r>
              <a:rPr lang="en-US" sz="2800" dirty="0" smtClean="0">
                <a:latin typeface="Georgia" panose="02040502050405020303" pitchFamily="18" charset="0"/>
              </a:rPr>
              <a:t>All the continents originated from one super-continent, and then drifted apart</a:t>
            </a:r>
            <a:r>
              <a:rPr lang="en-US" sz="2800" dirty="0" smtClean="0"/>
              <a:t>.</a:t>
            </a:r>
            <a:endParaRPr lang="en-US" sz="2800" dirty="0"/>
          </a:p>
        </p:txBody>
      </p:sp>
      <p:pic>
        <p:nvPicPr>
          <p:cNvPr id="2050" name="Picture 2" descr="http://3.bp.blogspot.com/-zHXFCFXYHB0/Tx6VTQF8BHI/AAAAAAAAD4s/-Z83vGXdKm8/s1600/continentaldrift.gif"/>
          <p:cNvPicPr>
            <a:picLocks noChangeAspect="1" noChangeArrowheads="1"/>
          </p:cNvPicPr>
          <p:nvPr/>
        </p:nvPicPr>
        <p:blipFill>
          <a:blip r:embed="rId2" cstate="print"/>
          <a:srcRect/>
          <a:stretch>
            <a:fillRect/>
          </a:stretch>
        </p:blipFill>
        <p:spPr bwMode="auto">
          <a:xfrm>
            <a:off x="1066800" y="2209800"/>
            <a:ext cx="7162800" cy="4432976"/>
          </a:xfrm>
          <a:prstGeom prst="rect">
            <a:avLst/>
          </a:prstGeom>
          <a:noFill/>
        </p:spPr>
      </p:pic>
    </p:spTree>
    <p:extLst>
      <p:ext uri="{BB962C8B-B14F-4D97-AF65-F5344CB8AC3E}">
        <p14:creationId xmlns:p14="http://schemas.microsoft.com/office/powerpoint/2010/main" val="3323552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2070</TotalTime>
  <Words>1021</Words>
  <Application>Microsoft Office PowerPoint</Application>
  <PresentationFormat>On-screen Show (4:3)</PresentationFormat>
  <Paragraphs>152</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Rounded MT Bold</vt:lpstr>
      <vt:lpstr>Batang</vt:lpstr>
      <vt:lpstr>Bookman Old Style</vt:lpstr>
      <vt:lpstr>Calibri</vt:lpstr>
      <vt:lpstr>Calibri Light</vt:lpstr>
      <vt:lpstr>Georgia</vt:lpstr>
      <vt:lpstr>Office Theme</vt:lpstr>
      <vt:lpstr>#74 Geological and biological evolution</vt:lpstr>
      <vt:lpstr>Warm-up </vt:lpstr>
      <vt:lpstr>Warm-up</vt:lpstr>
      <vt:lpstr>*Evolution</vt:lpstr>
      <vt:lpstr>How can we prove evolution happened?    This brings us back to a certain law we learned back in September…</vt:lpstr>
      <vt:lpstr>Think back to our Geology unit in the 1st Quarter…</vt:lpstr>
      <vt:lpstr>We learned Geological Evolution</vt:lpstr>
      <vt:lpstr>*What THEORY do we follow regarding GEOLOGICAL EVOLUTION?</vt:lpstr>
      <vt:lpstr>The Theory of Continental Drift</vt:lpstr>
      <vt:lpstr>The Law of Superposition</vt:lpstr>
      <vt:lpstr>Youngest Top, Oldest Bottom!</vt:lpstr>
      <vt:lpstr>PowerPoint Presentation</vt:lpstr>
      <vt:lpstr>Biological Evolution is how life changes over several thousands of years!</vt:lpstr>
      <vt:lpstr>*What THEORY do we follow regarding BIOLOGICAL EVOLUTION?</vt:lpstr>
      <vt:lpstr>PowerPoint Presentation</vt:lpstr>
      <vt:lpstr>Another Lamarck Example</vt:lpstr>
      <vt:lpstr>Explain in your own words</vt:lpstr>
      <vt:lpstr>Major Biological and Geological Events Classification</vt:lpstr>
      <vt:lpstr>Extra…</vt:lpstr>
      <vt:lpstr>PowerPoint Presentation</vt:lpstr>
      <vt:lpstr>PowerPoint Presentation</vt:lpstr>
      <vt:lpstr>E. Coli Long Term Experiment</vt:lpstr>
      <vt:lpstr>What’s your Evolution Of…</vt:lpstr>
      <vt:lpstr>Literacy Activity </vt:lpstr>
      <vt:lpstr>Evolution Writing Prompts</vt:lpstr>
      <vt:lpstr>Brain Pop - Mutations</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Geological and biological evolution</dc:title>
  <dc:creator>brittanys.smart</dc:creator>
  <cp:lastModifiedBy>Smart, Brittany S.</cp:lastModifiedBy>
  <cp:revision>49</cp:revision>
  <dcterms:created xsi:type="dcterms:W3CDTF">2015-03-27T15:47:22Z</dcterms:created>
  <dcterms:modified xsi:type="dcterms:W3CDTF">2019-03-26T20:14:20Z</dcterms:modified>
</cp:coreProperties>
</file>