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74" r:id="rId7"/>
    <p:sldId id="262" r:id="rId8"/>
    <p:sldId id="279" r:id="rId9"/>
    <p:sldId id="280" r:id="rId10"/>
    <p:sldId id="263" r:id="rId11"/>
    <p:sldId id="264" r:id="rId12"/>
    <p:sldId id="270" r:id="rId13"/>
    <p:sldId id="278" r:id="rId14"/>
    <p:sldId id="269" r:id="rId15"/>
    <p:sldId id="272" r:id="rId16"/>
    <p:sldId id="271" r:id="rId17"/>
    <p:sldId id="277" r:id="rId18"/>
    <p:sldId id="273" r:id="rId19"/>
    <p:sldId id="257" r:id="rId20"/>
    <p:sldId id="275" r:id="rId21"/>
    <p:sldId id="276" r:id="rId22"/>
    <p:sldId id="265" r:id="rId23"/>
    <p:sldId id="266" r:id="rId24"/>
    <p:sldId id="267" r:id="rId25"/>
    <p:sldId id="268" r:id="rId2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88510" autoAdjust="0"/>
  </p:normalViewPr>
  <p:slideViewPr>
    <p:cSldViewPr snapToGrid="0">
      <p:cViewPr varScale="1">
        <p:scale>
          <a:sx n="64" d="100"/>
          <a:sy n="64" d="100"/>
        </p:scale>
        <p:origin x="54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1855E8D-8CDB-4DC0-9ECF-21CFEFE32E89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C433603-DAF8-4C5B-AA44-CA28FFC77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08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saturated vs unsaturated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1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using another</a:t>
            </a:r>
            <a:r>
              <a:rPr lang="en-US" baseline="0" dirty="0" smtClean="0"/>
              <a:t> picture in the future****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87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using another</a:t>
            </a:r>
            <a:r>
              <a:rPr lang="en-US" baseline="0" dirty="0" smtClean="0"/>
              <a:t> picture in the future****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33603-DAF8-4C5B-AA44-CA28FFC77D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3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9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1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6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2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52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16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4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43D1-ED93-47A0-88D9-309642C996E2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F0143-AE49-44A8-93FC-AE507C05F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5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Ki9_jMSITI" TargetMode="External"/><Relationship Id="rId2" Type="http://schemas.openxmlformats.org/officeDocument/2006/relationships/hyperlink" Target="https://www.youtube.com/watch?v=oNWAerr_xEE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cience/earthsystem/groundwa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smtClean="0"/>
              <a:t>23 </a:t>
            </a:r>
            <a:r>
              <a:rPr lang="en-US" dirty="0" smtClean="0"/>
              <a:t>Groundwater and Aquifers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81" y="331922"/>
            <a:ext cx="11866535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Here’s another example of a spring that must be holding back some water beyond this impermeable rock</a:t>
            </a:r>
            <a:endParaRPr lang="en-US" dirty="0"/>
          </a:p>
        </p:txBody>
      </p:sp>
      <p:pic>
        <p:nvPicPr>
          <p:cNvPr id="5" name="Picture 2" descr="http://water.usgs.gov/edu/pictures/watercyclekids/groundwater-beg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871" y="1906293"/>
            <a:ext cx="10104894" cy="468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aquiferdi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76" y="365125"/>
            <a:ext cx="9202553" cy="6123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8956" y="4259647"/>
            <a:ext cx="2520244" cy="3358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Impermeable rock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782" y="5285613"/>
            <a:ext cx="2473036" cy="5125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Impermeable rock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2476" y="4776634"/>
            <a:ext cx="1672616" cy="399800"/>
          </a:xfrm>
          <a:prstGeom prst="rect">
            <a:avLst/>
          </a:prstGeom>
          <a:solidFill>
            <a:srgbClr val="2D8D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confined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80" y="3293825"/>
            <a:ext cx="9863129" cy="35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391" y="0"/>
            <a:ext cx="11409218" cy="4267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Is the land above a water table permeable or impermeable?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Is the land below the water table permeable or impermeable? How do you know?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According to this </a:t>
            </a:r>
            <a:r>
              <a:rPr lang="en-US" sz="3200" dirty="0"/>
              <a:t>diagram, how do we </a:t>
            </a:r>
            <a:r>
              <a:rPr lang="en-US" sz="3200" dirty="0" smtClean="0"/>
              <a:t>access groundwater?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Explain what the diagram is trying to environmentally warn us about?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16" y="112734"/>
            <a:ext cx="10515600" cy="91220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</a:rPr>
              <a:t>Go to    </a:t>
            </a:r>
            <a:r>
              <a:rPr lang="en-US" sz="5400" b="1" dirty="0">
                <a:solidFill>
                  <a:srgbClr val="0000FF"/>
                </a:solidFill>
              </a:rPr>
              <a:t>https://learn.concord.org</a:t>
            </a:r>
            <a:r>
              <a:rPr lang="en-US" sz="5400" b="1" dirty="0" smtClean="0">
                <a:solidFill>
                  <a:srgbClr val="0000FF"/>
                </a:solidFill>
              </a:rPr>
              <a:t>/</a:t>
            </a:r>
            <a:endParaRPr lang="en-US" sz="5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38" y="1139868"/>
            <a:ext cx="11887200" cy="571813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Click login in the top right corner. Sign-in by hitting </a:t>
            </a:r>
            <a:r>
              <a:rPr lang="en-US" sz="3600" b="1" dirty="0" smtClean="0">
                <a:solidFill>
                  <a:srgbClr val="FF0000"/>
                </a:solidFill>
              </a:rPr>
              <a:t>G+ </a:t>
            </a:r>
            <a:r>
              <a:rPr lang="en-US" sz="3600" dirty="0" smtClean="0"/>
              <a:t>icon</a:t>
            </a:r>
          </a:p>
          <a:p>
            <a:r>
              <a:rPr lang="en-US" sz="3600" dirty="0" smtClean="0"/>
              <a:t>Click student and enter class-word: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Click do by myself and then Complete Activity #2 – Availability of fresh water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09451"/>
              </p:ext>
            </p:extLst>
          </p:nvPr>
        </p:nvGraphicFramePr>
        <p:xfrm>
          <a:off x="1443276" y="2567837"/>
          <a:ext cx="8128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076989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4651136"/>
                    </a:ext>
                  </a:extLst>
                </a:gridCol>
              </a:tblGrid>
              <a:tr h="43961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Block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Classword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451107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Red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Smartred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52062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Yellow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Smartyellow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353325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Green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Smartgreen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839311"/>
                  </a:ext>
                </a:extLst>
              </a:tr>
              <a:tr h="439617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Blue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smartblue</a:t>
                      </a:r>
                      <a:endParaRPr lang="en-US" sz="3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336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1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173" y="1750575"/>
            <a:ext cx="5181600" cy="4351338"/>
          </a:xfrm>
        </p:spPr>
        <p:txBody>
          <a:bodyPr/>
          <a:lstStyle/>
          <a:p>
            <a:r>
              <a:rPr lang="en-US" dirty="0" smtClean="0"/>
              <a:t>Groundwater recap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www.youtube.com/watch?v=oNWAerr_xEE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286359"/>
            <a:ext cx="5653007" cy="489060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 smtClean="0"/>
              <a:t>Contaminated Water (AEIOU Video)</a:t>
            </a:r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www.youtube.com/watch?v=DKi9_jMSITI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Watch the first 10 mins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#27 Groundwater A-E-I-O-U and questions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8.E.1.1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" y="0"/>
            <a:ext cx="4256691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A-E-I-O-U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57" y="1686910"/>
            <a:ext cx="3810713" cy="4827396"/>
          </a:xfrm>
        </p:spPr>
        <p:txBody>
          <a:bodyPr>
            <a:noAutofit/>
          </a:bodyPr>
          <a:lstStyle/>
          <a:p>
            <a:r>
              <a:rPr lang="en-US" dirty="0" smtClean="0"/>
              <a:t>Grab a copy of the AEIOU Chart </a:t>
            </a:r>
          </a:p>
          <a:p>
            <a:endParaRPr lang="en-US" dirty="0" smtClean="0"/>
          </a:p>
          <a:p>
            <a:r>
              <a:rPr lang="en-US" dirty="0" smtClean="0"/>
              <a:t>You will be filling this out as we watch the video clip on Wake County, NC well-water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5214551"/>
              </p:ext>
            </p:extLst>
          </p:nvPr>
        </p:nvGraphicFramePr>
        <p:xfrm>
          <a:off x="4561489" y="0"/>
          <a:ext cx="7630511" cy="725667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0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15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2000" b="1" baseline="0" dirty="0" smtClean="0"/>
                        <a:t> – AIM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(What is the purpose of this video? How does it relate to what we are learning?)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0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 – EMOTION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(describes how a part of the video made you feel)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0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 – INTERESTING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9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</a:t>
                      </a:r>
                      <a:r>
                        <a:rPr lang="en-US" sz="2000" b="1" baseline="0" dirty="0" smtClean="0"/>
                        <a:t> – OH!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(A fact or something said that surprised you.)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30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 – UMM?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(a question you may still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 have after watching the video)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3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textbook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pages C24-31</a:t>
            </a:r>
          </a:p>
          <a:p>
            <a:r>
              <a:rPr lang="en-US" dirty="0" smtClean="0"/>
              <a:t>Answer question #1-5 on a separate sheet of paper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Warmup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Explain where and how we access majority of our drinking water. Minimum of 4 sentences</a:t>
            </a:r>
          </a:p>
        </p:txBody>
      </p:sp>
    </p:spTree>
    <p:extLst>
      <p:ext uri="{BB962C8B-B14F-4D97-AF65-F5344CB8AC3E}">
        <p14:creationId xmlns:p14="http://schemas.microsoft.com/office/powerpoint/2010/main" val="40636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546" y="0"/>
            <a:ext cx="11540358" cy="6214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*Groundwater is found almost everywhere under the ground. Groundwater fills in spaces between sand, rock, and soil.</a:t>
            </a:r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*Groundwater accumulates underground in permeable soil known as </a:t>
            </a:r>
            <a:r>
              <a:rPr lang="en-US" sz="4000" u="sng" dirty="0" smtClean="0">
                <a:solidFill>
                  <a:srgbClr val="FF0000"/>
                </a:solidFill>
              </a:rPr>
              <a:t>aquifers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*Permeable </a:t>
            </a:r>
            <a:r>
              <a:rPr lang="en-US" sz="4000" dirty="0" smtClean="0"/>
              <a:t>-A </a:t>
            </a:r>
            <a:r>
              <a:rPr lang="en-US" sz="4000" dirty="0"/>
              <a:t>substance that liquids can flow </a:t>
            </a:r>
            <a:r>
              <a:rPr lang="en-US" sz="4000" dirty="0" smtClean="0"/>
              <a:t>through.</a:t>
            </a:r>
          </a:p>
          <a:p>
            <a:pPr marL="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</a:rPr>
              <a:t>*Impermeable </a:t>
            </a:r>
            <a:r>
              <a:rPr lang="en-US" sz="4000" dirty="0" smtClean="0"/>
              <a:t>- A </a:t>
            </a:r>
            <a:r>
              <a:rPr lang="en-US" sz="4000" dirty="0"/>
              <a:t>substance that liquids cannot flow through.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3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Porosity demo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*If time permits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58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58" y="0"/>
            <a:ext cx="4256691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A-E-I-O-U 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58" y="1686910"/>
            <a:ext cx="3058510" cy="4827396"/>
          </a:xfrm>
        </p:spPr>
        <p:txBody>
          <a:bodyPr>
            <a:noAutofit/>
          </a:bodyPr>
          <a:lstStyle/>
          <a:p>
            <a:r>
              <a:rPr lang="en-US" dirty="0" smtClean="0"/>
              <a:t>Copy the chart for your warm-up. Write only what's in parenthesis if you don’t know the term.</a:t>
            </a:r>
          </a:p>
          <a:p>
            <a:r>
              <a:rPr lang="en-US" dirty="0" smtClean="0"/>
              <a:t>You will be filling this out as we watch the video clip on Wake County, NC well-water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12978603"/>
              </p:ext>
            </p:extLst>
          </p:nvPr>
        </p:nvGraphicFramePr>
        <p:xfrm>
          <a:off x="4561489" y="0"/>
          <a:ext cx="7630511" cy="713819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30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94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215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</a:t>
                      </a:r>
                      <a:r>
                        <a:rPr lang="en-US" sz="2000" b="1" baseline="0" dirty="0" smtClean="0"/>
                        <a:t> – ADJECTIVE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(describes something you saw or learned)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30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E – EMOTION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(describes how a part of the video made you feel)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004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 – INTERESTING</a:t>
                      </a:r>
                    </a:p>
                    <a:p>
                      <a:endParaRPr lang="en-US" sz="2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39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</a:t>
                      </a:r>
                      <a:r>
                        <a:rPr lang="en-US" sz="2000" b="1" baseline="0" dirty="0" smtClean="0"/>
                        <a:t> – OH!</a:t>
                      </a:r>
                    </a:p>
                    <a:p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(makes you say “oh” or a part that you thought a little longer about)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3047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U – UMM?</a:t>
                      </a:r>
                    </a:p>
                    <a:p>
                      <a:r>
                        <a:rPr lang="en-US" sz="2000" b="0" dirty="0" smtClean="0">
                          <a:solidFill>
                            <a:srgbClr val="FF0000"/>
                          </a:solidFill>
                        </a:rPr>
                        <a:t>(a question you may still</a:t>
                      </a:r>
                      <a:r>
                        <a:rPr lang="en-US" sz="2000" b="0" baseline="0" dirty="0" smtClean="0">
                          <a:solidFill>
                            <a:srgbClr val="FF0000"/>
                          </a:solidFill>
                        </a:rPr>
                        <a:t> have after watching the video)</a:t>
                      </a:r>
                      <a:endParaRPr lang="en-US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9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73" y="-216766"/>
            <a:ext cx="12046527" cy="1325563"/>
          </a:xfrm>
        </p:spPr>
        <p:txBody>
          <a:bodyPr/>
          <a:lstStyle/>
          <a:p>
            <a:r>
              <a:rPr lang="en-US" u="sng" dirty="0" smtClean="0"/>
              <a:t>Fresh Earth under our feet can be measured 3 ways: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073" y="1108797"/>
            <a:ext cx="11055927" cy="40386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4000" dirty="0"/>
              <a:t> grain size </a:t>
            </a:r>
            <a:r>
              <a:rPr lang="en-US" sz="4000" dirty="0">
                <a:solidFill>
                  <a:srgbClr val="000000"/>
                </a:solidFill>
              </a:rPr>
              <a:t>(size of the bits) </a:t>
            </a:r>
            <a:endParaRPr lang="en-US" sz="4000" dirty="0"/>
          </a:p>
          <a:p>
            <a:pPr>
              <a:buFont typeface="+mj-lt"/>
              <a:buAutoNum type="arabicPeriod"/>
            </a:pPr>
            <a:r>
              <a:rPr lang="en-US" sz="4000" dirty="0"/>
              <a:t> porosity</a:t>
            </a:r>
            <a:r>
              <a:rPr lang="en-US" sz="4000" dirty="0">
                <a:solidFill>
                  <a:srgbClr val="000000"/>
                </a:solidFill>
              </a:rPr>
              <a:t> (space between the bits)</a:t>
            </a:r>
            <a:endParaRPr lang="en-US" sz="4000" dirty="0"/>
          </a:p>
          <a:p>
            <a:pPr>
              <a:buFont typeface="+mj-lt"/>
              <a:buAutoNum type="arabicPeriod"/>
            </a:pPr>
            <a:r>
              <a:rPr lang="en-US" sz="4000" dirty="0"/>
              <a:t> permeability (how fast something passes through)  </a:t>
            </a:r>
          </a:p>
          <a:p>
            <a:pPr>
              <a:buFont typeface="+mj-lt"/>
              <a:buAutoNum type="arabicPeriod"/>
            </a:pPr>
            <a:endParaRPr lang="en-US" sz="2000" dirty="0"/>
          </a:p>
        </p:txBody>
      </p:sp>
      <p:pic>
        <p:nvPicPr>
          <p:cNvPr id="4" name="Picture 4" descr="http://www.classzone.com/books/earth_science/terc/content/investigations/es1401/images/es1401_p4_stonestill_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68" y="3772056"/>
            <a:ext cx="8133736" cy="275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1" y="0"/>
            <a:ext cx="6859587" cy="762000"/>
          </a:xfrm>
        </p:spPr>
        <p:txBody>
          <a:bodyPr/>
          <a:lstStyle/>
          <a:p>
            <a:pPr algn="ctr"/>
            <a:r>
              <a:rPr lang="en-US" dirty="0" smtClean="0"/>
              <a:t>Make a quick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72836" y="990598"/>
          <a:ext cx="10432472" cy="5351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8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8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9184">
                <a:tc>
                  <a:txBody>
                    <a:bodyPr/>
                    <a:lstStyle/>
                    <a:p>
                      <a:r>
                        <a:rPr lang="en-US" sz="3600" b="1" u="sng" dirty="0" smtClean="0"/>
                        <a:t>substance</a:t>
                      </a:r>
                      <a:endParaRPr lang="en-US" sz="3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grain size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(large, small, super fine)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porosity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(high, medium, low)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permeability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(fast, slow, none)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gravel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sand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066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clay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15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01455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Questions to answer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427018"/>
            <a:ext cx="11658599" cy="48075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Which sample was more permeable to water?</a:t>
            </a:r>
          </a:p>
          <a:p>
            <a:r>
              <a:rPr lang="en-US" sz="4000" dirty="0" smtClean="0"/>
              <a:t>Which sample was least permeable?</a:t>
            </a:r>
          </a:p>
          <a:p>
            <a:r>
              <a:rPr lang="en-US" sz="4000" dirty="0" smtClean="0"/>
              <a:t>Why did water move faster through some materials then others. GIVE FULL EXPLAINATION</a:t>
            </a:r>
          </a:p>
          <a:p>
            <a:r>
              <a:rPr lang="en-US" sz="4000" dirty="0" smtClean="0"/>
              <a:t>If I were trying to create an aquifer, in what order would these materials be arranged? Explain</a:t>
            </a:r>
          </a:p>
          <a:p>
            <a:r>
              <a:rPr lang="en-US" sz="4000" dirty="0" smtClean="0"/>
              <a:t>What did you learn from this demo?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0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-249382"/>
            <a:ext cx="10515600" cy="1325563"/>
          </a:xfrm>
        </p:spPr>
        <p:txBody>
          <a:bodyPr/>
          <a:lstStyle/>
          <a:p>
            <a:pPr algn="ctr"/>
            <a:r>
              <a:rPr lang="en-US" u="sng" dirty="0" smtClean="0"/>
              <a:t>You should have this…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3736" y="988580"/>
          <a:ext cx="11159836" cy="56178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9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9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0207">
                <a:tc>
                  <a:txBody>
                    <a:bodyPr/>
                    <a:lstStyle/>
                    <a:p>
                      <a:r>
                        <a:rPr lang="en-US" sz="3600" b="1" u="sng" dirty="0" smtClean="0"/>
                        <a:t>substance</a:t>
                      </a:r>
                      <a:endParaRPr lang="en-US" sz="36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grain size 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(large, small, super fine)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porosity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(high, medium, low)</a:t>
                      </a:r>
                    </a:p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permeability</a:t>
                      </a:r>
                      <a:r>
                        <a:rPr kumimoji="0" lang="en-US" sz="3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(fast, slow, none)</a:t>
                      </a:r>
                      <a:endParaRPr kumimoji="0" 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232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gravel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smtClean="0"/>
                        <a:t>large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high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fast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232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sand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small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medium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slow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232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clay</a:t>
                      </a:r>
                      <a:endParaRPr lang="en-US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super fine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low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not</a:t>
                      </a:r>
                      <a:r>
                        <a:rPr lang="en-US" sz="3600" baseline="0" dirty="0" smtClean="0"/>
                        <a:t> permeable (none)</a:t>
                      </a:r>
                      <a:endParaRPr lang="en-US" sz="3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5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t1.gstatic.com/images?q=tbn:ANd9GcTtofuxPGVp2wUB6H_Ovu5t34GQ1oHzWv6LFzl629BHbVx4mw7sZ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8" y="1"/>
            <a:ext cx="2719137" cy="408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reepeople.org/sites/default/files/images/learn/permeable-surface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229" y="-14227"/>
            <a:ext cx="6487771" cy="410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iversides.org/websiteimages/permeab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37" y="4045329"/>
            <a:ext cx="9168063" cy="28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05800" y="1295401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343112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9" name="Rectangle 8"/>
          <p:cNvSpPr/>
          <p:nvPr/>
        </p:nvSpPr>
        <p:spPr>
          <a:xfrm>
            <a:off x="6087789" y="4431677"/>
            <a:ext cx="6767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29200" y="694434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52800" y="2438401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29063" y="5657673"/>
            <a:ext cx="4315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191000" y="0"/>
            <a:ext cx="0" cy="403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4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24000" y="4038600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375" y="296863"/>
            <a:ext cx="9777249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*The water table </a:t>
            </a:r>
            <a:r>
              <a:rPr lang="en-US" u="sng" dirty="0" smtClean="0">
                <a:solidFill>
                  <a:srgbClr val="FF0000"/>
                </a:solidFill>
              </a:rPr>
              <a:t>is the highest point in which water fills underground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5" name="AutoShape 2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587501" y="-136525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www.google.com/url?sa=i&amp;source=images&amp;cd=&amp;docid=YVjeXPUCWCETJM&amp;tbnid=V_U8U2y6zUHLXM&amp;ved=0CAUQjBw&amp;url=https%3A%2F%2Fwww.sugarlandtx.gov%2Fimages%2Fpages%2FN663%2Fclip_image005_001.jpg&amp;ei=UN06VMeLHYmRNv_vgWg&amp;psig=AFQjCNEBLcsYS0zsDOWJwwizK5YfAUhYMw&amp;ust=1413230288574655"/>
          <p:cNvSpPr>
            <a:spLocks noChangeAspect="1" noChangeArrowheads="1"/>
          </p:cNvSpPr>
          <p:nvPr/>
        </p:nvSpPr>
        <p:spPr bwMode="auto">
          <a:xfrm>
            <a:off x="1739901" y="15876"/>
            <a:ext cx="46196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2"/>
          <a:stretch>
            <a:fillRect/>
          </a:stretch>
        </p:blipFill>
        <p:spPr bwMode="auto">
          <a:xfrm>
            <a:off x="1524000" y="1676401"/>
            <a:ext cx="9146548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20700823">
            <a:off x="4782790" y="3716609"/>
            <a:ext cx="1124612" cy="59953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953000"/>
            <a:ext cx="9144000" cy="228600"/>
          </a:xfrm>
          <a:prstGeom prst="rect">
            <a:avLst/>
          </a:prstGeom>
          <a:solidFill>
            <a:srgbClr val="987D1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24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2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12" y="424044"/>
            <a:ext cx="6341920" cy="6488761"/>
          </a:xfrm>
        </p:spPr>
        <p:txBody>
          <a:bodyPr>
            <a:noAutofit/>
          </a:bodyPr>
          <a:lstStyle/>
          <a:p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dirty="0" smtClean="0"/>
              <a:t>An </a:t>
            </a:r>
            <a:r>
              <a:rPr lang="en-US" sz="3800" b="1" u="sng" dirty="0"/>
              <a:t>unconfined aquifer </a:t>
            </a:r>
            <a:r>
              <a:rPr lang="en-US" sz="3800" dirty="0"/>
              <a:t>allows water to seep into the </a:t>
            </a:r>
            <a:r>
              <a:rPr lang="en-US" sz="3800" dirty="0" smtClean="0"/>
              <a:t>ground directly </a:t>
            </a:r>
            <a:r>
              <a:rPr lang="en-US" sz="3800" dirty="0"/>
              <a:t>through permeable rock</a:t>
            </a:r>
            <a:r>
              <a:rPr lang="en-US" sz="3800" dirty="0" smtClean="0"/>
              <a:t>.  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4432" y="424044"/>
            <a:ext cx="582756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6852804" y="4276590"/>
            <a:ext cx="4946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Confined Aquifer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77446" y="3255783"/>
            <a:ext cx="5673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Unconfined Aquifer</a:t>
            </a:r>
            <a:endParaRPr lang="en-US" sz="5400" b="0" cap="none" spc="0" dirty="0">
              <a:ln w="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8388" y="36586"/>
            <a:ext cx="7121237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*Unconfined </a:t>
            </a:r>
            <a:r>
              <a:rPr lang="en-US" u="sng" dirty="0"/>
              <a:t>aquifer </a:t>
            </a:r>
            <a:br>
              <a:rPr lang="en-US" u="sn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2511" y="424044"/>
            <a:ext cx="6424783" cy="6488761"/>
          </a:xfrm>
        </p:spPr>
        <p:txBody>
          <a:bodyPr>
            <a:noAutofit/>
          </a:bodyPr>
          <a:lstStyle/>
          <a:p>
            <a:endParaRPr lang="en-US" sz="3800" dirty="0"/>
          </a:p>
          <a:p>
            <a:pPr marL="0" indent="0">
              <a:buNone/>
            </a:pPr>
            <a:endParaRPr lang="en-US" sz="3800" dirty="0" smtClean="0"/>
          </a:p>
          <a:p>
            <a:pPr marL="0" indent="0">
              <a:buNone/>
            </a:pPr>
            <a:r>
              <a:rPr lang="en-US" sz="3800" b="1" u="sng" dirty="0" smtClean="0"/>
              <a:t>Confined aquifers </a:t>
            </a:r>
            <a:r>
              <a:rPr lang="en-US" sz="3800" dirty="0" smtClean="0"/>
              <a:t>consists of water sandwiched in between two impermeable rock layers.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dirty="0" smtClean="0"/>
              <a:t>Water enters confined aquifers at the recharge zone. </a:t>
            </a:r>
          </a:p>
          <a:p>
            <a:pPr marL="0" indent="0">
              <a:buNone/>
            </a:pPr>
            <a:endParaRPr lang="en-US" sz="3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88388" y="36586"/>
            <a:ext cx="7121237" cy="1325563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*Confined aquifer </a:t>
            </a:r>
            <a:r>
              <a:rPr lang="en-US" u="sng" dirty="0"/>
              <a:t/>
            </a:r>
            <a:br>
              <a:rPr lang="en-US" u="sng" dirty="0"/>
            </a:br>
            <a:endParaRPr lang="en-US" dirty="0"/>
          </a:p>
        </p:txBody>
      </p:sp>
      <p:pic>
        <p:nvPicPr>
          <p:cNvPr id="1026" name="Picture 2" descr="Image result for confined aqui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93" y="36586"/>
            <a:ext cx="7058011" cy="696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18501791">
            <a:off x="5595596" y="2711979"/>
            <a:ext cx="2125192" cy="78573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2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3344"/>
            <a:ext cx="9472448" cy="11666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*Ways </a:t>
            </a:r>
            <a:r>
              <a:rPr lang="en-US" u="sng" dirty="0">
                <a:solidFill>
                  <a:srgbClr val="0070C0"/>
                </a:solidFill>
              </a:rPr>
              <a:t>to get groundwater to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03" y="927538"/>
            <a:ext cx="6067097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Man-made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pipe dug into ground to extract water from aquifer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Artesian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water flows naturally to surface because it’s under </a:t>
            </a:r>
            <a:r>
              <a:rPr lang="en-US" sz="3200" dirty="0" smtClean="0"/>
              <a:t>pressure</a:t>
            </a:r>
            <a:endParaRPr lang="en-US" sz="3200" dirty="0"/>
          </a:p>
        </p:txBody>
      </p:sp>
      <p:pic>
        <p:nvPicPr>
          <p:cNvPr id="7" name="Picture 2" descr="http://1.bp.blogspot.com/-B9Z8gUfcImk/TvHOcrDAuXI/AAAAAAAAAUM/4p2vYOlsuaA/s1600/aquif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824" y="927538"/>
            <a:ext cx="5407572" cy="5791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435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artesian w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836" y="1248568"/>
            <a:ext cx="3787781" cy="50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ump 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368" y="910366"/>
            <a:ext cx="3667125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3344"/>
            <a:ext cx="9472448" cy="116664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en-US" u="sng" dirty="0" smtClean="0">
                <a:solidFill>
                  <a:srgbClr val="0070C0"/>
                </a:solidFill>
              </a:rPr>
              <a:t>*Ways </a:t>
            </a:r>
            <a:r>
              <a:rPr lang="en-US" u="sng" dirty="0">
                <a:solidFill>
                  <a:srgbClr val="0070C0"/>
                </a:solidFill>
              </a:rPr>
              <a:t>to get groundwater to surface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703" y="927538"/>
            <a:ext cx="6067097" cy="52578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Man-made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pipe dug into ground to extract water from aquifer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Artesian </a:t>
            </a:r>
            <a:r>
              <a:rPr lang="en-US" sz="3200" b="1" u="sng" dirty="0">
                <a:solidFill>
                  <a:srgbClr val="FF0000"/>
                </a:solidFill>
              </a:rPr>
              <a:t>Well </a:t>
            </a:r>
            <a:r>
              <a:rPr lang="en-US" sz="3200" dirty="0"/>
              <a:t>– water flows naturally to surface because it’s under pressure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Spring </a:t>
            </a:r>
            <a:r>
              <a:rPr lang="en-US" sz="3200" dirty="0"/>
              <a:t>– water </a:t>
            </a:r>
            <a:r>
              <a:rPr lang="en-US" sz="3200" u="sng" dirty="0"/>
              <a:t>flows to surface </a:t>
            </a:r>
            <a:r>
              <a:rPr lang="en-US" sz="3200" dirty="0"/>
              <a:t>because surface of land </a:t>
            </a:r>
            <a:r>
              <a:rPr lang="en-US" sz="3200" u="sng" dirty="0"/>
              <a:t>dips</a:t>
            </a:r>
            <a:r>
              <a:rPr lang="en-US" sz="3200" dirty="0"/>
              <a:t> below water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FF0000"/>
                </a:solidFill>
              </a:rPr>
              <a:t>Hot </a:t>
            </a:r>
            <a:r>
              <a:rPr lang="en-US" sz="3200" b="1" u="sng" dirty="0">
                <a:solidFill>
                  <a:srgbClr val="FF0000"/>
                </a:solidFill>
              </a:rPr>
              <a:t>Spring/Geyser </a:t>
            </a:r>
            <a:r>
              <a:rPr lang="en-US" sz="3200" dirty="0"/>
              <a:t>– water heated up by rocks, pushes up to surface due to pressure</a:t>
            </a:r>
          </a:p>
        </p:txBody>
      </p:sp>
      <p:pic>
        <p:nvPicPr>
          <p:cNvPr id="7" name="Picture 2" descr="http://1.bp.blogspot.com/-B9Z8gUfcImk/TvHOcrDAuXI/AAAAAAAAAUM/4p2vYOlsuaA/s1600/aquifer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8824" y="927538"/>
            <a:ext cx="5407572" cy="5791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1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8663</TotalTime>
  <Words>819</Words>
  <Application>Microsoft Office PowerPoint</Application>
  <PresentationFormat>Widescreen</PresentationFormat>
  <Paragraphs>148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Tahoma</vt:lpstr>
      <vt:lpstr>Office Theme</vt:lpstr>
      <vt:lpstr>#23 Groundwater and Aquifers</vt:lpstr>
      <vt:lpstr>PowerPoint Presentation</vt:lpstr>
      <vt:lpstr>PowerPoint Presentation</vt:lpstr>
      <vt:lpstr>*The water table is the highest point in which water fills underground</vt:lpstr>
      <vt:lpstr>*Unconfined aquifer  </vt:lpstr>
      <vt:lpstr>*Confined aquifer  </vt:lpstr>
      <vt:lpstr>*Ways to get groundwater to surface</vt:lpstr>
      <vt:lpstr>PowerPoint Presentation</vt:lpstr>
      <vt:lpstr>*Ways to get groundwater to surface</vt:lpstr>
      <vt:lpstr>Here’s another example of a spring that must be holding back some water beyond this impermeable rock</vt:lpstr>
      <vt:lpstr>PowerPoint Presentation</vt:lpstr>
      <vt:lpstr>PowerPoint Presentation</vt:lpstr>
      <vt:lpstr>Go to    https://learn.concord.org/</vt:lpstr>
      <vt:lpstr>Videos</vt:lpstr>
      <vt:lpstr>#27 Groundwater A-E-I-O-U and questions </vt:lpstr>
      <vt:lpstr>A-E-I-O-U </vt:lpstr>
      <vt:lpstr>Extras….</vt:lpstr>
      <vt:lpstr>In textbook </vt:lpstr>
      <vt:lpstr>Warmup </vt:lpstr>
      <vt:lpstr>Porosity demo</vt:lpstr>
      <vt:lpstr>A-E-I-O-U </vt:lpstr>
      <vt:lpstr>Fresh Earth under our feet can be measured 3 ways:</vt:lpstr>
      <vt:lpstr>Make a quick table</vt:lpstr>
      <vt:lpstr>Questions to answer</vt:lpstr>
      <vt:lpstr>You should have this…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Smart, Brittany S.</dc:creator>
  <cp:lastModifiedBy>Smart, Brittany S.</cp:lastModifiedBy>
  <cp:revision>25</cp:revision>
  <cp:lastPrinted>2018-10-18T15:01:59Z</cp:lastPrinted>
  <dcterms:created xsi:type="dcterms:W3CDTF">2016-10-21T16:54:02Z</dcterms:created>
  <dcterms:modified xsi:type="dcterms:W3CDTF">2018-10-18T20:15:02Z</dcterms:modified>
</cp:coreProperties>
</file>