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34394-4528-40AE-BFFE-294D923E6EC7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09BAF-4E17-4F15-BAF2-F79250BCB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48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Group properties notes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result for lanthanides and actinid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1177494"/>
            <a:ext cx="10178322" cy="533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38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74" y="176644"/>
            <a:ext cx="10178322" cy="1492132"/>
          </a:xfrm>
        </p:spPr>
        <p:txBody>
          <a:bodyPr/>
          <a:lstStyle/>
          <a:p>
            <a:pPr algn="ctr"/>
            <a:r>
              <a:rPr lang="en-US" dirty="0" smtClean="0"/>
              <a:t>#34 – Group properties notes</a:t>
            </a:r>
            <a:br>
              <a:rPr lang="en-US" dirty="0" smtClean="0"/>
            </a:br>
            <a:r>
              <a:rPr lang="en-US" dirty="0"/>
              <a:t>D26-32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2200" y="1874517"/>
            <a:ext cx="5555596" cy="5130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Color hydrogen –</a:t>
            </a:r>
            <a:r>
              <a:rPr lang="en-US" sz="3600" dirty="0" smtClean="0">
                <a:solidFill>
                  <a:srgbClr val="FF0000"/>
                </a:solidFill>
              </a:rPr>
              <a:t>red</a:t>
            </a:r>
            <a:r>
              <a:rPr lang="en-US" sz="3600" dirty="0" smtClean="0"/>
              <a:t> </a:t>
            </a:r>
          </a:p>
          <a:p>
            <a:r>
              <a:rPr lang="en-US" sz="3600" dirty="0"/>
              <a:t>G</a:t>
            </a:r>
            <a:r>
              <a:rPr lang="en-US" sz="3600" dirty="0" smtClean="0"/>
              <a:t>roup 1 –</a:t>
            </a:r>
            <a:r>
              <a:rPr lang="en-US" sz="3600" dirty="0" smtClean="0">
                <a:solidFill>
                  <a:schemeClr val="tx1"/>
                </a:solidFill>
              </a:rPr>
              <a:t>yellow</a:t>
            </a:r>
          </a:p>
          <a:p>
            <a:r>
              <a:rPr lang="en-US" sz="3600" dirty="0" smtClean="0"/>
              <a:t>Group 2 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E96615"/>
                </a:solidFill>
              </a:rPr>
              <a:t>orange</a:t>
            </a:r>
          </a:p>
          <a:p>
            <a:r>
              <a:rPr lang="en-US" sz="3600" dirty="0" smtClean="0"/>
              <a:t>Groups 3-12 –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light brown</a:t>
            </a:r>
          </a:p>
          <a:p>
            <a:r>
              <a:rPr lang="en-US" sz="3600" dirty="0" smtClean="0"/>
              <a:t>Group 17 –</a:t>
            </a:r>
            <a:r>
              <a:rPr lang="en-US" sz="3600" dirty="0" smtClean="0">
                <a:solidFill>
                  <a:srgbClr val="00B050"/>
                </a:solidFill>
              </a:rPr>
              <a:t> green </a:t>
            </a:r>
          </a:p>
          <a:p>
            <a:r>
              <a:rPr lang="en-US" sz="3600" dirty="0" smtClean="0"/>
              <a:t>Group 18 – </a:t>
            </a:r>
            <a:r>
              <a:rPr lang="en-US" sz="3600" dirty="0" smtClean="0">
                <a:solidFill>
                  <a:srgbClr val="0070C0"/>
                </a:solidFill>
              </a:rPr>
              <a:t>blue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Bottom two rows - </a:t>
            </a:r>
            <a:r>
              <a:rPr lang="en-US" sz="3600" dirty="0" smtClean="0">
                <a:solidFill>
                  <a:srgbClr val="7030A0"/>
                </a:solidFill>
              </a:rPr>
              <a:t>purple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25596" y="1856734"/>
            <a:ext cx="5125104" cy="4292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Notes need to be organized like so: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Carbon family (Group 14)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Information about this group written here.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Nitrogen </a:t>
            </a:r>
            <a:r>
              <a:rPr lang="en-US" sz="2400" b="1" u="sng" dirty="0">
                <a:solidFill>
                  <a:schemeClr val="tx1"/>
                </a:solidFill>
              </a:rPr>
              <a:t>family (Group </a:t>
            </a:r>
            <a:r>
              <a:rPr lang="en-US" sz="2400" b="1" u="sng" dirty="0" smtClean="0">
                <a:solidFill>
                  <a:schemeClr val="tx1"/>
                </a:solidFill>
              </a:rPr>
              <a:t>15)</a:t>
            </a:r>
            <a:endParaRPr lang="en-US" sz="2400" b="1" u="sng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Information about this group written here.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298744"/>
              </p:ext>
            </p:extLst>
          </p:nvPr>
        </p:nvGraphicFramePr>
        <p:xfrm>
          <a:off x="902523" y="-39715"/>
          <a:ext cx="10996551" cy="6689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7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6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5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52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Group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Group Name 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Group Characteristics 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Element</a:t>
                      </a: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</a:rPr>
                        <a:t> Uses 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Elements found in the</a:t>
                      </a: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</a:rPr>
                        <a:t> Group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15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Alkali</a:t>
                      </a:r>
                      <a:r>
                        <a:rPr lang="en-US" sz="1800" baseline="0" dirty="0" smtClean="0"/>
                        <a:t> Metals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-Plays an essential role in the functioning of living cells</a:t>
                      </a:r>
                    </a:p>
                    <a:p>
                      <a:r>
                        <a:rPr lang="en-US" sz="2000" dirty="0" smtClean="0"/>
                        <a:t>-Reacts very rapidly to oxygen and</a:t>
                      </a:r>
                      <a:r>
                        <a:rPr lang="en-US" sz="2000" baseline="0" dirty="0" smtClean="0"/>
                        <a:t> water vapor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-Lithium is</a:t>
                      </a:r>
                      <a:r>
                        <a:rPr lang="en-US" sz="1800" baseline="0" dirty="0" smtClean="0"/>
                        <a:t> used for batteries </a:t>
                      </a:r>
                    </a:p>
                    <a:p>
                      <a:r>
                        <a:rPr lang="en-US" sz="1800" baseline="0" dirty="0" smtClean="0"/>
                        <a:t>-Potassium is an element that helps relieve muscle cramps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H, Li, Na, K, </a:t>
                      </a:r>
                      <a:r>
                        <a:rPr lang="en-US" sz="1800" dirty="0" err="1" smtClean="0"/>
                        <a:t>Rb</a:t>
                      </a:r>
                      <a:r>
                        <a:rPr lang="en-US" sz="1800" dirty="0" smtClean="0"/>
                        <a:t>, Cs, Fr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180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Alkaline</a:t>
                      </a:r>
                      <a:r>
                        <a:rPr lang="en-US" sz="1800" baseline="0" dirty="0" smtClean="0"/>
                        <a:t> Earth Metals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-less reactive than group 1 but more reactive than most other</a:t>
                      </a:r>
                      <a:r>
                        <a:rPr lang="en-US" sz="2000" baseline="0" dirty="0" smtClean="0"/>
                        <a:t> metals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-Magnesium</a:t>
                      </a:r>
                      <a:r>
                        <a:rPr lang="en-US" sz="1800" baseline="0" dirty="0" smtClean="0"/>
                        <a:t> is used to build airplane frames</a:t>
                      </a:r>
                    </a:p>
                    <a:p>
                      <a:r>
                        <a:rPr lang="en-US" sz="1800" baseline="0" dirty="0" smtClean="0"/>
                        <a:t>-Calcium is essential for healthy bones and teeth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-Be, Mg, Ca,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Sr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Ba</a:t>
                      </a:r>
                      <a:r>
                        <a:rPr lang="en-US" sz="1800" baseline="0" dirty="0" smtClean="0"/>
                        <a:t>, Ra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523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3-12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Transition Metals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-shiny,</a:t>
                      </a:r>
                      <a:r>
                        <a:rPr lang="en-US" sz="2000" baseline="0" dirty="0" smtClean="0"/>
                        <a:t> ductile, malleable, good conductors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-zinc is used to coat copper pennies</a:t>
                      </a:r>
                    </a:p>
                    <a:p>
                      <a:r>
                        <a:rPr lang="en-US" sz="1800" dirty="0" smtClean="0"/>
                        <a:t>-used to make jewelry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Au, Si, Ti, Hg, Ag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02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Halogen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-Very reactive nonmetals</a:t>
                      </a:r>
                    </a:p>
                    <a:p>
                      <a:r>
                        <a:rPr lang="en-US" sz="2000" dirty="0" smtClean="0"/>
                        <a:t>-Greek word meaning “forming salts”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-chlorine</a:t>
                      </a:r>
                      <a:r>
                        <a:rPr lang="en-US" sz="1800" baseline="0" dirty="0" smtClean="0"/>
                        <a:t> is used</a:t>
                      </a:r>
                      <a:r>
                        <a:rPr lang="en-US" sz="1800" dirty="0" smtClean="0"/>
                        <a:t> to kill bacteria in pools</a:t>
                      </a:r>
                    </a:p>
                    <a:p>
                      <a:r>
                        <a:rPr lang="en-US" sz="1800" dirty="0" smtClean="0"/>
                        <a:t>-iodine is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used in medicines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F, </a:t>
                      </a:r>
                      <a:r>
                        <a:rPr lang="en-US" sz="1800" dirty="0" err="1" smtClean="0"/>
                        <a:t>Cl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Br, I, At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523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Noble Gases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-Inert: do not react with other elements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-Used</a:t>
                      </a:r>
                      <a:r>
                        <a:rPr lang="en-US" sz="1800" baseline="0" dirty="0" smtClean="0"/>
                        <a:t> in making neon signs</a:t>
                      </a:r>
                    </a:p>
                    <a:p>
                      <a:r>
                        <a:rPr lang="en-US" sz="1800" baseline="0" dirty="0" smtClean="0"/>
                        <a:t>-Argon gas is used to make </a:t>
                      </a:r>
                      <a:r>
                        <a:rPr lang="en-US" sz="1800" baseline="0" dirty="0" err="1" smtClean="0"/>
                        <a:t>lightbulbs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He, Ne, </a:t>
                      </a:r>
                      <a:r>
                        <a:rPr lang="en-US" sz="1800" dirty="0" err="1" smtClean="0"/>
                        <a:t>Ar</a:t>
                      </a:r>
                      <a:r>
                        <a:rPr lang="en-US" sz="1800" dirty="0" smtClean="0"/>
                        <a:t>, Kr, </a:t>
                      </a:r>
                      <a:r>
                        <a:rPr lang="en-US" sz="1800" dirty="0" err="1" smtClean="0"/>
                        <a:t>Xe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Rn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6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25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Alkali Metals (group 1)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37923" y="1650670"/>
            <a:ext cx="6597912" cy="453637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Most reactive metals 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React rapidly with oxygen and water vapor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Vital </a:t>
            </a:r>
            <a:r>
              <a:rPr lang="en-US" sz="4000" dirty="0" smtClean="0">
                <a:solidFill>
                  <a:schemeClr val="tx1"/>
                </a:solidFill>
              </a:rPr>
              <a:t>role in functioning of living cells </a:t>
            </a:r>
          </a:p>
          <a:p>
            <a:endParaRPr lang="en-US" sz="3600" dirty="0"/>
          </a:p>
        </p:txBody>
      </p:sp>
      <p:pic>
        <p:nvPicPr>
          <p:cNvPr id="1026" name="Picture 2" descr="Image result for alkali metal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985" y="3515097"/>
            <a:ext cx="4314701" cy="323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1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Alkaline </a:t>
            </a:r>
            <a:r>
              <a:rPr lang="en-US" dirty="0" smtClean="0"/>
              <a:t>Earth metals (group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7061049" cy="3593591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Less reactive than alkali metals </a:t>
            </a:r>
            <a:r>
              <a:rPr lang="en-US" sz="4000" dirty="0" smtClean="0">
                <a:solidFill>
                  <a:schemeClr val="tx1"/>
                </a:solidFill>
              </a:rPr>
              <a:t>(group 1) but </a:t>
            </a:r>
            <a:r>
              <a:rPr lang="en-US" sz="4000" dirty="0" smtClean="0">
                <a:solidFill>
                  <a:schemeClr val="tx1"/>
                </a:solidFill>
              </a:rPr>
              <a:t>more reactive then most metals</a:t>
            </a:r>
          </a:p>
          <a:p>
            <a:endParaRPr lang="en-US" sz="3200" dirty="0" smtClean="0"/>
          </a:p>
          <a:p>
            <a:endParaRPr lang="en-US" dirty="0"/>
          </a:p>
        </p:txBody>
      </p:sp>
      <p:pic>
        <p:nvPicPr>
          <p:cNvPr id="2050" name="Picture 2" descr="Image result for alkaline earth metal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801" y="3776353"/>
            <a:ext cx="4779784" cy="298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2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metals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901" y="1359568"/>
            <a:ext cx="6543304" cy="5498431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Generally less reactive than other metals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Earliest known elements, used for 1000+ </a:t>
            </a:r>
            <a:r>
              <a:rPr lang="en-US" sz="3600" dirty="0" err="1" smtClean="0">
                <a:solidFill>
                  <a:schemeClr val="tx1"/>
                </a:solidFill>
              </a:rPr>
              <a:t>yrs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Major component in industrial uses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Used in pipes and wires because they are easier to shape than pure metals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Two or more transition metals combine to make alloy, which are less likely to corrode (i.e. – brass) </a:t>
            </a:r>
          </a:p>
          <a:p>
            <a:endParaRPr lang="en-US" sz="3600" dirty="0"/>
          </a:p>
        </p:txBody>
      </p:sp>
      <p:pic>
        <p:nvPicPr>
          <p:cNvPr id="3074" name="Picture 2" descr="Image result for transition metal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689" y="1997430"/>
            <a:ext cx="4812311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 earth metals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07695"/>
            <a:ext cx="5754764" cy="505248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These are actually not rare – just hard to isolate (find alone) 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Located in the Earths crust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Nicknamed lanthanides and </a:t>
            </a:r>
            <a:r>
              <a:rPr lang="en-US" sz="3600" dirty="0" smtClean="0">
                <a:solidFill>
                  <a:schemeClr val="tx1"/>
                </a:solidFill>
              </a:rPr>
              <a:t>actinides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Image result for lanthanides and actinid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432" y="2274524"/>
            <a:ext cx="5069568" cy="281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3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Halogens (group 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36915"/>
            <a:ext cx="5695387" cy="444267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Very reactive non-metals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Used to kill harmful microorganisms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Forms salts with other metals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6146" name="Picture 2" descr="Image result for halogen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43" y="3031764"/>
            <a:ext cx="4626635" cy="34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7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Noble gases (group 18)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3169"/>
            <a:ext cx="5339127" cy="427642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Does not react with other elements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Very small amounts of argon gas is found in atmosphere</a:t>
            </a:r>
          </a:p>
        </p:txBody>
      </p:sp>
      <p:pic>
        <p:nvPicPr>
          <p:cNvPr id="7170" name="Picture 2" descr="Image result for noble gas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66" y="1750754"/>
            <a:ext cx="4650385" cy="348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28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1807</TotalTime>
  <Words>462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Impact</vt:lpstr>
      <vt:lpstr>Badge</vt:lpstr>
      <vt:lpstr>Group properties notes</vt:lpstr>
      <vt:lpstr>#34 – Group properties notes D26-32 </vt:lpstr>
      <vt:lpstr>PowerPoint Presentation</vt:lpstr>
      <vt:lpstr>Alkali Metals (group 1)  </vt:lpstr>
      <vt:lpstr>Alkaline Earth metals (group 2)</vt:lpstr>
      <vt:lpstr>Transition metals </vt:lpstr>
      <vt:lpstr>Rare earth metals </vt:lpstr>
      <vt:lpstr>Halogens (group 17)</vt:lpstr>
      <vt:lpstr>Noble gases (group 18) 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Smart, Brittany S.</dc:creator>
  <cp:lastModifiedBy>Smart, Brittany S.</cp:lastModifiedBy>
  <cp:revision>12</cp:revision>
  <cp:lastPrinted>2017-12-05T16:23:48Z</cp:lastPrinted>
  <dcterms:created xsi:type="dcterms:W3CDTF">2017-12-01T15:48:55Z</dcterms:created>
  <dcterms:modified xsi:type="dcterms:W3CDTF">2019-12-06T14:15:21Z</dcterms:modified>
</cp:coreProperties>
</file>