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60" r:id="rId2"/>
    <p:sldId id="256" r:id="rId3"/>
    <p:sldId id="269" r:id="rId4"/>
    <p:sldId id="257" r:id="rId5"/>
    <p:sldId id="258" r:id="rId6"/>
    <p:sldId id="268" r:id="rId7"/>
    <p:sldId id="259" r:id="rId8"/>
    <p:sldId id="270" r:id="rId9"/>
    <p:sldId id="267" r:id="rId10"/>
    <p:sldId id="271" r:id="rId11"/>
    <p:sldId id="262" r:id="rId12"/>
    <p:sldId id="263" r:id="rId13"/>
    <p:sldId id="265" r:id="rId14"/>
    <p:sldId id="276" r:id="rId15"/>
    <p:sldId id="274" r:id="rId16"/>
    <p:sldId id="264" r:id="rId17"/>
    <p:sldId id="261" r:id="rId18"/>
    <p:sldId id="277" r:id="rId19"/>
    <p:sldId id="272" r:id="rId20"/>
    <p:sldId id="280" r:id="rId21"/>
    <p:sldId id="279" r:id="rId22"/>
    <p:sldId id="278" r:id="rId23"/>
    <p:sldId id="281" r:id="rId24"/>
  </p:sldIdLst>
  <p:sldSz cx="12188825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/>
  </p:normalViewPr>
  <p:slideViewPr>
    <p:cSldViewPr>
      <p:cViewPr varScale="1">
        <p:scale>
          <a:sx n="83" d="100"/>
          <a:sy n="83" d="100"/>
        </p:scale>
        <p:origin x="102" y="63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11/29/2018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11/29/2018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696913"/>
            <a:ext cx="619283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13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8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15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7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0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2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6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0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5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2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0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9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8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#32 Groups and Period Periodic Table Properties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7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#33 Bohr Model and Electronic Configuration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512862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*If you know the elements period and group location, then that helps determine how many shells the atom has, and the number of electrons in each shell.</a:t>
            </a:r>
          </a:p>
          <a:p>
            <a:endParaRPr lang="en-US" sz="3600" dirty="0"/>
          </a:p>
          <a:p>
            <a:r>
              <a:rPr lang="en-US" sz="3600" dirty="0" smtClean="0"/>
              <a:t>For example:  Lets look at Lithium</a:t>
            </a:r>
          </a:p>
          <a:p>
            <a:endParaRPr lang="en-US" sz="3600" dirty="0"/>
          </a:p>
          <a:p>
            <a:r>
              <a:rPr lang="en-US" sz="3600" dirty="0" smtClean="0"/>
              <a:t>How many shells does it have?</a:t>
            </a:r>
          </a:p>
          <a:p>
            <a:r>
              <a:rPr lang="en-US" sz="3600" dirty="0" smtClean="0"/>
              <a:t>Electrons?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133012" y="4953000"/>
            <a:ext cx="822960" cy="8229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Li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43328" y="3733800"/>
            <a:ext cx="3351213" cy="31242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23412" y="2971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End Goal: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693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840110"/>
              </p:ext>
            </p:extLst>
          </p:nvPr>
        </p:nvGraphicFramePr>
        <p:xfrm>
          <a:off x="303212" y="685800"/>
          <a:ext cx="10512426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4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*Period #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# of shells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*Maximum Electrons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8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0219" y="330627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0497" y="892666"/>
            <a:ext cx="11733211" cy="6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*Electronic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configuration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is a short-hand way of telling you how many electrons you have in each shell of an atom. 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*You must completely fill the first shell before moving to the next shell.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57563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shell 	- 2 electrons max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shell 	- 8 electrons max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shell 	- 8 electrons max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shell 	</a:t>
            </a:r>
            <a:r>
              <a:rPr lang="en-US" dirty="0" smtClean="0"/>
              <a:t>- </a:t>
            </a:r>
            <a:r>
              <a:rPr lang="en-US" dirty="0" smtClean="0"/>
              <a:t>18 electrons max</a:t>
            </a:r>
          </a:p>
          <a:p>
            <a:pPr marL="0" indent="0">
              <a:buNone/>
            </a:pPr>
            <a:r>
              <a:rPr lang="en-US" dirty="0" smtClean="0"/>
              <a:t>And so on…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4012" y="2812236"/>
            <a:ext cx="5180251" cy="4351338"/>
          </a:xfrm>
        </p:spPr>
        <p:txBody>
          <a:bodyPr/>
          <a:lstStyle/>
          <a:p>
            <a:r>
              <a:rPr lang="en-US" dirty="0" smtClean="0"/>
              <a:t>How many electrons does it have?</a:t>
            </a:r>
          </a:p>
          <a:p>
            <a:r>
              <a:rPr lang="en-US" dirty="0" smtClean="0"/>
              <a:t>How many shells will it have? </a:t>
            </a:r>
            <a:endParaRPr lang="en-US" dirty="0"/>
          </a:p>
        </p:txBody>
      </p:sp>
      <p:pic>
        <p:nvPicPr>
          <p:cNvPr id="8194" name="Picture 2" descr="Image result for nitrogen el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012" y="977899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3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0219" y="330627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828212" y="2209800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0" b="1" dirty="0">
                <a:latin typeface="Comic Sans MS" charset="0"/>
              </a:rPr>
              <a:t>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0971212" y="1981200"/>
            <a:ext cx="36036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7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0971212" y="2895600"/>
            <a:ext cx="90349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14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8212" y="2514600"/>
            <a:ext cx="29474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2 in 1</a:t>
            </a:r>
            <a:r>
              <a:rPr lang="en-GB" sz="3200" b="1" baseline="30000" dirty="0">
                <a:solidFill>
                  <a:srgbClr val="0000FF"/>
                </a:solidFill>
                <a:latin typeface="Comic Sans MS" charset="0"/>
              </a:rPr>
              <a:t>st</a:t>
            </a: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 shell</a:t>
            </a:r>
            <a:r>
              <a:rPr lang="en-GB" sz="3200" dirty="0">
                <a:solidFill>
                  <a:srgbClr val="0000FF"/>
                </a:solidFill>
                <a:latin typeface="Comic Sans MS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5 in 2</a:t>
            </a:r>
            <a:r>
              <a:rPr lang="en-GB" sz="3200" b="1" baseline="30000" dirty="0">
                <a:solidFill>
                  <a:srgbClr val="FF3300"/>
                </a:solidFill>
                <a:latin typeface="Comic Sans MS" charset="0"/>
              </a:rPr>
              <a:t>nd</a:t>
            </a: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 shell</a:t>
            </a:r>
            <a:endParaRPr lang="en-GB" sz="3200" dirty="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57563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637212" y="2514600"/>
            <a:ext cx="337082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2</a:t>
            </a: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  <a:latin typeface="Comic Sans MS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</a:t>
            </a:r>
            <a:r>
              <a:rPr lang="en-GB" sz="3200" b="1" dirty="0">
                <a:latin typeface="Comic Sans MS" charset="0"/>
              </a:rPr>
              <a:t>+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5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latin typeface="Comic Sans MS" charset="0"/>
              </a:rPr>
              <a:t>=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latin typeface="Comic Sans MS" charset="0"/>
              </a:rPr>
              <a:t>7</a:t>
            </a:r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7999412" y="2438400"/>
            <a:ext cx="576263" cy="7207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10895012" y="1905000"/>
            <a:ext cx="576263" cy="73851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8761412" y="2209800"/>
            <a:ext cx="1871663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2" name="Picture 2" descr="Image result for nitrogen el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64" y="2310864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2" y="1676400"/>
            <a:ext cx="89902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Nitrogen has 7 electrons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Configuration:</a:t>
            </a:r>
          </a:p>
          <a:p>
            <a:pPr marL="0" indent="0">
              <a:buNone/>
            </a:pPr>
            <a:r>
              <a:rPr lang="en-US" sz="3600" dirty="0" smtClean="0"/>
              <a:t>N= 2,5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552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4" grpId="0"/>
      <p:bldP spid="18455" grpId="0" animBg="1"/>
      <p:bldP spid="18456" grpId="0" animBg="1"/>
      <p:bldP spid="184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-9508"/>
            <a:ext cx="11157486" cy="1325563"/>
          </a:xfrm>
        </p:spPr>
        <p:txBody>
          <a:bodyPr/>
          <a:lstStyle/>
          <a:p>
            <a:r>
              <a:rPr lang="en-US" dirty="0" smtClean="0"/>
              <a:t>Write the Electronic configuration for these 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1" t="6532" r="11294" b="8508"/>
          <a:stretch/>
        </p:blipFill>
        <p:spPr bwMode="auto">
          <a:xfrm>
            <a:off x="379412" y="990600"/>
            <a:ext cx="2286000" cy="251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ni element periodic tab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2" t="8061" r="9211" b="9431"/>
          <a:stretch/>
        </p:blipFill>
        <p:spPr bwMode="auto">
          <a:xfrm>
            <a:off x="4494212" y="3962400"/>
            <a:ext cx="2209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r element periodic tab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1" r="9349"/>
          <a:stretch/>
        </p:blipFill>
        <p:spPr bwMode="auto">
          <a:xfrm>
            <a:off x="4494212" y="1066800"/>
            <a:ext cx="2286000" cy="241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47d57c7d-27e7-454b-b41d-686955f79878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0" t="6699" r="9894" b="9048"/>
          <a:stretch/>
        </p:blipFill>
        <p:spPr>
          <a:xfrm>
            <a:off x="8456612" y="4038600"/>
            <a:ext cx="2286000" cy="2539736"/>
          </a:xfrm>
          <a:prstGeom prst="rect">
            <a:avLst/>
          </a:prstGeom>
        </p:spPr>
      </p:pic>
      <p:pic>
        <p:nvPicPr>
          <p:cNvPr id="9" name="Picture 8" descr="element_008_o_oxygen_full_square_sticker-r5e1af67761b44236b11a0c265c4751c8_v9wf3_8byvr_630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04" t="14840" r="34473" b="16052"/>
          <a:stretch/>
        </p:blipFill>
        <p:spPr>
          <a:xfrm>
            <a:off x="8456612" y="914400"/>
            <a:ext cx="2286000" cy="2639488"/>
          </a:xfrm>
          <a:prstGeom prst="rect">
            <a:avLst/>
          </a:prstGeom>
        </p:spPr>
      </p:pic>
      <p:pic>
        <p:nvPicPr>
          <p:cNvPr id="10" name="Picture 9" descr="17_chlorine_tile_coaster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1" t="7523" r="8497" b="9150"/>
          <a:stretch/>
        </p:blipFill>
        <p:spPr>
          <a:xfrm>
            <a:off x="379412" y="3886200"/>
            <a:ext cx="2286000" cy="257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9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1" y="-167323"/>
            <a:ext cx="10512862" cy="1325563"/>
          </a:xfrm>
        </p:spPr>
        <p:txBody>
          <a:bodyPr/>
          <a:lstStyle/>
          <a:p>
            <a:r>
              <a:rPr lang="en-US" dirty="0" smtClean="0"/>
              <a:t>Bohr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838200"/>
            <a:ext cx="11430000" cy="5715000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drawing out an atom it is important to understand electronic configuration.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/>
              <a:t>*The </a:t>
            </a:r>
            <a:r>
              <a:rPr lang="en-US" sz="3200" dirty="0"/>
              <a:t>Bohr model is a visual representation of an atom showing all protons, electrons, neutrons, and electron cloud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Ex: Beryllium  			</a:t>
            </a:r>
            <a:r>
              <a:rPr lang="en-US" sz="3200" dirty="0" smtClean="0"/>
              <a:t>Bohr </a:t>
            </a:r>
            <a:r>
              <a:rPr lang="en-US" sz="3200" dirty="0" smtClean="0"/>
              <a:t>model:	</a:t>
            </a:r>
          </a:p>
          <a:p>
            <a:endParaRPr lang="en-US" sz="3200" dirty="0"/>
          </a:p>
          <a:p>
            <a:r>
              <a:rPr lang="en-US" sz="3200" dirty="0" smtClean="0"/>
              <a:t>Configuration: </a:t>
            </a:r>
            <a:endParaRPr lang="en-US" sz="3200" dirty="0"/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35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1" y="-167323"/>
            <a:ext cx="10512862" cy="1325563"/>
          </a:xfrm>
        </p:spPr>
        <p:txBody>
          <a:bodyPr/>
          <a:lstStyle/>
          <a:p>
            <a:r>
              <a:rPr lang="en-US" dirty="0" smtClean="0"/>
              <a:t>Bohr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838200"/>
            <a:ext cx="11430000" cy="5715000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drawing out an atom it is important to understand electronic configuration.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/>
              <a:t>*The </a:t>
            </a:r>
            <a:r>
              <a:rPr lang="en-US" sz="3200" dirty="0"/>
              <a:t>Bohr model is a visual representation of an atom showing all protons, electrons, neutrons, and electron cloud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Ex: sulfur			</a:t>
            </a:r>
            <a:r>
              <a:rPr lang="en-US" sz="3200" smtClean="0"/>
              <a:t>	</a:t>
            </a:r>
            <a:r>
              <a:rPr lang="en-US" sz="3200" smtClean="0"/>
              <a:t>Bohr </a:t>
            </a:r>
            <a:r>
              <a:rPr lang="en-US" sz="3200" dirty="0" smtClean="0"/>
              <a:t>model:	</a:t>
            </a:r>
          </a:p>
          <a:p>
            <a:endParaRPr lang="en-US" sz="3200" dirty="0"/>
          </a:p>
          <a:p>
            <a:r>
              <a:rPr lang="en-US" sz="3200" dirty="0" smtClean="0"/>
              <a:t>Configuration: </a:t>
            </a:r>
            <a:endParaRPr lang="en-US" sz="3200" dirty="0"/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3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26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21" y="1001385"/>
            <a:ext cx="2132230" cy="25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 element periodic 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138" y="1037217"/>
            <a:ext cx="2622981" cy="262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l element periodic 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04" y="1032665"/>
            <a:ext cx="2529815" cy="252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97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>
                <a:latin typeface="Comic Sans MS" charset="0"/>
              </a:rPr>
              <a:t>Important Features of the Periodic Table:</a:t>
            </a:r>
            <a:br>
              <a:rPr lang="en-US" sz="2800">
                <a:latin typeface="Comic Sans MS" charset="0"/>
              </a:rPr>
            </a:br>
            <a:r>
              <a:rPr lang="en-US" sz="2800" u="sng">
                <a:latin typeface="Comic Sans MS" charset="0"/>
              </a:rPr>
              <a:t>Period (Row)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93812" y="1676400"/>
            <a:ext cx="8915400" cy="457200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3300" dirty="0">
                <a:latin typeface="Comic Sans MS" panose="030F0702030302020204" pitchFamily="66" charset="0"/>
              </a:rPr>
              <a:t>each horizontal row of elements on the periodic table</a:t>
            </a:r>
            <a:endParaRPr lang="en-US" altLang="en-US" sz="3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800" dirty="0"/>
              <a:t>  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576638" y="6148389"/>
            <a:ext cx="5764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FROM LEFT TO RIGHT OR RIGHT TO LEFT</a:t>
            </a:r>
          </a:p>
        </p:txBody>
      </p:sp>
      <p:pic>
        <p:nvPicPr>
          <p:cNvPr id="23557" name="Picture 9" descr="Periodic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2" y="1981200"/>
            <a:ext cx="5715000" cy="38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3656012" y="2247900"/>
            <a:ext cx="54864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5865812" y="5867400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0" name="AutoShape 24"/>
          <p:cNvSpPr>
            <a:spLocks noChangeArrowheads="1"/>
          </p:cNvSpPr>
          <p:nvPr/>
        </p:nvSpPr>
        <p:spPr bwMode="auto">
          <a:xfrm>
            <a:off x="5865812" y="1981200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9294812" y="3048000"/>
            <a:ext cx="990600" cy="156966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200" b="1">
                <a:latin typeface="Comic Sans MS" panose="030F0702030302020204" pitchFamily="66" charset="0"/>
              </a:rPr>
              <a:t>How many</a:t>
            </a:r>
          </a:p>
          <a:p>
            <a:pPr algn="ctr" eaLnBrk="1" hangingPunct="1"/>
            <a:r>
              <a:rPr lang="en-US" altLang="en-US" sz="1200" b="1">
                <a:latin typeface="Comic Sans MS" panose="030F0702030302020204" pitchFamily="66" charset="0"/>
              </a:rPr>
              <a:t>periods (rows)</a:t>
            </a:r>
          </a:p>
          <a:p>
            <a:pPr algn="ctr" eaLnBrk="1" hangingPunct="1"/>
            <a:r>
              <a:rPr lang="en-US" altLang="en-US" sz="1200" b="1">
                <a:latin typeface="Comic Sans MS" panose="030F0702030302020204" pitchFamily="66" charset="0"/>
              </a:rPr>
              <a:t>are on the </a:t>
            </a:r>
          </a:p>
          <a:p>
            <a:pPr algn="ctr" eaLnBrk="1" hangingPunct="1"/>
            <a:r>
              <a:rPr lang="en-US" altLang="en-US" sz="1200" b="1">
                <a:latin typeface="Comic Sans MS" panose="030F0702030302020204" pitchFamily="66" charset="0"/>
              </a:rPr>
              <a:t>Periodic Table </a:t>
            </a:r>
          </a:p>
          <a:p>
            <a:pPr algn="ctr" eaLnBrk="1" hangingPunct="1"/>
            <a:r>
              <a:rPr lang="en-US" altLang="en-US" sz="1200" b="1">
                <a:latin typeface="Comic Sans MS" panose="030F0702030302020204" pitchFamily="66" charset="0"/>
              </a:rPr>
              <a:t>Of Elements?</a:t>
            </a:r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4310062" y="4419600"/>
            <a:ext cx="457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3" name="Line 28"/>
          <p:cNvSpPr>
            <a:spLocks noChangeShapeType="1"/>
          </p:cNvSpPr>
          <p:nvPr/>
        </p:nvSpPr>
        <p:spPr bwMode="auto">
          <a:xfrm>
            <a:off x="4310062" y="4724400"/>
            <a:ext cx="457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7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55304" grpId="0"/>
      <p:bldP spid="55309" grpId="0" animBg="1"/>
      <p:bldP spid="55319" grpId="0" animBg="1"/>
      <p:bldP spid="55319" grpId="1" animBg="1"/>
      <p:bldP spid="55320" grpId="0" animBg="1"/>
      <p:bldP spid="55320" grpId="1" animBg="1"/>
      <p:bldP spid="55321" grpId="0" animBg="1"/>
      <p:bldP spid="553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26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21" y="1001385"/>
            <a:ext cx="2132230" cy="25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82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26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32" name="Picture 8" descr="Image result for cl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2" y="1156110"/>
            <a:ext cx="2529815" cy="252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54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26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30" name="Picture 6" descr="Image result for o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" y="1179259"/>
            <a:ext cx="2622981" cy="262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23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7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0"/>
            <a:ext cx="914400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0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Period</a:t>
            </a:r>
            <a:endParaRPr lang="en-US" sz="5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2412" y="1066800"/>
            <a:ext cx="9144000" cy="5791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</p:txBody>
      </p:sp>
      <p:pic>
        <p:nvPicPr>
          <p:cNvPr id="5" name="Picture 2" descr="File:Periodic table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2" y="1752601"/>
            <a:ext cx="9677400" cy="522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1751012" y="23622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1751012" y="51054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1751012" y="37338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74812" y="1066800"/>
            <a:ext cx="9144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A horizontal row in the Periodic Table.</a:t>
            </a:r>
          </a:p>
        </p:txBody>
      </p:sp>
      <p:pic>
        <p:nvPicPr>
          <p:cNvPr id="14338" name="Picture 2" descr="http://www.distinctiveleadership.com.au/distinct/wp-content/uploads/2013/09/push-and-pull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2" y="0"/>
            <a:ext cx="2286000" cy="136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distinctiveleadership.com.au/distinct/wp-content/uploads/2013/09/push-and-pull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9212" y="10593"/>
            <a:ext cx="2303077" cy="136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ame 11"/>
          <p:cNvSpPr/>
          <p:nvPr/>
        </p:nvSpPr>
        <p:spPr>
          <a:xfrm>
            <a:off x="1751012" y="28194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1751012" y="3276600"/>
            <a:ext cx="8686800" cy="4572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1751012" y="41910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1751012" y="4648200"/>
            <a:ext cx="8686800" cy="533400"/>
          </a:xfrm>
          <a:prstGeom prst="fram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3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7981" y="53125"/>
            <a:ext cx="10512862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charset="0"/>
                <a:ea typeface="+mj-ea"/>
              </a:rPr>
              <a:t>*Period (Row) Properties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531812" y="1066800"/>
            <a:ext cx="11125200" cy="53340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alt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 horizontal </a:t>
            </a:r>
            <a:r>
              <a:rPr lang="en-US" alt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periods 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on a periodic table (numbered from the top down</a:t>
            </a: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Atomic numbers and </a:t>
            </a:r>
            <a:r>
              <a:rPr lang="en-US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atomic </a:t>
            </a:r>
            <a:r>
              <a:rPr lang="en-US" alt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masses </a:t>
            </a:r>
            <a:r>
              <a:rPr lang="en-US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 you move from the left to the right in a </a:t>
            </a: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atoms of the elements in the same period have the same number of </a:t>
            </a: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shells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</a:p>
          <a:p>
            <a:pPr lvl="2" algn="ctr" eaLnBrk="1" hangingPunct="1">
              <a:lnSpc>
                <a:spcPct val="80000"/>
              </a:lnSpc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Period 1 = 1 shell</a:t>
            </a:r>
          </a:p>
          <a:p>
            <a:pPr lvl="2" algn="ctr" eaLnBrk="1" hangingPunct="1">
              <a:lnSpc>
                <a:spcPct val="80000"/>
              </a:lnSpc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Period 2 = 2 shells</a:t>
            </a:r>
          </a:p>
          <a:p>
            <a:pPr lvl="2" algn="ctr" eaLnBrk="1" hangingPunct="1">
              <a:lnSpc>
                <a:spcPct val="80000"/>
              </a:lnSpc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Period 3 = 3 shells</a:t>
            </a:r>
          </a:p>
          <a:p>
            <a:pPr lvl="2" algn="ctr" eaLnBrk="1" hangingPunct="1">
              <a:lnSpc>
                <a:spcPct val="80000"/>
              </a:lnSpc>
            </a:pP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2" algn="ctr" eaLnBrk="1" hangingPunct="1">
              <a:lnSpc>
                <a:spcPct val="80000"/>
              </a:lnSpc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ctr" eaLnBrk="1" hangingPunct="1">
              <a:lnSpc>
                <a:spcPct val="80000"/>
              </a:lnSpc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5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665412" y="1524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Comic Sans MS" panose="030F0702030302020204" pitchFamily="66" charset="0"/>
              </a:rPr>
              <a:t>each column of elements on the periodic table</a:t>
            </a:r>
          </a:p>
        </p:txBody>
      </p:sp>
      <p:sp>
        <p:nvSpPr>
          <p:cNvPr id="25603" name="Rectangle 23"/>
          <p:cNvSpPr>
            <a:spLocks noChangeArrowheads="1"/>
          </p:cNvSpPr>
          <p:nvPr/>
        </p:nvSpPr>
        <p:spPr bwMode="auto">
          <a:xfrm>
            <a:off x="2589212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tx2"/>
                </a:solidFill>
                <a:latin typeface="Comic Sans MS" panose="030F0702030302020204" pitchFamily="66" charset="0"/>
              </a:rPr>
              <a:t>Important Features of the Periodic Table: </a:t>
            </a:r>
            <a:r>
              <a:rPr lang="en-US" altLang="en-US" sz="3200" u="sng">
                <a:solidFill>
                  <a:schemeClr val="tx2"/>
                </a:solidFill>
                <a:latin typeface="Comic Sans MS" panose="030F0702030302020204" pitchFamily="66" charset="0"/>
              </a:rPr>
              <a:t>Group (Family)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122612" y="6019801"/>
            <a:ext cx="678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latin typeface="Comic Sans MS" panose="030F0702030302020204" pitchFamily="66" charset="0"/>
              </a:rPr>
              <a:t>FROM TOP TO BOTTOM OR BOTTOM TO THE TOP</a:t>
            </a:r>
          </a:p>
        </p:txBody>
      </p:sp>
      <p:pic>
        <p:nvPicPr>
          <p:cNvPr id="25605" name="Picture 28" descr="Periodic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2" y="1981200"/>
            <a:ext cx="5715000" cy="38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3" name="AutoShape 31"/>
          <p:cNvSpPr>
            <a:spLocks noChangeArrowheads="1"/>
          </p:cNvSpPr>
          <p:nvPr/>
        </p:nvSpPr>
        <p:spPr bwMode="auto">
          <a:xfrm rot="-5400000">
            <a:off x="9218612" y="3810000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4" name="AutoShape 32"/>
          <p:cNvSpPr>
            <a:spLocks noChangeArrowheads="1"/>
          </p:cNvSpPr>
          <p:nvPr/>
        </p:nvSpPr>
        <p:spPr bwMode="auto">
          <a:xfrm rot="-5400000">
            <a:off x="2436812" y="3733800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 rot="-5400000">
            <a:off x="2573337" y="3444875"/>
            <a:ext cx="2667000" cy="304800"/>
          </a:xfrm>
          <a:prstGeom prst="rect">
            <a:avLst/>
          </a:prstGeom>
          <a:solidFill>
            <a:srgbClr val="FFFF00">
              <a:alpha val="39999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5027612" y="1981201"/>
            <a:ext cx="1828800" cy="1015663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200" b="1" dirty="0">
                <a:latin typeface="Comic Sans MS" panose="030F0702030302020204" pitchFamily="66" charset="0"/>
              </a:rPr>
              <a:t>How many groups (families)</a:t>
            </a:r>
          </a:p>
          <a:p>
            <a:pPr algn="ctr" eaLnBrk="1" hangingPunct="1"/>
            <a:r>
              <a:rPr lang="en-US" altLang="en-US" sz="1200" b="1" dirty="0">
                <a:latin typeface="Comic Sans MS" panose="030F0702030302020204" pitchFamily="66" charset="0"/>
              </a:rPr>
              <a:t>are on the </a:t>
            </a:r>
          </a:p>
          <a:p>
            <a:pPr algn="ctr" eaLnBrk="1" hangingPunct="1"/>
            <a:r>
              <a:rPr lang="en-US" altLang="en-US" sz="1200" b="1" dirty="0">
                <a:latin typeface="Comic Sans MS" panose="030F0702030302020204" pitchFamily="66" charset="0"/>
              </a:rPr>
              <a:t>Periodic Table </a:t>
            </a:r>
          </a:p>
          <a:p>
            <a:pPr algn="ctr" eaLnBrk="1" hangingPunct="1"/>
            <a:r>
              <a:rPr lang="en-US" altLang="en-US" sz="1200" b="1" dirty="0">
                <a:latin typeface="Comic Sans MS" panose="030F0702030302020204" pitchFamily="66" charset="0"/>
              </a:rPr>
              <a:t>Of Elements?</a:t>
            </a:r>
          </a:p>
        </p:txBody>
      </p:sp>
    </p:spTree>
    <p:extLst>
      <p:ext uri="{BB962C8B-B14F-4D97-AF65-F5344CB8AC3E}">
        <p14:creationId xmlns:p14="http://schemas.microsoft.com/office/powerpoint/2010/main" val="36397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33819" grpId="0"/>
      <p:bldP spid="33823" grpId="0" animBg="1"/>
      <p:bldP spid="33823" grpId="1" animBg="1"/>
      <p:bldP spid="33824" grpId="0" animBg="1"/>
      <p:bldP spid="33824" grpId="1" animBg="1"/>
      <p:bldP spid="33825" grpId="0" animBg="1"/>
      <p:bldP spid="338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0"/>
            <a:ext cx="914400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000" u="sng" dirty="0">
                <a:solidFill>
                  <a:srgbClr val="92D050"/>
                </a:solidFill>
              </a:rPr>
              <a:t>Group</a:t>
            </a:r>
            <a:endParaRPr lang="en-US" sz="5000" dirty="0">
              <a:solidFill>
                <a:srgbClr val="92D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2412" y="1066800"/>
            <a:ext cx="9144000" cy="5791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  <a:p>
            <a:pPr algn="l"/>
            <a:endParaRPr lang="en-US" sz="4500" dirty="0"/>
          </a:p>
        </p:txBody>
      </p:sp>
      <p:pic>
        <p:nvPicPr>
          <p:cNvPr id="5" name="Picture 2" descr="File:Periodic table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2" y="1752601"/>
            <a:ext cx="9677400" cy="522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 rot="5400000">
            <a:off x="8532812" y="3733800"/>
            <a:ext cx="32766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 rot="5400000">
            <a:off x="1065212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4812" y="1066800"/>
            <a:ext cx="9144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A vertical column in the Periodic Table.</a:t>
            </a:r>
          </a:p>
        </p:txBody>
      </p:sp>
      <p:pic>
        <p:nvPicPr>
          <p:cNvPr id="13314" name="Picture 2" descr="http://www.clker.com/cliparts/v/U/R/j/x/2/growing-plant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1905000"/>
            <a:ext cx="13478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clker.com/cliparts/v/U/R/j/x/2/growing-plant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65413" y="0"/>
            <a:ext cx="13478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clker.com/cliparts/v/U/R/j/x/2/growing-plant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412" y="196141"/>
            <a:ext cx="1025152" cy="124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ame 10"/>
          <p:cNvSpPr/>
          <p:nvPr/>
        </p:nvSpPr>
        <p:spPr>
          <a:xfrm rot="5400000">
            <a:off x="379412" y="3733800"/>
            <a:ext cx="32766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 rot="5400000">
            <a:off x="19796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 rot="5400000">
            <a:off x="24368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 rot="5400000">
            <a:off x="29702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 rot="5400000">
            <a:off x="34274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 rot="5400000">
            <a:off x="39608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 rot="5400000">
            <a:off x="44180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ame 21"/>
          <p:cNvSpPr/>
          <p:nvPr/>
        </p:nvSpPr>
        <p:spPr>
          <a:xfrm rot="5400000">
            <a:off x="49514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 rot="5400000">
            <a:off x="54086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 rot="5400000">
            <a:off x="58658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/>
          <p:cNvSpPr/>
          <p:nvPr/>
        </p:nvSpPr>
        <p:spPr>
          <a:xfrm rot="5400000">
            <a:off x="6323012" y="4419600"/>
            <a:ext cx="19050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/>
          <p:cNvSpPr/>
          <p:nvPr/>
        </p:nvSpPr>
        <p:spPr>
          <a:xfrm rot="5400000">
            <a:off x="6399212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/>
          <p:cNvSpPr/>
          <p:nvPr/>
        </p:nvSpPr>
        <p:spPr>
          <a:xfrm rot="5400000">
            <a:off x="6856412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ame 31"/>
          <p:cNvSpPr/>
          <p:nvPr/>
        </p:nvSpPr>
        <p:spPr>
          <a:xfrm rot="5400000">
            <a:off x="7389812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 rot="5400000">
            <a:off x="7847012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ame 33"/>
          <p:cNvSpPr/>
          <p:nvPr/>
        </p:nvSpPr>
        <p:spPr>
          <a:xfrm rot="5400000">
            <a:off x="8304212" y="3962400"/>
            <a:ext cx="2819400" cy="533400"/>
          </a:xfrm>
          <a:prstGeom prst="fram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71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24475" y="-1772"/>
            <a:ext cx="10512862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charset="0"/>
                <a:ea typeface="+mj-ea"/>
              </a:rPr>
              <a:t>*Group (Family) Properties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-22853" y="1143000"/>
            <a:ext cx="11961812" cy="4953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eighteen vertical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 the periodic table (numbered from left to right)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Atomic numbers and atomic masses increase as you move from the top down in a group (family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Atoms of elements in the same group have the same number of valence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Exceptions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Transition elements (3-12) 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Hydrogen (could be similar to groups 1 or 17) 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Helium (actually has 2 valence electrons)</a:t>
            </a:r>
          </a:p>
        </p:txBody>
      </p:sp>
    </p:spTree>
    <p:extLst>
      <p:ext uri="{BB962C8B-B14F-4D97-AF65-F5344CB8AC3E}">
        <p14:creationId xmlns:p14="http://schemas.microsoft.com/office/powerpoint/2010/main" val="272528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u="sng" dirty="0" smtClean="0"/>
              <a:t>*How can I remember this…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P</a:t>
            </a:r>
            <a:r>
              <a:rPr lang="en-US" sz="5400" b="1" dirty="0" smtClean="0">
                <a:solidFill>
                  <a:srgbClr val="7030A0"/>
                </a:solidFill>
              </a:rPr>
              <a:t>urple </a:t>
            </a:r>
            <a:r>
              <a:rPr lang="en-US" sz="5400" b="1" u="sng" dirty="0">
                <a:solidFill>
                  <a:srgbClr val="7030A0"/>
                </a:solidFill>
              </a:rPr>
              <a:t>P</a:t>
            </a:r>
            <a:r>
              <a:rPr lang="en-US" sz="5400" b="1" dirty="0" smtClean="0">
                <a:solidFill>
                  <a:srgbClr val="7030A0"/>
                </a:solidFill>
              </a:rPr>
              <a:t>eriods </a:t>
            </a:r>
            <a:r>
              <a:rPr lang="en-US" sz="5400" b="1" u="sng" dirty="0" smtClean="0">
                <a:solidFill>
                  <a:srgbClr val="7030A0"/>
                </a:solidFill>
              </a:rPr>
              <a:t>P</a:t>
            </a:r>
            <a:r>
              <a:rPr lang="en-US" sz="5400" b="1" dirty="0" smtClean="0">
                <a:solidFill>
                  <a:srgbClr val="7030A0"/>
                </a:solidFill>
              </a:rPr>
              <a:t>ull </a:t>
            </a:r>
          </a:p>
          <a:p>
            <a:endParaRPr lang="en-US" sz="5400" b="1" dirty="0"/>
          </a:p>
          <a:p>
            <a:endParaRPr lang="en-US" sz="5400" b="1" dirty="0" smtClean="0"/>
          </a:p>
          <a:p>
            <a:r>
              <a:rPr lang="en-US" sz="5400" b="1" u="sng" dirty="0" smtClean="0">
                <a:solidFill>
                  <a:srgbClr val="00B050"/>
                </a:solidFill>
              </a:rPr>
              <a:t>G</a:t>
            </a:r>
            <a:r>
              <a:rPr lang="en-US" sz="5400" b="1" dirty="0" smtClean="0">
                <a:solidFill>
                  <a:srgbClr val="00B050"/>
                </a:solidFill>
              </a:rPr>
              <a:t>reen </a:t>
            </a:r>
            <a:r>
              <a:rPr lang="en-US" sz="5400" b="1" u="sng" dirty="0" smtClean="0">
                <a:solidFill>
                  <a:srgbClr val="00B050"/>
                </a:solidFill>
              </a:rPr>
              <a:t>G</a:t>
            </a:r>
            <a:r>
              <a:rPr lang="en-US" sz="5400" b="1" dirty="0" smtClean="0">
                <a:solidFill>
                  <a:srgbClr val="00B050"/>
                </a:solidFill>
              </a:rPr>
              <a:t>roups </a:t>
            </a:r>
            <a:r>
              <a:rPr lang="en-US" sz="5400" b="1" u="sng" dirty="0" smtClean="0">
                <a:solidFill>
                  <a:srgbClr val="00B050"/>
                </a:solidFill>
              </a:rPr>
              <a:t>G</a:t>
            </a:r>
            <a:r>
              <a:rPr lang="en-US" sz="5400" b="1" dirty="0" smtClean="0">
                <a:solidFill>
                  <a:srgbClr val="00B050"/>
                </a:solidFill>
              </a:rPr>
              <a:t>row 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8075612" y="1690689"/>
            <a:ext cx="2057400" cy="1052511"/>
          </a:xfrm>
          <a:prstGeom prst="left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8609012" y="4034822"/>
            <a:ext cx="990600" cy="1833563"/>
          </a:xfrm>
          <a:prstGeom prst="up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15240"/>
            <a:ext cx="10512862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Round each atomic mass to the nearest whole number then find the P, N,E for each</a:t>
            </a:r>
            <a:endParaRPr lang="en-US" dirty="0"/>
          </a:p>
        </p:txBody>
      </p:sp>
      <p:pic>
        <p:nvPicPr>
          <p:cNvPr id="6146" name="Picture 2" descr="Image result for S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82" y="1690689"/>
            <a:ext cx="2857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Al element periodic 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63" y="1690688"/>
            <a:ext cx="28575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Na element periodic 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574" y="1690689"/>
            <a:ext cx="23812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5612" y="5412424"/>
            <a:ext cx="32398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875714" y="5412422"/>
            <a:ext cx="32398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65663" y="5412423"/>
            <a:ext cx="32398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</a:p>
        </p:txBody>
      </p:sp>
    </p:spTree>
    <p:extLst>
      <p:ext uri="{BB962C8B-B14F-4D97-AF65-F5344CB8AC3E}">
        <p14:creationId xmlns:p14="http://schemas.microsoft.com/office/powerpoint/2010/main" val="331376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9550</TotalTime>
  <Words>563</Words>
  <Application>Microsoft Office PowerPoint</Application>
  <PresentationFormat>Custom</PresentationFormat>
  <Paragraphs>133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Arial</vt:lpstr>
      <vt:lpstr>Calibri</vt:lpstr>
      <vt:lpstr>Calibri Light</vt:lpstr>
      <vt:lpstr>Comic Sans MS</vt:lpstr>
      <vt:lpstr>Palatino Linotype</vt:lpstr>
      <vt:lpstr>Times New Roman</vt:lpstr>
      <vt:lpstr>Office Theme</vt:lpstr>
      <vt:lpstr>#32 Groups and Period Periodic Table Properties</vt:lpstr>
      <vt:lpstr>Important Features of the Periodic Table: Period (Row)</vt:lpstr>
      <vt:lpstr>Period</vt:lpstr>
      <vt:lpstr>*Period (Row) Properties</vt:lpstr>
      <vt:lpstr>PowerPoint Presentation</vt:lpstr>
      <vt:lpstr>Group</vt:lpstr>
      <vt:lpstr>*Group (Family) Properties</vt:lpstr>
      <vt:lpstr>*How can I remember this…</vt:lpstr>
      <vt:lpstr>Round each atomic mass to the nearest whole number then find the P, N,E for each</vt:lpstr>
      <vt:lpstr>#33 Bohr Model and Electronic Configuration</vt:lpstr>
      <vt:lpstr>PowerPoint Presentation</vt:lpstr>
      <vt:lpstr>PowerPoint Presentation</vt:lpstr>
      <vt:lpstr>PowerPoint Presentation</vt:lpstr>
      <vt:lpstr>Remember </vt:lpstr>
      <vt:lpstr>PowerPoint Presentation</vt:lpstr>
      <vt:lpstr>Write the Electronic configuration for these </vt:lpstr>
      <vt:lpstr>Bohr Model </vt:lpstr>
      <vt:lpstr>Bohr Model </vt:lpstr>
      <vt:lpstr>Bohr Models</vt:lpstr>
      <vt:lpstr>Bohr Models</vt:lpstr>
      <vt:lpstr>Bohr Models</vt:lpstr>
      <vt:lpstr>Bohr Models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Features of the Periodic Table: Period (Row)</dc:title>
  <dc:creator>Smart, Brittany S.</dc:creator>
  <cp:lastModifiedBy>Smart, Brittany S.</cp:lastModifiedBy>
  <cp:revision>37</cp:revision>
  <cp:lastPrinted>2018-12-03T17:25:53Z</cp:lastPrinted>
  <dcterms:created xsi:type="dcterms:W3CDTF">2016-11-30T13:47:06Z</dcterms:created>
  <dcterms:modified xsi:type="dcterms:W3CDTF">2018-12-03T21:10:46Z</dcterms:modified>
</cp:coreProperties>
</file>