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18"/>
  </p:notesMasterIdLst>
  <p:handoutMasterIdLst>
    <p:handoutMasterId r:id="rId19"/>
  </p:handoutMasterIdLst>
  <p:sldIdLst>
    <p:sldId id="256" r:id="rId2"/>
    <p:sldId id="269" r:id="rId3"/>
    <p:sldId id="257" r:id="rId4"/>
    <p:sldId id="270" r:id="rId5"/>
    <p:sldId id="258" r:id="rId6"/>
    <p:sldId id="259" r:id="rId7"/>
    <p:sldId id="260" r:id="rId8"/>
    <p:sldId id="261" r:id="rId9"/>
    <p:sldId id="274" r:id="rId10"/>
    <p:sldId id="275" r:id="rId11"/>
    <p:sldId id="273" r:id="rId12"/>
    <p:sldId id="271" r:id="rId13"/>
    <p:sldId id="272" r:id="rId14"/>
    <p:sldId id="263" r:id="rId15"/>
    <p:sldId id="264"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CF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50" autoAdjust="0"/>
  </p:normalViewPr>
  <p:slideViewPr>
    <p:cSldViewPr snapToGrid="0" snapToObjects="1">
      <p:cViewPr varScale="1">
        <p:scale>
          <a:sx n="67" d="100"/>
          <a:sy n="67" d="100"/>
        </p:scale>
        <p:origin x="48" y="3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1AFEC7-6CC3-42B7-8CCF-8909D0C0D3EC}" type="datetimeFigureOut">
              <a:rPr lang="en-US" smtClean="0"/>
              <a:pPr/>
              <a:t>9/24/2018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292A35-9849-490F-983D-16FC4BC2CB29}" type="slidenum">
              <a:rPr lang="en-US" smtClean="0"/>
              <a:pPr/>
              <a:t>‹#›</a:t>
            </a:fld>
            <a:endParaRPr lang="en-US"/>
          </a:p>
        </p:txBody>
      </p:sp>
    </p:spTree>
    <p:extLst>
      <p:ext uri="{BB962C8B-B14F-4D97-AF65-F5344CB8AC3E}">
        <p14:creationId xmlns:p14="http://schemas.microsoft.com/office/powerpoint/2010/main" val="1423145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95D4CF-F800-F640-88BF-903B4325273F}" type="datetimeFigureOut">
              <a:rPr lang="en-US" smtClean="0"/>
              <a:pPr/>
              <a:t>9/24/2018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27EA10-B4F2-2E4A-80E1-BACB92368BEC}" type="slidenum">
              <a:rPr lang="en-US" smtClean="0"/>
              <a:pPr/>
              <a:t>‹#›</a:t>
            </a:fld>
            <a:endParaRPr lang="en-US"/>
          </a:p>
        </p:txBody>
      </p:sp>
    </p:spTree>
    <p:extLst>
      <p:ext uri="{BB962C8B-B14F-4D97-AF65-F5344CB8AC3E}">
        <p14:creationId xmlns:p14="http://schemas.microsoft.com/office/powerpoint/2010/main" val="10155143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EA10-B4F2-2E4A-80E1-BACB92368BEC}" type="slidenum">
              <a:rPr lang="en-US" smtClean="0"/>
              <a:pPr/>
              <a:t>1</a:t>
            </a:fld>
            <a:endParaRPr lang="en-US" dirty="0"/>
          </a:p>
        </p:txBody>
      </p:sp>
    </p:spTree>
    <p:extLst>
      <p:ext uri="{BB962C8B-B14F-4D97-AF65-F5344CB8AC3E}">
        <p14:creationId xmlns:p14="http://schemas.microsoft.com/office/powerpoint/2010/main" val="62458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3FD1F-9625-304D-B52B-F9B8C7EA1891}" type="slidenum">
              <a:rPr lang="en-US"/>
              <a:pPr/>
              <a:t>3</a:t>
            </a:fld>
            <a:endParaRPr lang="en-US" dirty="0"/>
          </a:p>
        </p:txBody>
      </p:sp>
      <p:sp>
        <p:nvSpPr>
          <p:cNvPr id="655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This map shows the margins of the Pacific tectonic plate and surrounding region. The red dots show the location of active volcanism. Notice how the majority of the volcanism is focused in lines along the plate boundaries? For this region this area is known as the </a:t>
            </a:r>
            <a:r>
              <a:rPr lang="ja-JP" altLang="en-US"/>
              <a:t>“</a:t>
            </a:r>
            <a:r>
              <a:rPr lang="en-US" dirty="0"/>
              <a:t>Pacific Ring of Fire</a:t>
            </a:r>
            <a:r>
              <a:rPr lang="ja-JP" altLang="en-US"/>
              <a:t>”</a:t>
            </a:r>
            <a:r>
              <a:rPr lang="en-US" dirty="0"/>
              <a:t>.</a:t>
            </a:r>
          </a:p>
          <a:p>
            <a:endParaRPr lang="en-US" dirty="0"/>
          </a:p>
          <a:p>
            <a:r>
              <a:rPr lang="en-US" dirty="0"/>
              <a:t>But why are all of the volcanoes located at the plate margins?</a:t>
            </a:r>
          </a:p>
        </p:txBody>
      </p:sp>
    </p:spTree>
    <p:extLst>
      <p:ext uri="{BB962C8B-B14F-4D97-AF65-F5344CB8AC3E}">
        <p14:creationId xmlns:p14="http://schemas.microsoft.com/office/powerpoint/2010/main" val="276818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22459-F59D-474F-B115-EC602F56B9AA}" type="slidenum">
              <a:rPr lang="en-US"/>
              <a:pPr/>
              <a:t>5</a:t>
            </a:fld>
            <a:endParaRPr lang="en-US" dirty="0"/>
          </a:p>
        </p:txBody>
      </p:sp>
      <p:sp>
        <p:nvSpPr>
          <p:cNvPr id="675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75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r>
              <a:rPr lang="en-US" dirty="0"/>
              <a:t>Volcanoes can be formed in three ways: </a:t>
            </a:r>
          </a:p>
          <a:p>
            <a:pPr marL="228600" indent="-228600">
              <a:buFontTx/>
              <a:buAutoNum type="arabicPeriod"/>
            </a:pPr>
            <a:r>
              <a:rPr lang="en-US" dirty="0"/>
              <a:t> Via subduction. The </a:t>
            </a:r>
            <a:r>
              <a:rPr lang="en-US" dirty="0" err="1"/>
              <a:t>subducting</a:t>
            </a:r>
            <a:r>
              <a:rPr lang="en-US" dirty="0"/>
              <a:t> slab dehydrates to form new melt that will rise through the crust to be erupted at the surface.</a:t>
            </a:r>
          </a:p>
          <a:p>
            <a:pPr marL="228600" indent="-228600">
              <a:buFontTx/>
              <a:buAutoNum type="arabicPeriod"/>
            </a:pPr>
            <a:r>
              <a:rPr lang="en-US" dirty="0"/>
              <a:t> Via rifting. When two plates pull apart magma rises, producing volcanic eruptions at the surface.</a:t>
            </a:r>
          </a:p>
          <a:p>
            <a:pPr marL="228600" indent="-228600">
              <a:buFontTx/>
              <a:buAutoNum type="arabicPeriod"/>
            </a:pPr>
            <a:r>
              <a:rPr lang="en-US" dirty="0"/>
              <a:t> At </a:t>
            </a:r>
            <a:r>
              <a:rPr lang="ja-JP" altLang="en-US" dirty="0"/>
              <a:t>“</a:t>
            </a:r>
            <a:r>
              <a:rPr lang="en-US" dirty="0"/>
              <a:t>Hotspots</a:t>
            </a:r>
            <a:r>
              <a:rPr lang="ja-JP" altLang="en-US" dirty="0"/>
              <a:t>”</a:t>
            </a:r>
            <a:r>
              <a:rPr lang="en-US" dirty="0"/>
              <a:t>….hotspot do not necessarily occur along a plate boundary. So hotspot volcanoes can form in the middle of tectonic plates….Click for example.</a:t>
            </a:r>
          </a:p>
        </p:txBody>
      </p:sp>
    </p:spTree>
    <p:extLst>
      <p:ext uri="{BB962C8B-B14F-4D97-AF65-F5344CB8AC3E}">
        <p14:creationId xmlns:p14="http://schemas.microsoft.com/office/powerpoint/2010/main" val="377698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DB738-4671-A744-AEDE-64CB3ED08E26}" type="slidenum">
              <a:rPr lang="en-US"/>
              <a:pPr/>
              <a:t>6</a:t>
            </a:fld>
            <a:endParaRPr lang="en-US"/>
          </a:p>
        </p:txBody>
      </p:sp>
      <p:sp>
        <p:nvSpPr>
          <p:cNvPr id="931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93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Hotspot volcanoes in the middle of the Pacific plate.</a:t>
            </a:r>
          </a:p>
          <a:p>
            <a:endParaRPr lang="en-US"/>
          </a:p>
          <a:p>
            <a:r>
              <a:rPr lang="en-US"/>
              <a:t>Can anyone guess where they are?</a:t>
            </a:r>
          </a:p>
          <a:p>
            <a:r>
              <a:rPr lang="en-US"/>
              <a:t>Answer: Hawaii</a:t>
            </a:r>
          </a:p>
        </p:txBody>
      </p:sp>
    </p:spTree>
    <p:extLst>
      <p:ext uri="{BB962C8B-B14F-4D97-AF65-F5344CB8AC3E}">
        <p14:creationId xmlns:p14="http://schemas.microsoft.com/office/powerpoint/2010/main" val="67106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F8623-4299-B94B-A699-D37A4DA8C23C}" type="slidenum">
              <a:rPr lang="en-US"/>
              <a:pPr/>
              <a:t>7</a:t>
            </a:fld>
            <a:endParaRPr lang="en-US"/>
          </a:p>
        </p:txBody>
      </p:sp>
      <p:sp>
        <p:nvSpPr>
          <p:cNvPr id="696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9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Firstly, what are hotspot volcanoes and how do they form?</a:t>
            </a:r>
          </a:p>
          <a:p>
            <a:endParaRPr lang="en-US" dirty="0"/>
          </a:p>
          <a:p>
            <a:pPr>
              <a:buFontTx/>
              <a:buChar char="•"/>
            </a:pPr>
            <a:r>
              <a:rPr lang="en-US" dirty="0">
                <a:latin typeface="Helvetica" charset="0"/>
              </a:rPr>
              <a:t> A </a:t>
            </a:r>
            <a:r>
              <a:rPr lang="en-US" b="1" dirty="0"/>
              <a:t>hotspot</a:t>
            </a:r>
            <a:r>
              <a:rPr lang="en-US" dirty="0">
                <a:latin typeface="Helvetica" charset="0"/>
              </a:rPr>
              <a:t> is a location on the Earth's surface that has experienced active volcanism for a long period of time.</a:t>
            </a:r>
          </a:p>
          <a:p>
            <a:pPr>
              <a:buFontTx/>
              <a:buChar char="•"/>
            </a:pPr>
            <a:r>
              <a:rPr lang="en-US" dirty="0">
                <a:latin typeface="Helvetica" charset="0"/>
              </a:rPr>
              <a:t>The source of this volcanism is a mantle plume of hot mantle material rising up from near the core-mantle boundary through the crust to the surface (see left diagram).</a:t>
            </a:r>
          </a:p>
          <a:p>
            <a:pPr>
              <a:buFontTx/>
              <a:buChar char="•"/>
            </a:pPr>
            <a:r>
              <a:rPr lang="en-US" dirty="0">
                <a:latin typeface="Helvetica" charset="0"/>
              </a:rPr>
              <a:t>A mantle plume may rise at any location in the mantle, and this is why hotspot volcanoes are independent from tectonic plate boundaries.</a:t>
            </a:r>
          </a:p>
          <a:p>
            <a:pPr>
              <a:buFontTx/>
              <a:buChar char="•"/>
            </a:pPr>
            <a:endParaRPr lang="en-US" dirty="0">
              <a:latin typeface="Helvetica" charset="0"/>
            </a:endParaRPr>
          </a:p>
          <a:p>
            <a:pPr>
              <a:buFontTx/>
              <a:buChar char="•"/>
            </a:pPr>
            <a:r>
              <a:rPr lang="en-US" dirty="0">
                <a:latin typeface="Helvetica" charset="0"/>
              </a:rPr>
              <a:t>The Hawaiian island chain are an example of hotspot volcanoes (see right photograph).</a:t>
            </a:r>
          </a:p>
        </p:txBody>
      </p:sp>
    </p:spTree>
    <p:extLst>
      <p:ext uri="{BB962C8B-B14F-4D97-AF65-F5344CB8AC3E}">
        <p14:creationId xmlns:p14="http://schemas.microsoft.com/office/powerpoint/2010/main" val="78586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580423-D7DA-F44C-84A7-670B138FD3EF}" type="slidenum">
              <a:rPr lang="en-US"/>
              <a:pPr/>
              <a:t>8</a:t>
            </a:fld>
            <a:endParaRPr lang="en-US"/>
          </a:p>
        </p:txBody>
      </p:sp>
      <p:sp>
        <p:nvSpPr>
          <p:cNvPr id="87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043" name="Rectangle 3"/>
          <p:cNvSpPr>
            <a:spLocks noGrp="1" noChangeArrowheads="1"/>
          </p:cNvSpPr>
          <p:nvPr>
            <p:ph type="body" idx="1"/>
          </p:nvPr>
        </p:nvSpPr>
        <p:spPr/>
        <p:txBody>
          <a:bodyPr/>
          <a:lstStyle/>
          <a:p>
            <a:r>
              <a:rPr lang="en-US" dirty="0"/>
              <a:t>Hotspot</a:t>
            </a:r>
            <a:r>
              <a:rPr lang="ja-JP" altLang="en-US"/>
              <a:t>’</a:t>
            </a:r>
            <a:r>
              <a:rPr lang="en-US" dirty="0"/>
              <a:t>s commonly form volcanic island chains (like the Hawaiian islands). These result from the slow movement of a tectonic plate over a FIXED hotspot.</a:t>
            </a:r>
          </a:p>
          <a:p>
            <a:r>
              <a:rPr lang="en-US" dirty="0"/>
              <a:t>Persistent volcanic activity at a hotspot will create new islands as the plate moves the position of the </a:t>
            </a:r>
            <a:r>
              <a:rPr lang="ja-JP" altLang="en-US"/>
              <a:t>“</a:t>
            </a:r>
            <a:r>
              <a:rPr lang="en-US" dirty="0"/>
              <a:t>old</a:t>
            </a:r>
            <a:r>
              <a:rPr lang="ja-JP" altLang="en-US"/>
              <a:t>”</a:t>
            </a:r>
            <a:r>
              <a:rPr lang="en-US" dirty="0"/>
              <a:t> volcanic island from over the hotspot.</a:t>
            </a:r>
          </a:p>
          <a:p>
            <a:r>
              <a:rPr lang="en-US" dirty="0"/>
              <a:t>Therefore at one end of the island chain you see the youngest, most active volcanic islands (directly over the hotspot) and along the island chain the extinct volcanoes become older and more eroded (see diagram).</a:t>
            </a:r>
          </a:p>
          <a:p>
            <a:endParaRPr lang="en-US" dirty="0"/>
          </a:p>
          <a:p>
            <a:r>
              <a:rPr lang="en-US" dirty="0"/>
              <a:t>This way geologists can use hotspot volcano chains to track the movement of the tectonic plate through time.</a:t>
            </a:r>
          </a:p>
          <a:p>
            <a:endParaRPr lang="en-US" dirty="0">
              <a:latin typeface="Helvetica" charset="0"/>
            </a:endParaRPr>
          </a:p>
        </p:txBody>
      </p:sp>
    </p:spTree>
    <p:extLst>
      <p:ext uri="{BB962C8B-B14F-4D97-AF65-F5344CB8AC3E}">
        <p14:creationId xmlns:p14="http://schemas.microsoft.com/office/powerpoint/2010/main" val="172746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Ice age movie trailer movie</a:t>
            </a:r>
            <a:r>
              <a:rPr lang="en-US" baseline="0" dirty="0" smtClean="0"/>
              <a:t> trailer </a:t>
            </a:r>
            <a:endParaRPr lang="en-US" dirty="0"/>
          </a:p>
        </p:txBody>
      </p:sp>
      <p:sp>
        <p:nvSpPr>
          <p:cNvPr id="4" name="Slide Number Placeholder 3"/>
          <p:cNvSpPr>
            <a:spLocks noGrp="1"/>
          </p:cNvSpPr>
          <p:nvPr>
            <p:ph type="sldNum" sz="quarter" idx="10"/>
          </p:nvPr>
        </p:nvSpPr>
        <p:spPr/>
        <p:txBody>
          <a:bodyPr/>
          <a:lstStyle/>
          <a:p>
            <a:fld id="{6227EA10-B4F2-2E4A-80E1-BACB92368BEC}" type="slidenum">
              <a:rPr lang="en-US" smtClean="0"/>
              <a:pPr/>
              <a:t>9</a:t>
            </a:fld>
            <a:endParaRPr lang="en-US"/>
          </a:p>
        </p:txBody>
      </p:sp>
    </p:spTree>
    <p:extLst>
      <p:ext uri="{BB962C8B-B14F-4D97-AF65-F5344CB8AC3E}">
        <p14:creationId xmlns:p14="http://schemas.microsoft.com/office/powerpoint/2010/main" val="3733696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27EA10-B4F2-2E4A-80E1-BACB92368BEC}" type="slidenum">
              <a:rPr lang="en-US" smtClean="0"/>
              <a:pPr/>
              <a:t>14</a:t>
            </a:fld>
            <a:endParaRPr lang="en-US"/>
          </a:p>
        </p:txBody>
      </p:sp>
    </p:spTree>
    <p:extLst>
      <p:ext uri="{BB962C8B-B14F-4D97-AF65-F5344CB8AC3E}">
        <p14:creationId xmlns:p14="http://schemas.microsoft.com/office/powerpoint/2010/main" val="408119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03F87-BCA9-904A-96EE-C29B8B17AF0A}"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5C639-30A6-4263-9DC3-D4C53F3FC561}" type="slidenum">
              <a:rPr lang="en-US" smtClean="0"/>
              <a:t>‹#›</a:t>
            </a:fld>
            <a:endParaRPr lang="en-US"/>
          </a:p>
        </p:txBody>
      </p:sp>
    </p:spTree>
    <p:extLst>
      <p:ext uri="{BB962C8B-B14F-4D97-AF65-F5344CB8AC3E}">
        <p14:creationId xmlns:p14="http://schemas.microsoft.com/office/powerpoint/2010/main" val="201054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03F87-BCA9-904A-96EE-C29B8B17AF0A}"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BA450-FDE2-4C45-A9F7-71182302992E}" type="slidenum">
              <a:rPr lang="en-US" smtClean="0"/>
              <a:pPr/>
              <a:t>‹#›</a:t>
            </a:fld>
            <a:endParaRPr lang="en-US"/>
          </a:p>
        </p:txBody>
      </p:sp>
    </p:spTree>
    <p:extLst>
      <p:ext uri="{BB962C8B-B14F-4D97-AF65-F5344CB8AC3E}">
        <p14:creationId xmlns:p14="http://schemas.microsoft.com/office/powerpoint/2010/main" val="111225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03F87-BCA9-904A-96EE-C29B8B17AF0A}"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BA450-FDE2-4C45-A9F7-71182302992E}" type="slidenum">
              <a:rPr lang="en-US" smtClean="0"/>
              <a:pPr/>
              <a:t>‹#›</a:t>
            </a:fld>
            <a:endParaRPr lang="en-US"/>
          </a:p>
        </p:txBody>
      </p:sp>
    </p:spTree>
    <p:extLst>
      <p:ext uri="{BB962C8B-B14F-4D97-AF65-F5344CB8AC3E}">
        <p14:creationId xmlns:p14="http://schemas.microsoft.com/office/powerpoint/2010/main" val="21819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03F87-BCA9-904A-96EE-C29B8B17AF0A}"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BA450-FDE2-4C45-A9F7-71182302992E}" type="slidenum">
              <a:rPr lang="en-US" smtClean="0"/>
              <a:pPr/>
              <a:t>‹#›</a:t>
            </a:fld>
            <a:endParaRPr lang="en-US"/>
          </a:p>
        </p:txBody>
      </p:sp>
    </p:spTree>
    <p:extLst>
      <p:ext uri="{BB962C8B-B14F-4D97-AF65-F5344CB8AC3E}">
        <p14:creationId xmlns:p14="http://schemas.microsoft.com/office/powerpoint/2010/main" val="252696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03F87-BCA9-904A-96EE-C29B8B17AF0A}"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BA450-FDE2-4C45-A9F7-71182302992E}" type="slidenum">
              <a:rPr lang="en-US" smtClean="0"/>
              <a:pPr/>
              <a:t>‹#›</a:t>
            </a:fld>
            <a:endParaRPr lang="en-US"/>
          </a:p>
        </p:txBody>
      </p:sp>
    </p:spTree>
    <p:extLst>
      <p:ext uri="{BB962C8B-B14F-4D97-AF65-F5344CB8AC3E}">
        <p14:creationId xmlns:p14="http://schemas.microsoft.com/office/powerpoint/2010/main" val="340642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03F87-BCA9-904A-96EE-C29B8B17AF0A}"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BA450-FDE2-4C45-A9F7-71182302992E}" type="slidenum">
              <a:rPr lang="en-US" smtClean="0"/>
              <a:pPr/>
              <a:t>‹#›</a:t>
            </a:fld>
            <a:endParaRPr lang="en-US"/>
          </a:p>
        </p:txBody>
      </p:sp>
    </p:spTree>
    <p:extLst>
      <p:ext uri="{BB962C8B-B14F-4D97-AF65-F5344CB8AC3E}">
        <p14:creationId xmlns:p14="http://schemas.microsoft.com/office/powerpoint/2010/main" val="59347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03F87-BCA9-904A-96EE-C29B8B17AF0A}" type="datetimeFigureOut">
              <a:rPr lang="en-US" smtClean="0"/>
              <a:pPr/>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BA450-FDE2-4C45-A9F7-71182302992E}" type="slidenum">
              <a:rPr lang="en-US" smtClean="0"/>
              <a:pPr/>
              <a:t>‹#›</a:t>
            </a:fld>
            <a:endParaRPr lang="en-US"/>
          </a:p>
        </p:txBody>
      </p:sp>
    </p:spTree>
    <p:extLst>
      <p:ext uri="{BB962C8B-B14F-4D97-AF65-F5344CB8AC3E}">
        <p14:creationId xmlns:p14="http://schemas.microsoft.com/office/powerpoint/2010/main" val="344955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03F87-BCA9-904A-96EE-C29B8B17AF0A}" type="datetimeFigureOut">
              <a:rPr lang="en-US" smtClean="0"/>
              <a:pPr/>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BA450-FDE2-4C45-A9F7-71182302992E}" type="slidenum">
              <a:rPr lang="en-US" smtClean="0"/>
              <a:pPr/>
              <a:t>‹#›</a:t>
            </a:fld>
            <a:endParaRPr lang="en-US"/>
          </a:p>
        </p:txBody>
      </p:sp>
    </p:spTree>
    <p:extLst>
      <p:ext uri="{BB962C8B-B14F-4D97-AF65-F5344CB8AC3E}">
        <p14:creationId xmlns:p14="http://schemas.microsoft.com/office/powerpoint/2010/main" val="351572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03F87-BCA9-904A-96EE-C29B8B17AF0A}" type="datetimeFigureOut">
              <a:rPr lang="en-US" smtClean="0"/>
              <a:pPr/>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BA450-FDE2-4C45-A9F7-71182302992E}" type="slidenum">
              <a:rPr lang="en-US" smtClean="0"/>
              <a:pPr/>
              <a:t>‹#›</a:t>
            </a:fld>
            <a:endParaRPr lang="en-US"/>
          </a:p>
        </p:txBody>
      </p:sp>
    </p:spTree>
    <p:extLst>
      <p:ext uri="{BB962C8B-B14F-4D97-AF65-F5344CB8AC3E}">
        <p14:creationId xmlns:p14="http://schemas.microsoft.com/office/powerpoint/2010/main" val="276066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03F87-BCA9-904A-96EE-C29B8B17AF0A}"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5C639-30A6-4263-9DC3-D4C53F3FC561}" type="slidenum">
              <a:rPr lang="en-US" smtClean="0"/>
              <a:t>‹#›</a:t>
            </a:fld>
            <a:endParaRPr lang="en-US"/>
          </a:p>
        </p:txBody>
      </p:sp>
    </p:spTree>
    <p:extLst>
      <p:ext uri="{BB962C8B-B14F-4D97-AF65-F5344CB8AC3E}">
        <p14:creationId xmlns:p14="http://schemas.microsoft.com/office/powerpoint/2010/main" val="251776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03F87-BCA9-904A-96EE-C29B8B17AF0A}"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BA450-FDE2-4C45-A9F7-71182302992E}" type="slidenum">
              <a:rPr lang="en-US" smtClean="0"/>
              <a:pPr/>
              <a:t>‹#›</a:t>
            </a:fld>
            <a:endParaRPr lang="en-US"/>
          </a:p>
        </p:txBody>
      </p:sp>
    </p:spTree>
    <p:extLst>
      <p:ext uri="{BB962C8B-B14F-4D97-AF65-F5344CB8AC3E}">
        <p14:creationId xmlns:p14="http://schemas.microsoft.com/office/powerpoint/2010/main" val="108882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7103F87-BCA9-904A-96EE-C29B8B17AF0A}" type="datetimeFigureOut">
              <a:rPr lang="en-US" smtClean="0"/>
              <a:pPr/>
              <a:t>9/24/2018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ABA450-FDE2-4C45-A9F7-71182302992E}" type="slidenum">
              <a:rPr lang="en-US" smtClean="0"/>
              <a:pPr/>
              <a:t>‹#›</a:t>
            </a:fld>
            <a:endParaRPr lang="en-US"/>
          </a:p>
        </p:txBody>
      </p:sp>
    </p:spTree>
    <p:extLst>
      <p:ext uri="{BB962C8B-B14F-4D97-AF65-F5344CB8AC3E}">
        <p14:creationId xmlns:p14="http://schemas.microsoft.com/office/powerpoint/2010/main" val="391839099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Ou1BiorYRNU" TargetMode="External"/><Relationship Id="rId2" Type="http://schemas.openxmlformats.org/officeDocument/2006/relationships/hyperlink" Target="https://youtu.be/igGsuDYxhE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zocutif0cQY&amp;t=14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141" y="2777961"/>
            <a:ext cx="8399585" cy="933450"/>
          </a:xfrm>
        </p:spPr>
        <p:txBody>
          <a:bodyPr>
            <a:noAutofit/>
          </a:bodyPr>
          <a:lstStyle/>
          <a:p>
            <a:pPr algn="ctr"/>
            <a:r>
              <a:rPr lang="en-US" sz="8000" dirty="0" smtClean="0"/>
              <a:t>#11 </a:t>
            </a:r>
            <a:r>
              <a:rPr lang="en-US" sz="8000" dirty="0" smtClean="0"/>
              <a:t>Hotspot Volcano </a:t>
            </a:r>
            <a:r>
              <a:rPr lang="en-US" sz="8000" dirty="0" smtClean="0"/>
              <a:t>Notes</a:t>
            </a:r>
            <a:endParaRPr lang="en-US" sz="8000" dirty="0"/>
          </a:p>
        </p:txBody>
      </p:sp>
    </p:spTree>
    <p:extLst>
      <p:ext uri="{BB962C8B-B14F-4D97-AF65-F5344CB8AC3E}">
        <p14:creationId xmlns:p14="http://schemas.microsoft.com/office/powerpoint/2010/main" val="1357830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73492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4146607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u="sng" dirty="0" smtClean="0">
                <a:solidFill>
                  <a:srgbClr val="0070C0"/>
                </a:solidFill>
              </a:rPr>
              <a:t>Concept check… </a:t>
            </a:r>
            <a:endParaRPr lang="en-US" sz="6600" u="sng" dirty="0">
              <a:solidFill>
                <a:srgbClr val="0070C0"/>
              </a:solidFill>
            </a:endParaRPr>
          </a:p>
        </p:txBody>
      </p:sp>
      <p:sp>
        <p:nvSpPr>
          <p:cNvPr id="5" name="Content Placeholder 4"/>
          <p:cNvSpPr>
            <a:spLocks noGrp="1"/>
          </p:cNvSpPr>
          <p:nvPr>
            <p:ph idx="1"/>
          </p:nvPr>
        </p:nvSpPr>
        <p:spPr/>
        <p:txBody>
          <a:bodyPr>
            <a:normAutofit/>
          </a:bodyPr>
          <a:lstStyle/>
          <a:p>
            <a:pPr marL="0" indent="0">
              <a:buNone/>
            </a:pPr>
            <a:r>
              <a:rPr lang="en-US" sz="6600" dirty="0" smtClean="0"/>
              <a:t>Explain how mid ocean ridges show sea floor spreading. </a:t>
            </a:r>
            <a:endParaRPr lang="en-US" sz="6600" dirty="0"/>
          </a:p>
        </p:txBody>
      </p:sp>
    </p:spTree>
    <p:extLst>
      <p:ext uri="{BB962C8B-B14F-4D97-AF65-F5344CB8AC3E}">
        <p14:creationId xmlns:p14="http://schemas.microsoft.com/office/powerpoint/2010/main" val="1727355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u="sng" dirty="0" smtClean="0">
                <a:solidFill>
                  <a:srgbClr val="0070C0"/>
                </a:solidFill>
              </a:rPr>
              <a:t>*Cool things found in new crust at the mid-ocean ridge</a:t>
            </a:r>
            <a:endParaRPr lang="en-US" sz="4800" u="sng" dirty="0">
              <a:solidFill>
                <a:srgbClr val="0070C0"/>
              </a:solidFill>
            </a:endParaRPr>
          </a:p>
        </p:txBody>
      </p:sp>
      <p:sp>
        <p:nvSpPr>
          <p:cNvPr id="3" name="Content Placeholder 2"/>
          <p:cNvSpPr>
            <a:spLocks noGrp="1"/>
          </p:cNvSpPr>
          <p:nvPr>
            <p:ph idx="1"/>
          </p:nvPr>
        </p:nvSpPr>
        <p:spPr>
          <a:xfrm>
            <a:off x="316992" y="1935353"/>
            <a:ext cx="8449056" cy="4351338"/>
          </a:xfrm>
        </p:spPr>
        <p:txBody>
          <a:bodyPr/>
          <a:lstStyle/>
          <a:p>
            <a:pPr lvl="0"/>
            <a:r>
              <a:rPr lang="en-US" sz="3200" dirty="0" smtClean="0"/>
              <a:t>As the magma on the sea floor cools and hardens by the mid ocean ridge, iron in the magma align in the direction based off the Earth’s magnetic poles. </a:t>
            </a:r>
          </a:p>
          <a:p>
            <a:pPr lvl="0"/>
            <a:endParaRPr lang="en-US" sz="3200" dirty="0"/>
          </a:p>
          <a:p>
            <a:pPr lvl="1"/>
            <a:r>
              <a:rPr lang="en-US" sz="3200" dirty="0" smtClean="0"/>
              <a:t>Normal polarity = aligns with north magnetic pole</a:t>
            </a:r>
          </a:p>
          <a:p>
            <a:pPr lvl="1"/>
            <a:r>
              <a:rPr lang="en-US" sz="3200" smtClean="0"/>
              <a:t>Reversed </a:t>
            </a:r>
            <a:r>
              <a:rPr lang="en-US" sz="3200" dirty="0" smtClean="0"/>
              <a:t>polarity= aligns with south magnetic pole</a:t>
            </a:r>
          </a:p>
          <a:p>
            <a:pPr lvl="0"/>
            <a:endParaRPr lang="en-US" sz="2400" dirty="0"/>
          </a:p>
          <a:p>
            <a:pPr lvl="0"/>
            <a:endParaRPr lang="en-US" sz="2400" dirty="0"/>
          </a:p>
          <a:p>
            <a:pPr lvl="0"/>
            <a:endParaRPr lang="en-US" sz="2400" dirty="0" smtClean="0"/>
          </a:p>
          <a:p>
            <a:pPr lvl="0"/>
            <a:endParaRPr lang="en-US" sz="2400" dirty="0"/>
          </a:p>
        </p:txBody>
      </p:sp>
    </p:spTree>
    <p:extLst>
      <p:ext uri="{BB962C8B-B14F-4D97-AF65-F5344CB8AC3E}">
        <p14:creationId xmlns:p14="http://schemas.microsoft.com/office/powerpoint/2010/main" val="3987805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0" y="0"/>
            <a:ext cx="9200277"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4538" y="-70420"/>
            <a:ext cx="7886700" cy="1325563"/>
          </a:xfrm>
        </p:spPr>
        <p:txBody>
          <a:bodyPr>
            <a:normAutofit/>
          </a:bodyPr>
          <a:lstStyle/>
          <a:p>
            <a:pPr algn="ctr"/>
            <a:r>
              <a:rPr lang="en-US" sz="4400" u="sng" dirty="0" smtClean="0">
                <a:solidFill>
                  <a:srgbClr val="0070C0"/>
                </a:solidFill>
              </a:rPr>
              <a:t>*Magnetic reversals</a:t>
            </a:r>
            <a:endParaRPr lang="en-US" sz="4400" u="sng" dirty="0">
              <a:solidFill>
                <a:srgbClr val="0070C0"/>
              </a:solidFill>
            </a:endParaRPr>
          </a:p>
        </p:txBody>
      </p:sp>
      <p:pic>
        <p:nvPicPr>
          <p:cNvPr id="4" name="Picture 2"/>
          <p:cNvPicPr>
            <a:picLocks noGrp="1" noChangeAspect="1" noChangeArrowheads="1"/>
          </p:cNvPicPr>
          <p:nvPr>
            <p:ph sz="half" idx="1"/>
          </p:nvPr>
        </p:nvPicPr>
        <p:blipFill rotWithShape="1">
          <a:blip r:embed="rId2"/>
          <a:srcRect t="33759"/>
          <a:stretch/>
        </p:blipFill>
        <p:spPr bwMode="auto">
          <a:xfrm>
            <a:off x="268224" y="3730873"/>
            <a:ext cx="8154924" cy="3328416"/>
          </a:xfrm>
          <a:prstGeom prst="rect">
            <a:avLst/>
          </a:prstGeom>
          <a:noFill/>
          <a:ln w="9525">
            <a:noFill/>
            <a:miter lim="800000"/>
            <a:headEnd/>
            <a:tailEnd/>
          </a:ln>
          <a:effectLst/>
        </p:spPr>
      </p:pic>
      <p:sp>
        <p:nvSpPr>
          <p:cNvPr id="7" name="Content Placeholder 6"/>
          <p:cNvSpPr>
            <a:spLocks noGrp="1"/>
          </p:cNvSpPr>
          <p:nvPr>
            <p:ph sz="half" idx="2"/>
          </p:nvPr>
        </p:nvSpPr>
        <p:spPr>
          <a:xfrm>
            <a:off x="121920" y="1060704"/>
            <a:ext cx="8887967" cy="2670169"/>
          </a:xfrm>
        </p:spPr>
        <p:txBody>
          <a:bodyPr>
            <a:normAutofit/>
          </a:bodyPr>
          <a:lstStyle/>
          <a:p>
            <a:r>
              <a:rPr lang="en-US" sz="3000" dirty="0"/>
              <a:t>Over time scientist have looked at the seafloor and found evidence showing magnetic reversals happen throughout the history of the Earth. </a:t>
            </a:r>
            <a:endParaRPr lang="en-US" sz="3000" dirty="0" smtClean="0"/>
          </a:p>
          <a:p>
            <a:r>
              <a:rPr lang="en-US" sz="3000" dirty="0" smtClean="0"/>
              <a:t>The </a:t>
            </a:r>
            <a:r>
              <a:rPr lang="en-US" sz="3000" dirty="0"/>
              <a:t>youngest rock records are located the closest to the mid ocean </a:t>
            </a:r>
            <a:r>
              <a:rPr lang="en-US" sz="3000" dirty="0" smtClean="0"/>
              <a:t>ridge and the oldest near the ocean trench</a:t>
            </a:r>
            <a:endParaRPr lang="en-US" sz="3000" dirty="0"/>
          </a:p>
          <a:p>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1696064"/>
            <a:ext cx="7772400" cy="4089273"/>
          </a:xfrm>
          <a:prstGeom prst="rect">
            <a:avLst/>
          </a:prstGeom>
        </p:spPr>
        <p:txBody>
          <a:bodyPr vert="horz" lIns="91440" tIns="45720" rIns="91440" bIns="45720" rtlCol="0" anchor="ctr">
            <a:noAutofit/>
          </a:bodyPr>
          <a:lstStyle/>
          <a:p>
            <a:pPr lvl="0" algn="ctr" defTabSz="914400">
              <a:spcBef>
                <a:spcPct val="0"/>
              </a:spcBef>
              <a:defRPr/>
            </a:pPr>
            <a:endParaRPr kumimoji="0" lang="en-US" sz="4500" b="1" i="0" u="sng" strike="noStrike" kern="1200" cap="none" spc="0" normalizeH="0" baseline="0" noProof="0" dirty="0">
              <a:ln>
                <a:noFill/>
              </a:ln>
              <a:solidFill>
                <a:schemeClr val="bg1"/>
              </a:solidFill>
              <a:effectLst/>
              <a:uLnTx/>
              <a:uFillTx/>
              <a:latin typeface="+mj-lt"/>
              <a:ea typeface="+mj-ea"/>
              <a:cs typeface="+mj-cs"/>
            </a:endParaRPr>
          </a:p>
        </p:txBody>
      </p:sp>
      <p:sp>
        <p:nvSpPr>
          <p:cNvPr id="6" name="Subtitle 2"/>
          <p:cNvSpPr txBox="1">
            <a:spLocks/>
          </p:cNvSpPr>
          <p:nvPr/>
        </p:nvSpPr>
        <p:spPr>
          <a:xfrm>
            <a:off x="0" y="2743200"/>
            <a:ext cx="9144000" cy="3689555"/>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Tx/>
              <a:buChar char="-"/>
              <a:tabLst/>
              <a:defRPr/>
            </a:pPr>
            <a:endParaRPr kumimoji="0" lang="en-US" sz="2800" b="0" i="0" u="none" strike="noStrike" kern="1200" cap="none" spc="0" normalizeH="0" baseline="0" noProof="0" dirty="0">
              <a:ln>
                <a:noFill/>
              </a:ln>
              <a:effectLst/>
              <a:uLnTx/>
              <a:uFillTx/>
              <a:latin typeface="+mn-lt"/>
              <a:ea typeface="+mn-ea"/>
              <a:cs typeface="+mn-cs"/>
            </a:endParaRPr>
          </a:p>
        </p:txBody>
      </p:sp>
      <p:sp>
        <p:nvSpPr>
          <p:cNvPr id="4" name="Rectangle 3"/>
          <p:cNvSpPr/>
          <p:nvPr/>
        </p:nvSpPr>
        <p:spPr>
          <a:xfrm>
            <a:off x="0" y="0"/>
            <a:ext cx="9144000" cy="2743200"/>
          </a:xfrm>
          <a:prstGeom prst="rect">
            <a:avLst/>
          </a:prstGeom>
          <a:no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smtClean="0"/>
              <a:t>Magnetic Reversals Videos </a:t>
            </a:r>
            <a:endParaRPr lang="en-US" dirty="0"/>
          </a:p>
        </p:txBody>
      </p:sp>
      <p:sp>
        <p:nvSpPr>
          <p:cNvPr id="2" name="Content Placeholder 1"/>
          <p:cNvSpPr>
            <a:spLocks noGrp="1"/>
          </p:cNvSpPr>
          <p:nvPr>
            <p:ph idx="1"/>
          </p:nvPr>
        </p:nvSpPr>
        <p:spPr/>
        <p:txBody>
          <a:bodyPr/>
          <a:lstStyle/>
          <a:p>
            <a:pPr marL="0" indent="0">
              <a:buNone/>
            </a:pPr>
            <a:r>
              <a:rPr lang="en-US" dirty="0" smtClean="0"/>
              <a:t>Magnetic field 100 greatest discoveries (2:34)</a:t>
            </a:r>
            <a:endParaRPr lang="en-US" dirty="0"/>
          </a:p>
          <a:p>
            <a:r>
              <a:rPr lang="en-US" dirty="0">
                <a:hlinkClick r:id="rId2"/>
              </a:rPr>
              <a:t>https://</a:t>
            </a:r>
            <a:r>
              <a:rPr lang="en-US" dirty="0" smtClean="0">
                <a:hlinkClick r:id="rId2"/>
              </a:rPr>
              <a:t>youtu.be/igGsuDYxhEA</a:t>
            </a:r>
            <a:endParaRPr lang="en-US" dirty="0" smtClean="0"/>
          </a:p>
          <a:p>
            <a:endParaRPr lang="en-US" dirty="0" smtClean="0"/>
          </a:p>
          <a:p>
            <a:endParaRPr lang="en-US" dirty="0"/>
          </a:p>
          <a:p>
            <a:endParaRPr lang="en-US" dirty="0"/>
          </a:p>
          <a:p>
            <a:pPr marL="0" indent="0">
              <a:buNone/>
            </a:pPr>
            <a:r>
              <a:rPr lang="en-US" dirty="0" smtClean="0"/>
              <a:t>What happens when the poles reverse (3:02)</a:t>
            </a:r>
          </a:p>
          <a:p>
            <a:pPr marL="0" indent="0">
              <a:buNone/>
            </a:pPr>
            <a:r>
              <a:rPr lang="en-US" dirty="0">
                <a:hlinkClick r:id="rId3"/>
              </a:rPr>
              <a:t>https://youtu.be/Ou1BiorYRNU</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96013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92" y="124865"/>
            <a:ext cx="8562982" cy="1521952"/>
          </a:xfrm>
        </p:spPr>
        <p:txBody>
          <a:bodyPr>
            <a:noAutofit/>
          </a:bodyPr>
          <a:lstStyle/>
          <a:p>
            <a:pPr algn="ctr"/>
            <a:r>
              <a:rPr lang="en-US" sz="4000" dirty="0" smtClean="0"/>
              <a:t>Warm-up: fill in the blanks about the type of crust and plate boundaries</a:t>
            </a:r>
            <a:endParaRPr lang="en-US" sz="4000" dirty="0"/>
          </a:p>
        </p:txBody>
      </p:sp>
      <p:pic>
        <p:nvPicPr>
          <p:cNvPr id="1026" name="Picture 2" descr="Image result for plate tectonics diagram"/>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20378"/>
          <a:stretch/>
        </p:blipFill>
        <p:spPr bwMode="auto">
          <a:xfrm>
            <a:off x="34858" y="1796925"/>
            <a:ext cx="8861816" cy="47759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525160"/>
            <a:ext cx="184286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FF0000"/>
                </a:solidFill>
              </a:rPr>
              <a:t>1.</a:t>
            </a:r>
          </a:p>
          <a:p>
            <a:pPr algn="ctr"/>
            <a:r>
              <a:rPr lang="en-US" dirty="0" smtClean="0"/>
              <a:t>____ and ____ crust, ________ boundary</a:t>
            </a:r>
            <a:endParaRPr lang="en-US" dirty="0"/>
          </a:p>
        </p:txBody>
      </p:sp>
      <p:sp>
        <p:nvSpPr>
          <p:cNvPr id="6" name="TextBox 5"/>
          <p:cNvSpPr txBox="1"/>
          <p:nvPr/>
        </p:nvSpPr>
        <p:spPr>
          <a:xfrm>
            <a:off x="3355196" y="1924078"/>
            <a:ext cx="184286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FF0000"/>
                </a:solidFill>
              </a:rPr>
              <a:t>2</a:t>
            </a:r>
            <a:r>
              <a:rPr lang="en-US" b="1" dirty="0" smtClean="0">
                <a:solidFill>
                  <a:srgbClr val="FF0000"/>
                </a:solidFill>
              </a:rPr>
              <a:t>.</a:t>
            </a:r>
          </a:p>
          <a:p>
            <a:pPr algn="ctr"/>
            <a:r>
              <a:rPr lang="en-US" dirty="0" smtClean="0"/>
              <a:t>____ and ____ crust, ________ boundary</a:t>
            </a:r>
            <a:endParaRPr lang="en-US" dirty="0"/>
          </a:p>
        </p:txBody>
      </p:sp>
      <p:sp>
        <p:nvSpPr>
          <p:cNvPr id="7" name="TextBox 6"/>
          <p:cNvSpPr txBox="1"/>
          <p:nvPr/>
        </p:nvSpPr>
        <p:spPr>
          <a:xfrm>
            <a:off x="5019064" y="4541576"/>
            <a:ext cx="184286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FF0000"/>
                </a:solidFill>
              </a:rPr>
              <a:t>3</a:t>
            </a:r>
            <a:r>
              <a:rPr lang="en-US" b="1" dirty="0" smtClean="0">
                <a:solidFill>
                  <a:srgbClr val="FF0000"/>
                </a:solidFill>
              </a:rPr>
              <a:t>.</a:t>
            </a:r>
          </a:p>
          <a:p>
            <a:pPr algn="ctr"/>
            <a:r>
              <a:rPr lang="en-US" dirty="0" smtClean="0"/>
              <a:t>____ and ____ crust, ________ </a:t>
            </a:r>
            <a:r>
              <a:rPr lang="en-US" dirty="0"/>
              <a:t>boundary</a:t>
            </a:r>
          </a:p>
        </p:txBody>
      </p:sp>
      <p:sp>
        <p:nvSpPr>
          <p:cNvPr id="5" name="Rectangle 4"/>
          <p:cNvSpPr/>
          <p:nvPr/>
        </p:nvSpPr>
        <p:spPr>
          <a:xfrm>
            <a:off x="682752" y="2943927"/>
            <a:ext cx="560831" cy="433615"/>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82017" y="2524242"/>
            <a:ext cx="1047629" cy="419685"/>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825218" y="3433041"/>
            <a:ext cx="805165" cy="320803"/>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298131" y="4620702"/>
            <a:ext cx="184286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FF0000"/>
                </a:solidFill>
              </a:rPr>
              <a:t>4.</a:t>
            </a:r>
          </a:p>
          <a:p>
            <a:pPr algn="ctr"/>
            <a:r>
              <a:rPr lang="en-US" dirty="0" smtClean="0"/>
              <a:t>____ and ____ crust, ________ </a:t>
            </a:r>
            <a:r>
              <a:rPr lang="en-US" dirty="0"/>
              <a:t>boundary</a:t>
            </a:r>
          </a:p>
        </p:txBody>
      </p:sp>
      <p:sp>
        <p:nvSpPr>
          <p:cNvPr id="8" name="Rectangle 7"/>
          <p:cNvSpPr/>
          <p:nvPr/>
        </p:nvSpPr>
        <p:spPr>
          <a:xfrm>
            <a:off x="1" y="3593442"/>
            <a:ext cx="1659988" cy="78161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
        <p:nvSpPr>
          <p:cNvPr id="13" name="Rectangle 12"/>
          <p:cNvSpPr/>
          <p:nvPr/>
        </p:nvSpPr>
        <p:spPr>
          <a:xfrm>
            <a:off x="7781394" y="3473620"/>
            <a:ext cx="1115280" cy="78161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374590" y="3377542"/>
            <a:ext cx="1115280" cy="920429"/>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865664" y="3201537"/>
            <a:ext cx="1115280" cy="78161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500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6934200" y="4343400"/>
            <a:ext cx="1905000" cy="1917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pPr>
            <a:r>
              <a:rPr lang="en-US" dirty="0"/>
              <a:t>Volcanism is mostly focused at plate margins</a:t>
            </a:r>
          </a:p>
        </p:txBody>
      </p:sp>
      <p:sp>
        <p:nvSpPr>
          <p:cNvPr id="64518" name="Rectangle 6"/>
          <p:cNvSpPr>
            <a:spLocks noChangeArrowheads="1"/>
          </p:cNvSpPr>
          <p:nvPr/>
        </p:nvSpPr>
        <p:spPr bwMode="auto">
          <a:xfrm>
            <a:off x="685800" y="7620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algn="ctr" eaLnBrk="1" hangingPunct="1"/>
            <a:r>
              <a:rPr lang="en-US" sz="4400" dirty="0">
                <a:solidFill>
                  <a:schemeClr val="tx2"/>
                </a:solidFill>
              </a:rPr>
              <a:t>Pacific Ring of Fire</a:t>
            </a:r>
          </a:p>
        </p:txBody>
      </p:sp>
      <p:pic>
        <p:nvPicPr>
          <p:cNvPr id="64519" name="Picture 7" descr="ringof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4483100" cy="4419600"/>
          </a:xfrm>
          <a:prstGeom prst="rect">
            <a:avLst/>
          </a:prstGeom>
          <a:noFill/>
          <a:extLst>
            <a:ext uri="{909E8E84-426E-40dd-AFC4-6F175D3DCCD1}">
              <a14:hiddenFill xmlns="" xmlns:a14="http://schemas.microsoft.com/office/drawing/2010/main">
                <a:solidFill>
                  <a:srgbClr val="FFFFFF"/>
                </a:solidFill>
              </a14:hiddenFill>
            </a:ext>
          </a:extLst>
        </p:spPr>
      </p:pic>
      <p:pic>
        <p:nvPicPr>
          <p:cNvPr id="64520" name="Picture 8" descr="g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693863"/>
            <a:ext cx="2133600" cy="1430337"/>
          </a:xfrm>
          <a:prstGeom prst="rect">
            <a:avLst/>
          </a:prstGeom>
          <a:noFill/>
          <a:extLst>
            <a:ext uri="{909E8E84-426E-40dd-AFC4-6F175D3DCCD1}">
              <a14:hiddenFill xmlns="" xmlns:a14="http://schemas.microsoft.com/office/drawing/2010/main">
                <a:solidFill>
                  <a:srgbClr val="FFFFFF"/>
                </a:solidFill>
              </a14:hiddenFill>
            </a:ext>
          </a:extLst>
        </p:spPr>
      </p:pic>
      <p:sp>
        <p:nvSpPr>
          <p:cNvPr id="64521" name="Line 9"/>
          <p:cNvSpPr>
            <a:spLocks noChangeShapeType="1"/>
          </p:cNvSpPr>
          <p:nvPr/>
        </p:nvSpPr>
        <p:spPr bwMode="auto">
          <a:xfrm flipH="1">
            <a:off x="6400800" y="3124200"/>
            <a:ext cx="533400" cy="8382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pic>
        <p:nvPicPr>
          <p:cNvPr id="64522" name="Picture 10" descr="int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648200"/>
            <a:ext cx="2085975" cy="1189038"/>
          </a:xfrm>
          <a:prstGeom prst="rect">
            <a:avLst/>
          </a:prstGeom>
          <a:noFill/>
          <a:extLst>
            <a:ext uri="{909E8E84-426E-40dd-AFC4-6F175D3DCCD1}">
              <a14:hiddenFill xmlns="" xmlns:a14="http://schemas.microsoft.com/office/drawing/2010/main">
                <a:solidFill>
                  <a:srgbClr val="FFFFFF"/>
                </a:solidFill>
              </a14:hiddenFill>
            </a:ext>
          </a:extLst>
        </p:spPr>
      </p:pic>
      <p:sp>
        <p:nvSpPr>
          <p:cNvPr id="64523" name="Line 11"/>
          <p:cNvSpPr>
            <a:spLocks noChangeShapeType="1"/>
          </p:cNvSpPr>
          <p:nvPr/>
        </p:nvSpPr>
        <p:spPr bwMode="auto">
          <a:xfrm>
            <a:off x="2209800" y="5029200"/>
            <a:ext cx="2057400"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pic>
        <p:nvPicPr>
          <p:cNvPr id="64524" name="Picture 12" descr="kamchatk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52600"/>
            <a:ext cx="1936750" cy="2081213"/>
          </a:xfrm>
          <a:prstGeom prst="rect">
            <a:avLst/>
          </a:prstGeom>
          <a:noFill/>
          <a:extLst>
            <a:ext uri="{909E8E84-426E-40dd-AFC4-6F175D3DCCD1}">
              <a14:hiddenFill xmlns="" xmlns:a14="http://schemas.microsoft.com/office/drawing/2010/main">
                <a:solidFill>
                  <a:srgbClr val="FFFFFF"/>
                </a:solidFill>
              </a14:hiddenFill>
            </a:ext>
          </a:extLst>
        </p:spPr>
      </p:pic>
      <p:sp>
        <p:nvSpPr>
          <p:cNvPr id="64525" name="Line 13"/>
          <p:cNvSpPr>
            <a:spLocks noChangeShapeType="1"/>
          </p:cNvSpPr>
          <p:nvPr/>
        </p:nvSpPr>
        <p:spPr bwMode="auto">
          <a:xfrm>
            <a:off x="2133600" y="2819400"/>
            <a:ext cx="1752600"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295969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rgbClr val="0070C0"/>
                </a:solidFill>
              </a:rPr>
              <a:t>New crust forms along the ___  _____  ______. </a:t>
            </a:r>
            <a:endParaRPr lang="en-US" sz="4400" dirty="0">
              <a:solidFill>
                <a:srgbClr val="0070C0"/>
              </a:solidFill>
            </a:endParaRPr>
          </a:p>
        </p:txBody>
      </p:sp>
      <p:sp>
        <p:nvSpPr>
          <p:cNvPr id="3" name="Content Placeholder 2"/>
          <p:cNvSpPr>
            <a:spLocks noGrp="1"/>
          </p:cNvSpPr>
          <p:nvPr>
            <p:ph idx="1"/>
          </p:nvPr>
        </p:nvSpPr>
        <p:spPr>
          <a:xfrm>
            <a:off x="652389" y="1825625"/>
            <a:ext cx="7886700" cy="4351338"/>
          </a:xfrm>
        </p:spPr>
        <p:txBody>
          <a:bodyPr>
            <a:normAutofit/>
          </a:bodyPr>
          <a:lstStyle/>
          <a:p>
            <a:r>
              <a:rPr lang="en-US" sz="3600" dirty="0" smtClean="0"/>
              <a:t>But how? </a:t>
            </a:r>
          </a:p>
          <a:p>
            <a:endParaRPr lang="en-US" sz="3600" dirty="0"/>
          </a:p>
          <a:p>
            <a:r>
              <a:rPr lang="en-US" sz="3600" dirty="0" smtClean="0"/>
              <a:t>Scientists have discovered underwater mountain ranges that are located on the ocean floor. These mountain ranges formed over time from hot magma spewing out of volcanoes, cooling and hardening into new rock. </a:t>
            </a:r>
            <a:endParaRPr lang="en-US" sz="3600" dirty="0"/>
          </a:p>
        </p:txBody>
      </p:sp>
    </p:spTree>
    <p:extLst>
      <p:ext uri="{BB962C8B-B14F-4D97-AF65-F5344CB8AC3E}">
        <p14:creationId xmlns:p14="http://schemas.microsoft.com/office/powerpoint/2010/main" val="3851924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73237"/>
          </a:xfrm>
        </p:spPr>
        <p:txBody>
          <a:bodyPr/>
          <a:lstStyle/>
          <a:p>
            <a:pPr algn="ctr"/>
            <a:r>
              <a:rPr lang="en-US" u="sng" dirty="0" smtClean="0">
                <a:solidFill>
                  <a:srgbClr val="0070C0"/>
                </a:solidFill>
              </a:rPr>
              <a:t>*Volcanoes can be formed by:</a:t>
            </a:r>
            <a:endParaRPr lang="en-US" u="sng" dirty="0">
              <a:solidFill>
                <a:srgbClr val="0070C0"/>
              </a:solidFill>
            </a:endParaRPr>
          </a:p>
        </p:txBody>
      </p:sp>
      <p:sp>
        <p:nvSpPr>
          <p:cNvPr id="66563" name="Rectangle 3"/>
          <p:cNvSpPr>
            <a:spLocks noGrp="1" noChangeArrowheads="1"/>
          </p:cNvSpPr>
          <p:nvPr>
            <p:ph idx="1"/>
          </p:nvPr>
        </p:nvSpPr>
        <p:spPr>
          <a:xfrm>
            <a:off x="168812" y="787791"/>
            <a:ext cx="8853268" cy="4713923"/>
          </a:xfrm>
        </p:spPr>
        <p:txBody>
          <a:bodyPr>
            <a:normAutofit/>
          </a:bodyPr>
          <a:lstStyle/>
          <a:p>
            <a:pPr marL="0" indent="0">
              <a:buNone/>
            </a:pPr>
            <a:r>
              <a:rPr lang="en-US" sz="2800" b="1" dirty="0" smtClean="0">
                <a:solidFill>
                  <a:srgbClr val="FF0000"/>
                </a:solidFill>
              </a:rPr>
              <a:t>1. Subduction </a:t>
            </a:r>
            <a:r>
              <a:rPr lang="en-US" sz="2800" dirty="0" smtClean="0"/>
              <a:t>– </a:t>
            </a:r>
            <a:endParaRPr lang="en-US" sz="2800" dirty="0" smtClean="0"/>
          </a:p>
          <a:p>
            <a:pPr marL="0" indent="0">
              <a:buNone/>
            </a:pPr>
            <a:r>
              <a:rPr lang="en-US" sz="2800" dirty="0" smtClean="0"/>
              <a:t>when </a:t>
            </a:r>
            <a:r>
              <a:rPr lang="en-US" sz="2800" dirty="0" smtClean="0"/>
              <a:t>a more dense crust sinks below less dense crust, melting the crust and forcing magma to surface</a:t>
            </a:r>
          </a:p>
          <a:p>
            <a:pPr marL="0" indent="0">
              <a:buNone/>
            </a:pPr>
            <a:r>
              <a:rPr lang="en-US" sz="2800" b="1" dirty="0" smtClean="0">
                <a:solidFill>
                  <a:srgbClr val="FF0000"/>
                </a:solidFill>
              </a:rPr>
              <a:t>2. Rift </a:t>
            </a:r>
            <a:r>
              <a:rPr lang="en-US" sz="2800" b="1" dirty="0" smtClean="0">
                <a:solidFill>
                  <a:srgbClr val="FF0000"/>
                </a:solidFill>
              </a:rPr>
              <a:t>valleys </a:t>
            </a:r>
            <a:r>
              <a:rPr lang="en-US" sz="2800" dirty="0" smtClean="0"/>
              <a:t>– </a:t>
            </a:r>
            <a:endParaRPr lang="en-US" sz="2800" dirty="0" smtClean="0"/>
          </a:p>
          <a:p>
            <a:pPr marL="0" indent="0">
              <a:buNone/>
            </a:pPr>
            <a:r>
              <a:rPr lang="en-US" sz="2800" dirty="0" smtClean="0"/>
              <a:t>when </a:t>
            </a:r>
            <a:r>
              <a:rPr lang="en-US" sz="2800" dirty="0" smtClean="0"/>
              <a:t>plates move in opposite directions thus allowing magma to rise to the surface</a:t>
            </a:r>
          </a:p>
          <a:p>
            <a:pPr marL="0" indent="0">
              <a:buNone/>
            </a:pPr>
            <a:r>
              <a:rPr lang="en-US" sz="2800" b="1" dirty="0" smtClean="0">
                <a:solidFill>
                  <a:srgbClr val="FF0000"/>
                </a:solidFill>
              </a:rPr>
              <a:t>3. Hotspots </a:t>
            </a:r>
            <a:r>
              <a:rPr lang="en-US" sz="2800" dirty="0" smtClean="0"/>
              <a:t>–Any place </a:t>
            </a:r>
            <a:r>
              <a:rPr lang="en-US" sz="2800" dirty="0" smtClean="0"/>
              <a:t>where a volcano can </a:t>
            </a:r>
            <a:r>
              <a:rPr lang="en-US" sz="2800" dirty="0"/>
              <a:t>form, not necessarily on plate </a:t>
            </a:r>
            <a:r>
              <a:rPr lang="en-US" sz="2800" dirty="0" smtClean="0"/>
              <a:t>boundary</a:t>
            </a:r>
            <a:endParaRPr lang="en-US" sz="2800" dirty="0"/>
          </a:p>
        </p:txBody>
      </p:sp>
      <p:pic>
        <p:nvPicPr>
          <p:cNvPr id="66568" name="Picture 8" descr="volcan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28160"/>
            <a:ext cx="8534400" cy="24268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7426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ChangeArrowheads="1"/>
          </p:cNvSpPr>
          <p:nvPr/>
        </p:nvSpPr>
        <p:spPr bwMode="auto">
          <a:xfrm>
            <a:off x="228600" y="190501"/>
            <a:ext cx="8915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algn="ctr" eaLnBrk="1" hangingPunct="1"/>
            <a:r>
              <a:rPr lang="en-US" sz="4400" dirty="0">
                <a:solidFill>
                  <a:schemeClr val="tx2"/>
                </a:solidFill>
              </a:rPr>
              <a:t>Pacific Ring of </a:t>
            </a:r>
            <a:r>
              <a:rPr lang="en-US" sz="4400" dirty="0" smtClean="0">
                <a:solidFill>
                  <a:schemeClr val="tx2"/>
                </a:solidFill>
              </a:rPr>
              <a:t>Fire… can anyone guess where these volcanoes are?</a:t>
            </a:r>
            <a:endParaRPr lang="en-US" sz="4400" dirty="0">
              <a:solidFill>
                <a:schemeClr val="tx2"/>
              </a:solidFill>
            </a:endParaRPr>
          </a:p>
        </p:txBody>
      </p:sp>
      <p:pic>
        <p:nvPicPr>
          <p:cNvPr id="92164" name="Picture 4" descr="ringof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4483100" cy="4419600"/>
          </a:xfrm>
          <a:prstGeom prst="rect">
            <a:avLst/>
          </a:prstGeom>
          <a:noFill/>
          <a:extLst>
            <a:ext uri="{909E8E84-426E-40dd-AFC4-6F175D3DCCD1}">
              <a14:hiddenFill xmlns="" xmlns:a14="http://schemas.microsoft.com/office/drawing/2010/main">
                <a:solidFill>
                  <a:srgbClr val="FFFFFF"/>
                </a:solidFill>
              </a14:hiddenFill>
            </a:ext>
          </a:extLst>
        </p:spPr>
      </p:pic>
      <p:pic>
        <p:nvPicPr>
          <p:cNvPr id="92165" name="Picture 5" descr="g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693863"/>
            <a:ext cx="2133600" cy="1430337"/>
          </a:xfrm>
          <a:prstGeom prst="rect">
            <a:avLst/>
          </a:prstGeom>
          <a:noFill/>
          <a:extLst>
            <a:ext uri="{909E8E84-426E-40dd-AFC4-6F175D3DCCD1}">
              <a14:hiddenFill xmlns="" xmlns:a14="http://schemas.microsoft.com/office/drawing/2010/main">
                <a:solidFill>
                  <a:srgbClr val="FFFFFF"/>
                </a:solidFill>
              </a14:hiddenFill>
            </a:ext>
          </a:extLst>
        </p:spPr>
      </p:pic>
      <p:sp>
        <p:nvSpPr>
          <p:cNvPr id="92166" name="Line 6"/>
          <p:cNvSpPr>
            <a:spLocks noChangeShapeType="1"/>
          </p:cNvSpPr>
          <p:nvPr/>
        </p:nvSpPr>
        <p:spPr bwMode="auto">
          <a:xfrm flipH="1">
            <a:off x="6400800" y="3124200"/>
            <a:ext cx="533400" cy="8382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pic>
        <p:nvPicPr>
          <p:cNvPr id="92167" name="Picture 7" descr="int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648200"/>
            <a:ext cx="2085975" cy="1189038"/>
          </a:xfrm>
          <a:prstGeom prst="rect">
            <a:avLst/>
          </a:prstGeom>
          <a:noFill/>
          <a:extLst>
            <a:ext uri="{909E8E84-426E-40dd-AFC4-6F175D3DCCD1}">
              <a14:hiddenFill xmlns="" xmlns:a14="http://schemas.microsoft.com/office/drawing/2010/main">
                <a:solidFill>
                  <a:srgbClr val="FFFFFF"/>
                </a:solidFill>
              </a14:hiddenFill>
            </a:ext>
          </a:extLst>
        </p:spPr>
      </p:pic>
      <p:sp>
        <p:nvSpPr>
          <p:cNvPr id="92168" name="Line 8"/>
          <p:cNvSpPr>
            <a:spLocks noChangeShapeType="1"/>
          </p:cNvSpPr>
          <p:nvPr/>
        </p:nvSpPr>
        <p:spPr bwMode="auto">
          <a:xfrm>
            <a:off x="2209800" y="5029200"/>
            <a:ext cx="2057400"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pic>
        <p:nvPicPr>
          <p:cNvPr id="92169" name="Picture 9" descr="kamchatk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52600"/>
            <a:ext cx="1936750" cy="2081213"/>
          </a:xfrm>
          <a:prstGeom prst="rect">
            <a:avLst/>
          </a:prstGeom>
          <a:noFill/>
          <a:extLst>
            <a:ext uri="{909E8E84-426E-40dd-AFC4-6F175D3DCCD1}">
              <a14:hiddenFill xmlns="" xmlns:a14="http://schemas.microsoft.com/office/drawing/2010/main">
                <a:solidFill>
                  <a:srgbClr val="FFFFFF"/>
                </a:solidFill>
              </a14:hiddenFill>
            </a:ext>
          </a:extLst>
        </p:spPr>
      </p:pic>
      <p:sp>
        <p:nvSpPr>
          <p:cNvPr id="92170" name="Line 10"/>
          <p:cNvSpPr>
            <a:spLocks noChangeShapeType="1"/>
          </p:cNvSpPr>
          <p:nvPr/>
        </p:nvSpPr>
        <p:spPr bwMode="auto">
          <a:xfrm>
            <a:off x="2133600" y="2819400"/>
            <a:ext cx="1752600"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2171" name="Rectangle 11"/>
          <p:cNvSpPr>
            <a:spLocks noChangeArrowheads="1"/>
          </p:cNvSpPr>
          <p:nvPr/>
        </p:nvSpPr>
        <p:spPr bwMode="auto">
          <a:xfrm>
            <a:off x="4572000" y="3505200"/>
            <a:ext cx="685800" cy="457200"/>
          </a:xfrm>
          <a:prstGeom prst="rect">
            <a:avLst/>
          </a:prstGeom>
          <a:noFill/>
          <a:ln w="38100">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92172" name="Text Box 12"/>
          <p:cNvSpPr txBox="1">
            <a:spLocks noChangeArrowheads="1"/>
          </p:cNvSpPr>
          <p:nvPr/>
        </p:nvSpPr>
        <p:spPr bwMode="auto">
          <a:xfrm>
            <a:off x="7086600" y="3429000"/>
            <a:ext cx="1752600" cy="822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pPr>
            <a:r>
              <a:rPr lang="en-US"/>
              <a:t>Hotspot volcanoes</a:t>
            </a:r>
          </a:p>
        </p:txBody>
      </p:sp>
      <p:sp>
        <p:nvSpPr>
          <p:cNvPr id="92173" name="Line 13"/>
          <p:cNvSpPr>
            <a:spLocks noChangeShapeType="1"/>
          </p:cNvSpPr>
          <p:nvPr/>
        </p:nvSpPr>
        <p:spPr bwMode="auto">
          <a:xfrm flipH="1">
            <a:off x="5257800" y="3657600"/>
            <a:ext cx="1905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6643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0" y="1007392"/>
            <a:ext cx="8510954" cy="4114800"/>
          </a:xfrm>
        </p:spPr>
        <p:txBody>
          <a:bodyPr/>
          <a:lstStyle/>
          <a:p>
            <a:r>
              <a:rPr lang="en-US" sz="3200" dirty="0" smtClean="0">
                <a:solidFill>
                  <a:schemeClr val="tx1"/>
                </a:solidFill>
                <a:latin typeface="Helvetica" charset="0"/>
              </a:rPr>
              <a:t> </a:t>
            </a:r>
            <a:r>
              <a:rPr lang="en-US" sz="3200" dirty="0" smtClean="0">
                <a:solidFill>
                  <a:schemeClr val="tx1"/>
                </a:solidFill>
              </a:rPr>
              <a:t>A </a:t>
            </a:r>
            <a:r>
              <a:rPr lang="en-US" sz="3200" b="1" dirty="0" smtClean="0">
                <a:solidFill>
                  <a:schemeClr val="tx1"/>
                </a:solidFill>
              </a:rPr>
              <a:t>hotspot</a:t>
            </a:r>
            <a:r>
              <a:rPr lang="en-US" sz="3200" dirty="0" smtClean="0">
                <a:solidFill>
                  <a:schemeClr val="tx1"/>
                </a:solidFill>
                <a:latin typeface="Helvetica" charset="0"/>
              </a:rPr>
              <a:t> is a location on the Earth's surface that has experienced active volcanism for a long period of time.</a:t>
            </a:r>
          </a:p>
          <a:p>
            <a:r>
              <a:rPr lang="en-US" sz="3200" dirty="0" smtClean="0">
                <a:solidFill>
                  <a:schemeClr val="tx1"/>
                </a:solidFill>
              </a:rPr>
              <a:t>Hot </a:t>
            </a:r>
            <a:r>
              <a:rPr lang="en-US" sz="3200" dirty="0">
                <a:solidFill>
                  <a:schemeClr val="tx1"/>
                </a:solidFill>
              </a:rPr>
              <a:t>mantle</a:t>
            </a:r>
            <a:r>
              <a:rPr lang="en-US" sz="3200" b="1" dirty="0">
                <a:solidFill>
                  <a:schemeClr val="tx1"/>
                </a:solidFill>
              </a:rPr>
              <a:t> plumes </a:t>
            </a:r>
            <a:r>
              <a:rPr lang="en-US" sz="3200" dirty="0" smtClean="0">
                <a:solidFill>
                  <a:schemeClr val="tx1"/>
                </a:solidFill>
              </a:rPr>
              <a:t>are areas where magma collects and rises from the mantle to the surface inside tectonic plates. </a:t>
            </a:r>
            <a:endParaRPr lang="en-US" sz="3200" dirty="0">
              <a:solidFill>
                <a:schemeClr val="tx1"/>
              </a:solidFill>
            </a:endParaRPr>
          </a:p>
        </p:txBody>
      </p:sp>
      <p:sp>
        <p:nvSpPr>
          <p:cNvPr id="68617" name="Rectangle 9"/>
          <p:cNvSpPr>
            <a:spLocks noChangeArrowheads="1"/>
          </p:cNvSpPr>
          <p:nvPr/>
        </p:nvSpPr>
        <p:spPr bwMode="auto">
          <a:xfrm>
            <a:off x="381000" y="-58615"/>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algn="ctr" eaLnBrk="1" hangingPunct="1"/>
            <a:r>
              <a:rPr lang="en-US" sz="4400" dirty="0" smtClean="0">
                <a:solidFill>
                  <a:srgbClr val="0070C0"/>
                </a:solidFill>
              </a:rPr>
              <a:t>*What </a:t>
            </a:r>
            <a:r>
              <a:rPr lang="en-US" sz="4400" dirty="0">
                <a:solidFill>
                  <a:srgbClr val="0070C0"/>
                </a:solidFill>
              </a:rPr>
              <a:t>are Hotspot Volcanoes?</a:t>
            </a:r>
          </a:p>
        </p:txBody>
      </p:sp>
      <p:pic>
        <p:nvPicPr>
          <p:cNvPr id="68618" name="Picture 10" descr="hawaii_3750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093639"/>
            <a:ext cx="4313238" cy="2695575"/>
          </a:xfrm>
          <a:prstGeom prst="rect">
            <a:avLst/>
          </a:prstGeom>
          <a:noFill/>
          <a:extLst>
            <a:ext uri="{909E8E84-426E-40dd-AFC4-6F175D3DCCD1}">
              <a14:hiddenFill xmlns="" xmlns:a14="http://schemas.microsoft.com/office/drawing/2010/main">
                <a:solidFill>
                  <a:srgbClr val="FFFFFF"/>
                </a:solidFill>
              </a14:hiddenFill>
            </a:ext>
          </a:extLst>
        </p:spPr>
      </p:pic>
      <p:pic>
        <p:nvPicPr>
          <p:cNvPr id="68620" name="Picture 12" descr="hotsp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48944"/>
            <a:ext cx="3962400" cy="1984375"/>
          </a:xfrm>
          <a:prstGeom prst="rect">
            <a:avLst/>
          </a:prstGeom>
          <a:noFill/>
          <a:extLst>
            <a:ext uri="{909E8E84-426E-40dd-AFC4-6F175D3DCCD1}">
              <a14:hiddenFill xmlns="" xmlns:a14="http://schemas.microsoft.com/office/drawing/2010/main">
                <a:solidFill>
                  <a:srgbClr val="FFFFFF"/>
                </a:solidFill>
              </a14:hiddenFill>
            </a:ext>
          </a:extLst>
        </p:spPr>
      </p:pic>
      <p:sp>
        <p:nvSpPr>
          <p:cNvPr id="68621" name="Text Box 13"/>
          <p:cNvSpPr txBox="1">
            <a:spLocks noChangeArrowheads="1"/>
          </p:cNvSpPr>
          <p:nvPr/>
        </p:nvSpPr>
        <p:spPr bwMode="auto">
          <a:xfrm>
            <a:off x="304800" y="6203279"/>
            <a:ext cx="3962400" cy="641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pPr>
            <a:r>
              <a:rPr lang="en-US" sz="1800" dirty="0"/>
              <a:t>The Hawaiian island chain are examples of hotspot volcanoes.</a:t>
            </a:r>
          </a:p>
        </p:txBody>
      </p:sp>
    </p:spTree>
    <p:extLst>
      <p:ext uri="{BB962C8B-B14F-4D97-AF65-F5344CB8AC3E}">
        <p14:creationId xmlns:p14="http://schemas.microsoft.com/office/powerpoint/2010/main" val="227868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blinds(horizontal)">
                                      <p:cBhvr>
                                        <p:cTn id="12" dur="5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hotspo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60173"/>
            <a:ext cx="4629150" cy="453993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685801" y="0"/>
            <a:ext cx="7886700" cy="1325563"/>
          </a:xfrm>
        </p:spPr>
        <p:txBody>
          <a:bodyPr>
            <a:normAutofit/>
          </a:bodyPr>
          <a:lstStyle/>
          <a:p>
            <a:pPr algn="ctr"/>
            <a:r>
              <a:rPr lang="en-US" sz="4400" u="sng" dirty="0" smtClean="0">
                <a:solidFill>
                  <a:srgbClr val="0070C0"/>
                </a:solidFill>
              </a:rPr>
              <a:t>*So why do we have chains of underwater mountains? </a:t>
            </a:r>
            <a:endParaRPr lang="en-US" sz="4400" u="sng" dirty="0">
              <a:solidFill>
                <a:srgbClr val="0070C0"/>
              </a:solidFill>
            </a:endParaRPr>
          </a:p>
        </p:txBody>
      </p:sp>
      <p:sp>
        <p:nvSpPr>
          <p:cNvPr id="4" name="Content Placeholder 3"/>
          <p:cNvSpPr>
            <a:spLocks noGrp="1"/>
          </p:cNvSpPr>
          <p:nvPr>
            <p:ph sz="half" idx="2"/>
          </p:nvPr>
        </p:nvSpPr>
        <p:spPr>
          <a:xfrm>
            <a:off x="4775982" y="1460173"/>
            <a:ext cx="4368018" cy="5086681"/>
          </a:xfrm>
        </p:spPr>
        <p:txBody>
          <a:bodyPr>
            <a:noAutofit/>
          </a:bodyPr>
          <a:lstStyle/>
          <a:p>
            <a:r>
              <a:rPr lang="en-US" sz="2800" dirty="0" smtClean="0"/>
              <a:t>Since tectonic plates are moving and a hotspot plume is not, volcanoes will eventually move off the plume and erode over time. </a:t>
            </a:r>
          </a:p>
          <a:p>
            <a:endParaRPr lang="en-US" sz="2800" dirty="0"/>
          </a:p>
          <a:p>
            <a:r>
              <a:rPr lang="en-US" sz="2800" dirty="0" smtClean="0"/>
              <a:t>The youngest and active volcano sits directly on top of the plume, while older volcanoes are located further away from the hotspot</a:t>
            </a:r>
            <a:endParaRPr lang="en-US" sz="2800" dirty="0"/>
          </a:p>
        </p:txBody>
      </p:sp>
    </p:spTree>
    <p:extLst>
      <p:ext uri="{BB962C8B-B14F-4D97-AF65-F5344CB8AC3E}">
        <p14:creationId xmlns:p14="http://schemas.microsoft.com/office/powerpoint/2010/main" val="19716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3306" y="144938"/>
            <a:ext cx="7886700" cy="703961"/>
          </a:xfrm>
        </p:spPr>
        <p:txBody>
          <a:bodyPr/>
          <a:lstStyle/>
          <a:p>
            <a:pPr algn="ctr"/>
            <a:r>
              <a:rPr lang="en-US" dirty="0" smtClean="0"/>
              <a:t>Warm-up/ concept check </a:t>
            </a:r>
            <a:endParaRPr lang="en-US" dirty="0"/>
          </a:p>
        </p:txBody>
      </p:sp>
      <p:sp>
        <p:nvSpPr>
          <p:cNvPr id="6" name="Content Placeholder 5"/>
          <p:cNvSpPr>
            <a:spLocks noGrp="1"/>
          </p:cNvSpPr>
          <p:nvPr>
            <p:ph idx="1"/>
          </p:nvPr>
        </p:nvSpPr>
        <p:spPr>
          <a:xfrm>
            <a:off x="177546" y="1113948"/>
            <a:ext cx="8820150" cy="4908900"/>
          </a:xfrm>
        </p:spPr>
        <p:txBody>
          <a:bodyPr>
            <a:normAutofit/>
          </a:bodyPr>
          <a:lstStyle/>
          <a:p>
            <a:pPr marL="0" indent="0">
              <a:buNone/>
            </a:pPr>
            <a:r>
              <a:rPr lang="en-US" sz="3600" dirty="0" smtClean="0"/>
              <a:t>You are about to watch a spoof clip about some of the topics we learned about in class so far. Write about 3 different topics covered in the class that are portrayed in the clip. </a:t>
            </a:r>
            <a:endParaRPr lang="en-US" dirty="0"/>
          </a:p>
          <a:p>
            <a:pPr marL="0" indent="0">
              <a:buNone/>
            </a:pPr>
            <a:endParaRPr lang="en-US" dirty="0" smtClean="0"/>
          </a:p>
          <a:p>
            <a:pPr marL="0" indent="0">
              <a:buNone/>
            </a:pPr>
            <a:endParaRPr lang="en-US" dirty="0"/>
          </a:p>
          <a:p>
            <a:pPr marL="0" indent="0">
              <a:buNone/>
            </a:pPr>
            <a:r>
              <a:rPr lang="en-US" b="1" dirty="0">
                <a:hlinkClick r:id="rId3"/>
              </a:rPr>
              <a:t>https://www.youtube.com/watch?v=zocutif0cQY&amp;t=14s</a:t>
            </a:r>
            <a:r>
              <a:rPr lang="en-US" b="1" dirty="0"/>
              <a:t> </a:t>
            </a:r>
            <a:endParaRPr lang="en-US" b="1" dirty="0" smtClean="0"/>
          </a:p>
          <a:p>
            <a:pPr marL="0" indent="0">
              <a:buNone/>
            </a:pPr>
            <a:endParaRPr lang="en-US" b="1" dirty="0"/>
          </a:p>
          <a:p>
            <a:pPr marL="0" indent="0">
              <a:buNone/>
            </a:pPr>
            <a:r>
              <a:rPr lang="en-US" b="1" dirty="0" smtClean="0"/>
              <a:t>2:40</a:t>
            </a:r>
            <a:endParaRPr lang="en-US" b="1" dirty="0"/>
          </a:p>
          <a:p>
            <a:pPr marL="0" indent="0">
              <a:buNone/>
            </a:pPr>
            <a:endParaRPr lang="en-US" dirty="0"/>
          </a:p>
        </p:txBody>
      </p:sp>
    </p:spTree>
    <p:extLst>
      <p:ext uri="{BB962C8B-B14F-4D97-AF65-F5344CB8AC3E}">
        <p14:creationId xmlns:p14="http://schemas.microsoft.com/office/powerpoint/2010/main" val="282841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7411</TotalTime>
  <Words>906</Words>
  <Application>Microsoft Office PowerPoint</Application>
  <PresentationFormat>On-screen Show (4:3)</PresentationFormat>
  <Paragraphs>92</Paragraphs>
  <Slides>16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Calibri Light</vt:lpstr>
      <vt:lpstr>Helvetica</vt:lpstr>
      <vt:lpstr>Office Theme</vt:lpstr>
      <vt:lpstr>#11 Hotspot Volcano Notes</vt:lpstr>
      <vt:lpstr>Warm-up: fill in the blanks about the type of crust and plate boundaries</vt:lpstr>
      <vt:lpstr>PowerPoint Presentation</vt:lpstr>
      <vt:lpstr>New crust forms along the ___  _____  ______. </vt:lpstr>
      <vt:lpstr>*Volcanoes can be formed by:</vt:lpstr>
      <vt:lpstr>PowerPoint Presentation</vt:lpstr>
      <vt:lpstr>PowerPoint Presentation</vt:lpstr>
      <vt:lpstr>*So why do we have chains of underwater mountains? </vt:lpstr>
      <vt:lpstr>Warm-up/ concept check </vt:lpstr>
      <vt:lpstr>PowerPoint Presentation</vt:lpstr>
      <vt:lpstr>Old… </vt:lpstr>
      <vt:lpstr>Concept check… </vt:lpstr>
      <vt:lpstr>*Cool things found in new crust at the mid-ocean ridge</vt:lpstr>
      <vt:lpstr>PowerPoint Presentation</vt:lpstr>
      <vt:lpstr>*Magnetic reversals</vt:lpstr>
      <vt:lpstr>Magnetic Reversals Videos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hotspots and magnetic reversals</dc:title>
  <dc:creator>Brittany S</dc:creator>
  <cp:lastModifiedBy>Smart, Brittany S.</cp:lastModifiedBy>
  <cp:revision>57</cp:revision>
  <dcterms:created xsi:type="dcterms:W3CDTF">2012-09-13T03:05:30Z</dcterms:created>
  <dcterms:modified xsi:type="dcterms:W3CDTF">2018-09-24T20:16:24Z</dcterms:modified>
</cp:coreProperties>
</file>