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7" r:id="rId3"/>
    <p:sldId id="286" r:id="rId4"/>
    <p:sldId id="258" r:id="rId5"/>
    <p:sldId id="283" r:id="rId6"/>
    <p:sldId id="267" r:id="rId7"/>
    <p:sldId id="276" r:id="rId8"/>
    <p:sldId id="282" r:id="rId9"/>
    <p:sldId id="268" r:id="rId10"/>
    <p:sldId id="278" r:id="rId11"/>
    <p:sldId id="284" r:id="rId12"/>
    <p:sldId id="270" r:id="rId13"/>
    <p:sldId id="279" r:id="rId14"/>
    <p:sldId id="285" r:id="rId15"/>
    <p:sldId id="269" r:id="rId16"/>
    <p:sldId id="259" r:id="rId17"/>
    <p:sldId id="287" r:id="rId18"/>
    <p:sldId id="280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74" r:id="rId27"/>
    <p:sldId id="272" r:id="rId28"/>
    <p:sldId id="273" r:id="rId29"/>
    <p:sldId id="264" r:id="rId30"/>
    <p:sldId id="266" r:id="rId31"/>
    <p:sldId id="265" r:id="rId32"/>
    <p:sldId id="27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A6B4-F07D-4282-9207-E0E5AC6CC7A8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C8142-1104-4BFE-806B-5FE5FE4AC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2536A-A222-4595-97A8-00B1AEEFE789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AB2C2-1E18-4942-A725-132C43707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5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AB2C2-1E18-4942-A725-132C437070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1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0FD6-50CD-48EA-8DFC-9F3422C4DB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8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C6BF-1703-4A73-88B9-857EED27FB6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B799-616E-4578-8216-597C32436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C6BF-1703-4A73-88B9-857EED27FB6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B799-616E-4578-8216-597C32436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C6BF-1703-4A73-88B9-857EED27FB6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B799-616E-4578-8216-597C32436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C6BF-1703-4A73-88B9-857EED27FB6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B799-616E-4578-8216-597C32436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C6BF-1703-4A73-88B9-857EED27FB6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B799-616E-4578-8216-597C32436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C6BF-1703-4A73-88B9-857EED27FB6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B799-616E-4578-8216-597C32436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C6BF-1703-4A73-88B9-857EED27FB6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B799-616E-4578-8216-597C32436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C6BF-1703-4A73-88B9-857EED27FB6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B799-616E-4578-8216-597C32436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C6BF-1703-4A73-88B9-857EED27FB6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B799-616E-4578-8216-597C32436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C6BF-1703-4A73-88B9-857EED27FB6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B799-616E-4578-8216-597C32436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C6BF-1703-4A73-88B9-857EED27FB6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0B799-616E-4578-8216-597C32436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6C6BF-1703-4A73-88B9-857EED27FB6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0B799-616E-4578-8216-597C32436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9fLrtI4RKo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r.org/2013/01/24/170082404/shall-i-encode-thee-in-dna-sonnets-stored-on-double-helix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n.com/2014/01/18/health/fish-oil-recovery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FuEo2ccTP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brainpop.com/science/matterandchemistry/diffusion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2014/01/18/health/fish-oil-recovery/" TargetMode="External"/><Relationship Id="rId2" Type="http://schemas.openxmlformats.org/officeDocument/2006/relationships/hyperlink" Target="http://www.youtube.com/watch?v=41v9TuIFu_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-DCJxequd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#60 Energy from Macromolecules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Types: carbohydrates, lipids (fats), proteins, and nucleic acids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*Proteins</a:t>
            </a:r>
            <a:endParaRPr lang="en-US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Examples of proteins: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Lean meats</a:t>
            </a:r>
          </a:p>
          <a:p>
            <a:r>
              <a:rPr lang="en-US" dirty="0"/>
              <a:t> chicken (no skin)</a:t>
            </a:r>
          </a:p>
          <a:p>
            <a:r>
              <a:rPr lang="en-US" dirty="0"/>
              <a:t>  beef jerky</a:t>
            </a:r>
          </a:p>
          <a:p>
            <a:r>
              <a:rPr lang="en-US" dirty="0"/>
              <a:t>  lean pork chops</a:t>
            </a:r>
          </a:p>
          <a:p>
            <a:r>
              <a:rPr lang="en-US" dirty="0"/>
              <a:t>  low-fat milk</a:t>
            </a:r>
          </a:p>
          <a:p>
            <a:r>
              <a:rPr lang="en-US" dirty="0"/>
              <a:t>  seeds</a:t>
            </a:r>
          </a:p>
          <a:p>
            <a:r>
              <a:rPr lang="en-US" dirty="0"/>
              <a:t>  tofu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https://www.youtube.com/watch?v=k9fLrtI4RKo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66800"/>
            <a:ext cx="91440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764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Nucleic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228599"/>
            <a:ext cx="777240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*Nucleic acids</a:t>
            </a:r>
            <a:endParaRPr lang="en-US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66800"/>
            <a:ext cx="91440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85800"/>
            <a:ext cx="91440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Macromolecules, such as DNA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that helps control all cells in an organism and are the “instructions” for producing more proteins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Holds instructions for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maintenance, growth, and reproduction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(mitosis) of cells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Located in the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nucleus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764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2530" name="Picture 2" descr="https://student.societyforscience.org/sites/student.societyforscience.org/files/main/articles/iStock_000018677755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52800"/>
            <a:ext cx="800100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52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*Nucleic acids</a:t>
            </a:r>
            <a:endParaRPr lang="en-US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Examples of nucleic acids are:</a:t>
            </a:r>
          </a:p>
          <a:p>
            <a:endParaRPr lang="en-US" dirty="0"/>
          </a:p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http://www.npr.org/2013/01/24/170082404/shall-i-encode-thee-in-dna-sonnets-stored-on-double-helix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66800"/>
            <a:ext cx="91440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764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Lipids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share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abloecheniquerobba.files.wordpress.com/2013/02/albumin_structu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381500" cy="4105275"/>
          </a:xfrm>
          <a:prstGeom prst="rect">
            <a:avLst/>
          </a:prstGeom>
          <a:noFill/>
        </p:spPr>
      </p:pic>
      <p:pic>
        <p:nvPicPr>
          <p:cNvPr id="5" name="Picture 6" descr="http://upload.wikimedia.org/wikipedia/commons/6/64/Trimyristin-3D-vd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4036126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Ponder on this…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</a:t>
            </a:r>
            <a:r>
              <a:rPr kumimoji="0" lang="en-US" sz="4100" b="0" i="0" u="sng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does fat jiggle and muscle does not?</a:t>
            </a:r>
            <a:endParaRPr kumimoji="0" lang="en-US" sz="4100" b="0" i="0" u="sng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0" y="6019800"/>
            <a:ext cx="1676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Fat</a:t>
            </a: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47800" y="6019800"/>
            <a:ext cx="1676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Protein</a:t>
            </a: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*Lipids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Fats, oils, and waxes are also known as </a:t>
            </a:r>
            <a:r>
              <a:rPr lang="en-US" b="1" u="sng" dirty="0" smtClean="0"/>
              <a:t>Lipids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Lipids make up the </a:t>
            </a:r>
            <a:r>
              <a:rPr lang="en-US" u="sng" dirty="0" smtClean="0"/>
              <a:t>cell membranes</a:t>
            </a:r>
            <a:r>
              <a:rPr lang="en-US" dirty="0" smtClean="0"/>
              <a:t> </a:t>
            </a:r>
            <a:r>
              <a:rPr lang="en-US" dirty="0" smtClean="0"/>
              <a:t>surrounding the cell and organelles and helps with the overall </a:t>
            </a:r>
            <a:r>
              <a:rPr lang="en-US" u="sng" dirty="0" smtClean="0"/>
              <a:t>structure</a:t>
            </a:r>
            <a:r>
              <a:rPr lang="en-US" dirty="0" smtClean="0"/>
              <a:t> of the cell.</a:t>
            </a:r>
          </a:p>
          <a:p>
            <a:endParaRPr lang="en-US" dirty="0" smtClean="0"/>
          </a:p>
          <a:p>
            <a:r>
              <a:rPr lang="en-US" dirty="0" smtClean="0"/>
              <a:t>Lipids provide cushion, structure, and </a:t>
            </a:r>
            <a:r>
              <a:rPr lang="en-US" u="sng" dirty="0" smtClean="0"/>
              <a:t>stored energy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*Lipids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Fatty (lipid) cell membranes regulate/control the flow of nutrients in and out the cell through osmosis or diffusion. </a:t>
            </a:r>
          </a:p>
          <a:p>
            <a:endParaRPr lang="en-US" dirty="0"/>
          </a:p>
          <a:p>
            <a:r>
              <a:rPr lang="en-US" dirty="0" smtClean="0"/>
              <a:t>The membranes pass water/nutrients in order to balance the inside with the outside of the cell</a:t>
            </a:r>
            <a:endParaRPr lang="en-US" dirty="0"/>
          </a:p>
        </p:txBody>
      </p:sp>
      <p:pic>
        <p:nvPicPr>
          <p:cNvPr id="4" name="Picture 2" descr="http://osmosisdiffusion2periodtauruasi.wikispaces.com/file/view/Diffusion.gif/230203534/Diffus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37122"/>
            <a:ext cx="4165600" cy="31242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331" y="4191000"/>
            <a:ext cx="135413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6600" y="4980806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If more water is on the outside of the cell, the membrane will allow more water to pass through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2903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*Lipids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Examples of lipids are:</a:t>
            </a:r>
          </a:p>
          <a:p>
            <a:endParaRPr lang="en-US" dirty="0"/>
          </a:p>
          <a:p>
            <a:pPr marL="493776" indent="-457200">
              <a:spcBef>
                <a:spcPts val="0"/>
              </a:spcBef>
            </a:pPr>
            <a:r>
              <a:rPr lang="en-US" dirty="0"/>
              <a:t>cheese</a:t>
            </a:r>
          </a:p>
          <a:p>
            <a:pPr marL="493776" indent="-457200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BUTTER</a:t>
            </a:r>
          </a:p>
          <a:p>
            <a:pPr marL="493776" indent="-457200">
              <a:spcBef>
                <a:spcPts val="0"/>
              </a:spcBef>
            </a:pPr>
            <a:r>
              <a:rPr lang="en-US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u="sng" dirty="0">
                <a:solidFill>
                  <a:srgbClr val="FF0000"/>
                </a:solidFill>
                <a:latin typeface="Arial Black" panose="020B0A04020102020204" pitchFamily="34" charset="0"/>
              </a:rPr>
              <a:t>OILS</a:t>
            </a:r>
          </a:p>
          <a:p>
            <a:pPr marL="493776" indent="-457200">
              <a:spcBef>
                <a:spcPts val="0"/>
              </a:spcBef>
            </a:pPr>
            <a:r>
              <a:rPr lang="en-US" dirty="0"/>
              <a:t>  chocolate</a:t>
            </a:r>
          </a:p>
          <a:p>
            <a:pPr marL="493776" indent="-457200">
              <a:spcBef>
                <a:spcPts val="0"/>
              </a:spcBef>
            </a:pPr>
            <a:r>
              <a:rPr lang="en-US" dirty="0"/>
              <a:t>  egg yolks</a:t>
            </a:r>
          </a:p>
          <a:p>
            <a:pPr marL="493776" indent="-457200">
              <a:spcBef>
                <a:spcPts val="0"/>
              </a:spcBef>
            </a:pPr>
            <a:r>
              <a:rPr lang="en-US" dirty="0"/>
              <a:t>  some nuts</a:t>
            </a:r>
          </a:p>
          <a:p>
            <a:pPr marL="493776" indent="-457200">
              <a:spcBef>
                <a:spcPts val="0"/>
              </a:spcBef>
            </a:pPr>
            <a:r>
              <a:rPr lang="en-US" dirty="0"/>
              <a:t>  avocados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http://www.cnn.com/2014/01/18/health/fish-oil-recovery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228599"/>
            <a:ext cx="7772400" cy="1143000"/>
          </a:xfrm>
        </p:spPr>
        <p:txBody>
          <a:bodyPr/>
          <a:lstStyle/>
          <a:p>
            <a:r>
              <a:rPr lang="en-US" u="sng" dirty="0" smtClean="0"/>
              <a:t>Dissolving an Egg Shell</a:t>
            </a:r>
            <a:endParaRPr lang="en-US" u="sng" dirty="0"/>
          </a:p>
        </p:txBody>
      </p:sp>
      <p:sp>
        <p:nvSpPr>
          <p:cNvPr id="3" name="Rectangle 2"/>
          <p:cNvSpPr/>
          <p:nvPr/>
        </p:nvSpPr>
        <p:spPr>
          <a:xfrm>
            <a:off x="0" y="685800"/>
            <a:ext cx="91440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500" dirty="0" smtClean="0"/>
              <a:t>CaCO</a:t>
            </a:r>
            <a:r>
              <a:rPr lang="pt-BR" sz="5500" baseline="-25000" dirty="0" smtClean="0"/>
              <a:t>3</a:t>
            </a:r>
            <a:r>
              <a:rPr lang="pt-BR" sz="5500" dirty="0" smtClean="0"/>
              <a:t>+ 2H </a:t>
            </a:r>
            <a:r>
              <a:rPr lang="pt-BR" sz="5500" dirty="0" smtClean="0">
                <a:sym typeface="Wingdings" pitchFamily="2" charset="2"/>
              </a:rPr>
              <a:t></a:t>
            </a:r>
            <a:r>
              <a:rPr lang="pt-BR" sz="5500" dirty="0" smtClean="0"/>
              <a:t> Ca + H</a:t>
            </a:r>
            <a:r>
              <a:rPr lang="pt-BR" sz="5500" baseline="-25000" dirty="0" smtClean="0"/>
              <a:t>2</a:t>
            </a:r>
            <a:r>
              <a:rPr lang="pt-BR" sz="5500" dirty="0" smtClean="0"/>
              <a:t>O + CO</a:t>
            </a:r>
            <a:r>
              <a:rPr lang="pt-BR" sz="5500" baseline="-25000" dirty="0" smtClean="0"/>
              <a:t>2</a:t>
            </a:r>
            <a:endParaRPr lang="pt-BR" sz="5500" dirty="0" smtClean="0"/>
          </a:p>
          <a:p>
            <a:r>
              <a:rPr lang="pt-BR" sz="3500" dirty="0" smtClean="0">
                <a:solidFill>
                  <a:schemeClr val="bg1"/>
                </a:solidFill>
              </a:rPr>
              <a:t/>
            </a:r>
            <a:br>
              <a:rPr lang="pt-BR" sz="3500" dirty="0" smtClean="0">
                <a:solidFill>
                  <a:schemeClr val="bg1"/>
                </a:solidFill>
              </a:rPr>
            </a:br>
            <a:endParaRPr lang="en-US" sz="35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upload.wikimedia.org/wikipedia/commons/f/fb/Chicken_Egg_without_Eggshell_58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32" y="2568146"/>
            <a:ext cx="550694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0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gFuEo2ccTPA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Starting on page D154 in textbook, assign students carbs, proteins, lipids, nucleic acids</a:t>
            </a:r>
          </a:p>
          <a:p>
            <a:pPr lvl="1"/>
            <a:r>
              <a:rPr lang="en-US" dirty="0" smtClean="0"/>
              <a:t>Students are to summarize their topic in 3-5 bullet point sentences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3" y="1952625"/>
            <a:ext cx="4622800" cy="3467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95" y="1981200"/>
            <a:ext cx="40640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4064000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406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" y="1600200"/>
            <a:ext cx="4064000" cy="4343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1417638"/>
            <a:ext cx="4064000" cy="449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228599"/>
            <a:ext cx="777240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*Diffusion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66800"/>
            <a:ext cx="91440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85800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spreading of molecules from </a:t>
            </a:r>
            <a:r>
              <a:rPr lang="en-US" dirty="0"/>
              <a:t>areas of high </a:t>
            </a:r>
            <a:r>
              <a:rPr lang="en-US" dirty="0" smtClean="0"/>
              <a:t>concentration </a:t>
            </a:r>
            <a:r>
              <a:rPr lang="en-US" dirty="0"/>
              <a:t>to areas of low </a:t>
            </a:r>
            <a:r>
              <a:rPr lang="en-US" dirty="0" smtClean="0"/>
              <a:t>concentration.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764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diffu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4" y="3581400"/>
            <a:ext cx="858899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3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228599"/>
            <a:ext cx="777240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*Osmosis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66800"/>
            <a:ext cx="91440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85800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selective diffusion of water molecules across a membrane.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764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http://faculty.southwest.tn.edu/rburkett/GB1-os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35771"/>
            <a:ext cx="7315200" cy="34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6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228599"/>
            <a:ext cx="777240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Brain Pop - Diffusion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66800"/>
            <a:ext cx="91440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85800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764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 descr="http://brainpop.speedera.net/www.brainpop.com/topics/diffusion/screenshot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934200" cy="52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3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Extra! Extra! Read all about it..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Lipids are arranged in a special way.</a:t>
            </a:r>
          </a:p>
          <a:p>
            <a:pPr lvl="2"/>
            <a:r>
              <a:rPr lang="en-US" dirty="0" smtClean="0"/>
              <a:t>Front – water loving</a:t>
            </a:r>
          </a:p>
          <a:p>
            <a:pPr lvl="2"/>
            <a:r>
              <a:rPr lang="en-US" dirty="0" smtClean="0"/>
              <a:t>Tail – water hating</a:t>
            </a:r>
          </a:p>
          <a:p>
            <a:r>
              <a:rPr lang="en-US" dirty="0" smtClean="0"/>
              <a:t>Lipids </a:t>
            </a:r>
            <a:r>
              <a:rPr lang="en-US" u="sng" dirty="0" smtClean="0"/>
              <a:t>do not dissolve in water</a:t>
            </a:r>
          </a:p>
          <a:p>
            <a:endParaRPr lang="en-US" u="sng" dirty="0" smtClean="0"/>
          </a:p>
          <a:p>
            <a:r>
              <a:rPr lang="en-US" dirty="0" smtClean="0"/>
              <a:t>They separate the inside of the cell from the outside of the cell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Using your computer or textbook answer the questions:</a:t>
            </a:r>
          </a:p>
          <a:p>
            <a:pPr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Explain polarity and give an example.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Why is it important that cell membrane contain lipids?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Which part of the lipid is polar and non-polar?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legacy.hopkinsville.kctcs.edu/instructors/Jason-Arnold/VLI/Module%202/m2cellstructure/f4-05_a_model_of_the_pl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8077200" cy="5512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need to absorb and use energy in order to grow and reproduce…but where is this energy coming from?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*All cells use chemical energy within the cell to carryout life’s 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u="sng" dirty="0" smtClean="0"/>
              <a:t>Random yet useful…. </a:t>
            </a:r>
          </a:p>
          <a:p>
            <a:pPr>
              <a:buNone/>
            </a:pPr>
            <a:endParaRPr lang="en-US" sz="1800" b="1" u="sng" dirty="0"/>
          </a:p>
          <a:p>
            <a:pPr algn="ctr">
              <a:buNone/>
            </a:pPr>
            <a:r>
              <a:rPr lang="en-US" sz="1800" b="1" u="sng" dirty="0" smtClean="0"/>
              <a:t>Electrical </a:t>
            </a:r>
            <a:r>
              <a:rPr lang="en-US" sz="1800" b="1" u="sng" dirty="0"/>
              <a:t>Conductivity of oil</a:t>
            </a:r>
            <a:r>
              <a:rPr lang="en-US" sz="1800" b="1" dirty="0" smtClean="0"/>
              <a:t>:</a:t>
            </a:r>
            <a:endParaRPr lang="en-US" sz="1800" dirty="0"/>
          </a:p>
          <a:p>
            <a:r>
              <a:rPr lang="en-US" sz="1800" dirty="0" smtClean="0"/>
              <a:t>Using </a:t>
            </a:r>
            <a:r>
              <a:rPr lang="en-US" sz="1800" dirty="0"/>
              <a:t>controlled conditions </a:t>
            </a:r>
            <a:r>
              <a:rPr lang="en-US" sz="1800" dirty="0" smtClean="0"/>
              <a:t>an test was </a:t>
            </a:r>
            <a:r>
              <a:rPr lang="en-US" sz="1800" dirty="0"/>
              <a:t>assembled together </a:t>
            </a:r>
            <a:r>
              <a:rPr lang="en-US" sz="1800" dirty="0" smtClean="0"/>
              <a:t>using a digital </a:t>
            </a:r>
            <a:r>
              <a:rPr lang="en-US" sz="1800" dirty="0"/>
              <a:t>volt/ohm/ammeter, a sample of engine </a:t>
            </a:r>
            <a:r>
              <a:rPr lang="en-US" sz="1800" dirty="0" smtClean="0"/>
              <a:t>oil, </a:t>
            </a:r>
            <a:r>
              <a:rPr lang="en-US" sz="1800" dirty="0"/>
              <a:t>transmission </a:t>
            </a:r>
            <a:r>
              <a:rPr lang="en-US" sz="1800" dirty="0" smtClean="0"/>
              <a:t>oil, water </a:t>
            </a:r>
            <a:r>
              <a:rPr lang="en-US" sz="1800" dirty="0"/>
              <a:t>and </a:t>
            </a:r>
            <a:r>
              <a:rPr lang="en-US" sz="1800" dirty="0" smtClean="0"/>
              <a:t>an </a:t>
            </a:r>
            <a:r>
              <a:rPr lang="en-US" sz="1800" u="sng" dirty="0" smtClean="0"/>
              <a:t>automotive battery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The </a:t>
            </a:r>
            <a:r>
              <a:rPr lang="en-US" sz="1800" b="1" u="sng" dirty="0"/>
              <a:t>three test liquids </a:t>
            </a:r>
            <a:r>
              <a:rPr lang="en-US" sz="1800" dirty="0"/>
              <a:t>were put in paper cups. </a:t>
            </a:r>
            <a:r>
              <a:rPr lang="en-US" sz="1800" dirty="0" smtClean="0"/>
              <a:t>They were </a:t>
            </a:r>
            <a:r>
              <a:rPr lang="en-US" sz="1800" dirty="0"/>
              <a:t>tested for continuity in the three samples with the ohmmeter starting with the lowest setting and progressively switching to the highest most sensitive settings.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Results: </a:t>
            </a:r>
            <a:r>
              <a:rPr lang="en-US" sz="1800" b="1" u="sng" dirty="0"/>
              <a:t>water passes current </a:t>
            </a:r>
            <a:r>
              <a:rPr lang="en-US" sz="1800" dirty="0"/>
              <a:t>at some of the higher resistance settings while the 2 two respective </a:t>
            </a:r>
            <a:r>
              <a:rPr lang="en-US" sz="1800" b="1" u="sng" dirty="0"/>
              <a:t>oil samples did not</a:t>
            </a:r>
            <a:r>
              <a:rPr lang="en-US" sz="1800" dirty="0"/>
              <a:t> have any continuity, even when the meter was on its most sensitive setting</a:t>
            </a:r>
            <a:r>
              <a:rPr lang="en-US" sz="1800" dirty="0" smtClean="0"/>
              <a:t>. This test was conducted multiple times and </a:t>
            </a:r>
            <a:r>
              <a:rPr lang="en-US" sz="1800" dirty="0"/>
              <a:t> t</a:t>
            </a:r>
            <a:r>
              <a:rPr lang="en-US" sz="1800" dirty="0" smtClean="0"/>
              <a:t>he </a:t>
            </a:r>
            <a:r>
              <a:rPr lang="en-US" sz="1800" dirty="0"/>
              <a:t>expected result was obtained: electricity will flow thru water </a:t>
            </a:r>
            <a:r>
              <a:rPr lang="en-US" sz="1800" dirty="0" smtClean="0"/>
              <a:t>but the </a:t>
            </a:r>
            <a:r>
              <a:rPr lang="en-US" sz="1800" dirty="0"/>
              <a:t>oil samples did not allow any measurable current to flow.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So in conclusion…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oil </a:t>
            </a:r>
            <a:r>
              <a:rPr lang="en-US" sz="1800" dirty="0"/>
              <a:t>is in fact an insulator 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93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Lorenzo’s oil…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www.youtube.com/watch?v=41v9TuIFu_s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followed by fish oil for brain traumas!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14800" y="533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http://www.cnn.com/2014/01/18/health/fish-oil-recovery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photosynthesis and cellular respiration can portray a continuous cycle.</a:t>
            </a:r>
          </a:p>
          <a:p>
            <a:endParaRPr lang="en-US" dirty="0" smtClean="0"/>
          </a:p>
          <a:p>
            <a:r>
              <a:rPr lang="en-US" dirty="0" smtClean="0"/>
              <a:t>What is the difference between a cell and an atom?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*Types of molecules within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Large molecules made up of smaller molecules linked together that are used to keep your body functioning are called </a:t>
            </a:r>
            <a:r>
              <a:rPr lang="en-US" b="1" u="sng" dirty="0" smtClean="0"/>
              <a:t>macromolecules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	The subunits(types) of macromolecules are carbohydrates, lipids (fats), proteins, and nucleic acids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All macromolecules contain </a:t>
            </a:r>
            <a:r>
              <a:rPr lang="en-US" u="sng" dirty="0" smtClean="0"/>
              <a:t>carbon</a:t>
            </a:r>
            <a:r>
              <a:rPr lang="en-US" dirty="0" smtClean="0"/>
              <a:t>. </a:t>
            </a:r>
            <a:r>
              <a:rPr lang="en-US" u="sng" dirty="0" smtClean="0"/>
              <a:t>Carbon is present in all living things.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228599"/>
            <a:ext cx="777240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*Carbohydrates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66800"/>
            <a:ext cx="91440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85800"/>
            <a:ext cx="91440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Carbs are made of </a:t>
            </a:r>
            <a:r>
              <a:rPr lang="en-US" u="sng" dirty="0" smtClean="0"/>
              <a:t>sugars and starches</a:t>
            </a:r>
            <a:r>
              <a:rPr lang="en-US" dirty="0" smtClean="0"/>
              <a:t> that are broken down in cells which provide </a:t>
            </a:r>
            <a:r>
              <a:rPr lang="en-US" u="sng" dirty="0" smtClean="0"/>
              <a:t>usable energy in animals </a:t>
            </a:r>
            <a:r>
              <a:rPr lang="en-US" dirty="0" smtClean="0"/>
              <a:t>and </a:t>
            </a:r>
            <a:r>
              <a:rPr lang="en-US" u="sng" dirty="0" smtClean="0"/>
              <a:t>structural materials in plants</a:t>
            </a:r>
            <a:r>
              <a:rPr lang="en-US" dirty="0" smtClean="0"/>
              <a:t>. 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dirty="0" err="1" smtClean="0"/>
              <a:t>Carbs</a:t>
            </a:r>
            <a:r>
              <a:rPr lang="en-US" dirty="0" smtClean="0"/>
              <a:t> are usually </a:t>
            </a:r>
            <a:r>
              <a:rPr lang="en-US" u="sng" dirty="0" smtClean="0"/>
              <a:t>found in cell membranes and cytoplasm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764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quemark.com/images/stories/what/what-are-carbohydr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398"/>
            <a:ext cx="8229600" cy="4038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52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Carbohydrates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Examples of carbs are</a:t>
            </a:r>
            <a:r>
              <a:rPr lang="en-US" dirty="0" smtClean="0"/>
              <a:t>:</a:t>
            </a:r>
          </a:p>
          <a:p>
            <a:pPr marL="493776" indent="-457200">
              <a:spcBef>
                <a:spcPts val="0"/>
              </a:spcBef>
            </a:pPr>
            <a:r>
              <a:rPr lang="en-US" dirty="0" smtClean="0"/>
              <a:t>soda</a:t>
            </a:r>
            <a:endParaRPr lang="en-US" dirty="0"/>
          </a:p>
          <a:p>
            <a:pPr marL="493776" indent="-457200">
              <a:spcBef>
                <a:spcPts val="0"/>
              </a:spcBef>
            </a:pPr>
            <a:r>
              <a:rPr lang="en-US" dirty="0"/>
              <a:t>  cereals</a:t>
            </a:r>
          </a:p>
          <a:p>
            <a:pPr marL="493776" indent="-457200">
              <a:spcBef>
                <a:spcPts val="0"/>
              </a:spcBef>
            </a:pPr>
            <a:r>
              <a:rPr lang="en-US" dirty="0" smtClean="0"/>
              <a:t> pastas &amp; breads </a:t>
            </a:r>
            <a:r>
              <a:rPr lang="en-US" dirty="0" smtClean="0">
                <a:solidFill>
                  <a:srgbClr val="FF0000"/>
                </a:solidFill>
              </a:rPr>
              <a:t>(starches)</a:t>
            </a:r>
            <a:endParaRPr lang="en-US" dirty="0">
              <a:solidFill>
                <a:srgbClr val="FF0000"/>
              </a:solidFill>
            </a:endParaRPr>
          </a:p>
          <a:p>
            <a:pPr marL="493776" indent="-457200">
              <a:spcBef>
                <a:spcPts val="0"/>
              </a:spcBef>
            </a:pPr>
            <a:r>
              <a:rPr lang="en-US" dirty="0"/>
              <a:t>  candy</a:t>
            </a:r>
          </a:p>
          <a:p>
            <a:pPr marL="493776" indent="-457200">
              <a:spcBef>
                <a:spcPts val="0"/>
              </a:spcBef>
            </a:pPr>
            <a:r>
              <a:rPr lang="en-US" dirty="0"/>
              <a:t>  chips</a:t>
            </a:r>
          </a:p>
          <a:p>
            <a:pPr marL="493776" indent="-457200">
              <a:spcBef>
                <a:spcPts val="0"/>
              </a:spcBef>
            </a:pPr>
            <a:r>
              <a:rPr lang="en-US" dirty="0"/>
              <a:t>  </a:t>
            </a:r>
            <a:r>
              <a:rPr lang="en-US" b="1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FRUITS</a:t>
            </a:r>
            <a:r>
              <a:rPr lang="en-US" b="1" i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</a:t>
            </a:r>
          </a:p>
          <a:p>
            <a:pPr marL="36576" indent="0">
              <a:spcBef>
                <a:spcPts val="0"/>
              </a:spcBef>
              <a:buNone/>
            </a:pPr>
            <a:endParaRPr lang="en-US" b="1" i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6576" indent="0">
              <a:buNone/>
            </a:pPr>
            <a:r>
              <a:rPr lang="en-US" b="1" u="sng" dirty="0"/>
              <a:t>PRIMARY SOURCE </a:t>
            </a:r>
            <a:r>
              <a:rPr lang="en-US" b="1" u="sng" dirty="0" smtClean="0"/>
              <a:t>of QUICK </a:t>
            </a:r>
            <a:r>
              <a:rPr lang="en-US" b="1" u="sng" dirty="0"/>
              <a:t>ENERGY!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://www.youtube.com/watch?v=--</a:t>
            </a:r>
            <a:r>
              <a:rPr lang="en-US" dirty="0" smtClean="0">
                <a:hlinkClick r:id="rId3"/>
              </a:rPr>
              <a:t>DCJxequd0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228599"/>
            <a:ext cx="777240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accent3">
                    <a:lumMod val="75000"/>
                  </a:schemeClr>
                </a:solidFill>
              </a:rPr>
              <a:t>*Proteins</a:t>
            </a:r>
            <a:endParaRPr lang="en-US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66800"/>
            <a:ext cx="91440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85800"/>
            <a:ext cx="91440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Macromolecules that are used for repair, building, and chemical reactions (digestion).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Proteins can be found everywhere in a cell and proteins are needed in order for your body to makes its own proteins.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76400"/>
            <a:ext cx="91440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3554" name="Picture 2" descr="http://cdn.running.competitor.com/files/2013/04/shutterstock_120465325-628x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8305800" cy="3729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52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5950</TotalTime>
  <Words>654</Words>
  <Application>Microsoft Office PowerPoint</Application>
  <PresentationFormat>On-screen Show (4:3)</PresentationFormat>
  <Paragraphs>128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Calibri</vt:lpstr>
      <vt:lpstr>Wingdings</vt:lpstr>
      <vt:lpstr>Office Theme</vt:lpstr>
      <vt:lpstr>#60 Energy from Macromolecules</vt:lpstr>
      <vt:lpstr>Cells!</vt:lpstr>
      <vt:lpstr>PowerPoint Presentation</vt:lpstr>
      <vt:lpstr>*Types of molecules within the cell</vt:lpstr>
      <vt:lpstr>Carbohydrates</vt:lpstr>
      <vt:lpstr>*Carbohydrates</vt:lpstr>
      <vt:lpstr>*Carbohydrates</vt:lpstr>
      <vt:lpstr>Proteins</vt:lpstr>
      <vt:lpstr>*Proteins</vt:lpstr>
      <vt:lpstr>*Proteins</vt:lpstr>
      <vt:lpstr>Nucleic acids</vt:lpstr>
      <vt:lpstr>*Nucleic acids</vt:lpstr>
      <vt:lpstr>*Nucleic acids</vt:lpstr>
      <vt:lpstr>Lipids</vt:lpstr>
      <vt:lpstr>PowerPoint Presentation</vt:lpstr>
      <vt:lpstr>*Lipids</vt:lpstr>
      <vt:lpstr>*Lipids </vt:lpstr>
      <vt:lpstr>*Lipids</vt:lpstr>
      <vt:lpstr>Dissolving an Egg Shell</vt:lpstr>
      <vt:lpstr>PowerPoint Presentation</vt:lpstr>
      <vt:lpstr>PowerPoint Presentation</vt:lpstr>
      <vt:lpstr>PowerPoint Presentation</vt:lpstr>
      <vt:lpstr>*Diffusion</vt:lpstr>
      <vt:lpstr>*Osmosis</vt:lpstr>
      <vt:lpstr>Brain Pop - Diffusion</vt:lpstr>
      <vt:lpstr>Extra! Extra! Read all about it..</vt:lpstr>
      <vt:lpstr>Lipids</vt:lpstr>
      <vt:lpstr>Audience participation</vt:lpstr>
      <vt:lpstr>PowerPoint Presentation</vt:lpstr>
      <vt:lpstr>PowerPoint Presentation</vt:lpstr>
      <vt:lpstr>Lorenzo’s oil…</vt:lpstr>
      <vt:lpstr>Warm-up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</dc:creator>
  <cp:lastModifiedBy>Smart, Brittany S.</cp:lastModifiedBy>
  <cp:revision>196</cp:revision>
  <cp:lastPrinted>2018-02-14T15:38:30Z</cp:lastPrinted>
  <dcterms:created xsi:type="dcterms:W3CDTF">2014-02-17T13:08:54Z</dcterms:created>
  <dcterms:modified xsi:type="dcterms:W3CDTF">2019-02-15T21:25:07Z</dcterms:modified>
</cp:coreProperties>
</file>