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256" r:id="rId2"/>
    <p:sldId id="258" r:id="rId3"/>
    <p:sldId id="257" r:id="rId4"/>
    <p:sldId id="259" r:id="rId5"/>
    <p:sldId id="265" r:id="rId6"/>
    <p:sldId id="263" r:id="rId7"/>
    <p:sldId id="269" r:id="rId8"/>
    <p:sldId id="274" r:id="rId9"/>
    <p:sldId id="273" r:id="rId10"/>
    <p:sldId id="271" r:id="rId11"/>
    <p:sldId id="267" r:id="rId12"/>
    <p:sldId id="268" r:id="rId13"/>
    <p:sldId id="260" r:id="rId14"/>
    <p:sldId id="270" r:id="rId15"/>
    <p:sldId id="272" r:id="rId16"/>
    <p:sldId id="266" r:id="rId17"/>
    <p:sldId id="261" r:id="rId18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3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1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A03-40D6-B76B-1695A5E3D06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A03-40D6-B76B-1695A5E3D06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A03-40D6-B76B-1695A5E3D06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A03-40D6-B76B-1695A5E3D061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3"/>
                <c:pt idx="0">
                  <c:v>Basic Functions</c:v>
                </c:pt>
                <c:pt idx="1">
                  <c:v>Physical Energy</c:v>
                </c:pt>
                <c:pt idx="2">
                  <c:v>Digesting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</c:v>
                </c:pt>
                <c:pt idx="1">
                  <c:v>0.3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47-49C0-BD11-892B6DC5085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0.30717</cdr:x>
      <cdr:y>0.07308</cdr:y>
    </cdr:from>
    <cdr:to>
      <cdr:x>0.54808</cdr:x>
      <cdr:y>0.24683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3476419" y="504865"/>
          <a:ext cx="2726516" cy="120032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3600" dirty="0"/>
            <a:t>10%</a:t>
          </a:r>
        </a:p>
        <a:p xmlns:a="http://schemas.openxmlformats.org/drawingml/2006/main">
          <a:pPr algn="ctr"/>
          <a:r>
            <a:rPr lang="en-US" sz="3600" dirty="0"/>
            <a:t>Digesting 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1150D0-4D39-4F4E-8377-7DBEA4ECD4D2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D54143-5DE9-4365-A908-6CCDCAB57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9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B051-E812-48D4-AE95-1F44763E21F7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6AB3B-12FF-4B16-A8F9-858C5A2AD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571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B051-E812-48D4-AE95-1F44763E21F7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6AB3B-12FF-4B16-A8F9-858C5A2AD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603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B051-E812-48D4-AE95-1F44763E21F7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6AB3B-12FF-4B16-A8F9-858C5A2AD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586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B051-E812-48D4-AE95-1F44763E21F7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6AB3B-12FF-4B16-A8F9-858C5A2AD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96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B051-E812-48D4-AE95-1F44763E21F7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6AB3B-12FF-4B16-A8F9-858C5A2AD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559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B051-E812-48D4-AE95-1F44763E21F7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6AB3B-12FF-4B16-A8F9-858C5A2AD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633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B051-E812-48D4-AE95-1F44763E21F7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6AB3B-12FF-4B16-A8F9-858C5A2AD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22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B051-E812-48D4-AE95-1F44763E21F7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6AB3B-12FF-4B16-A8F9-858C5A2AD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05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B051-E812-48D4-AE95-1F44763E21F7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6AB3B-12FF-4B16-A8F9-858C5A2AD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639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B051-E812-48D4-AE95-1F44763E21F7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6AB3B-12FF-4B16-A8F9-858C5A2AD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285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B051-E812-48D4-AE95-1F44763E21F7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6AB3B-12FF-4B16-A8F9-858C5A2AD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35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EB051-E812-48D4-AE95-1F44763E21F7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6AB3B-12FF-4B16-A8F9-858C5A2AD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20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bodybalancemaui.com/bmi-bmr-calculator/" TargetMode="External"/><Relationship Id="rId2" Type="http://schemas.openxmlformats.org/officeDocument/2006/relationships/hyperlink" Target="http://www.bmi-calculator.net/bmr-calculato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#64 </a:t>
            </a:r>
            <a:r>
              <a:rPr lang="en-US" dirty="0"/>
              <a:t>Metabolism and Health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15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779" y="0"/>
            <a:ext cx="11369842" cy="956595"/>
          </a:xfrm>
        </p:spPr>
        <p:txBody>
          <a:bodyPr>
            <a:normAutofit/>
          </a:bodyPr>
          <a:lstStyle/>
          <a:p>
            <a:r>
              <a:rPr lang="en-US" sz="3600" dirty="0"/>
              <a:t>Reading Food </a:t>
            </a:r>
            <a:r>
              <a:rPr lang="en-US" sz="3600" dirty="0" smtClean="0"/>
              <a:t>Labels – Answers 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540999"/>
              </p:ext>
            </p:extLst>
          </p:nvPr>
        </p:nvGraphicFramePr>
        <p:xfrm>
          <a:off x="169777" y="859762"/>
          <a:ext cx="6548522" cy="581593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274261">
                  <a:extLst>
                    <a:ext uri="{9D8B030D-6E8A-4147-A177-3AD203B41FA5}">
                      <a16:colId xmlns:a16="http://schemas.microsoft.com/office/drawing/2014/main" val="2854176706"/>
                    </a:ext>
                  </a:extLst>
                </a:gridCol>
                <a:gridCol w="3274261">
                  <a:extLst>
                    <a:ext uri="{9D8B030D-6E8A-4147-A177-3AD203B41FA5}">
                      <a16:colId xmlns:a16="http://schemas.microsoft.com/office/drawing/2014/main" val="2989905433"/>
                    </a:ext>
                  </a:extLst>
                </a:gridCol>
              </a:tblGrid>
              <a:tr h="1003265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Name of food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Fruit Roll-up 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1890777"/>
                  </a:ext>
                </a:extLst>
              </a:tr>
              <a:tr h="103602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Protein (g</a:t>
                      </a:r>
                      <a:r>
                        <a:rPr lang="en-US" sz="3200" baseline="0" dirty="0" smtClean="0"/>
                        <a:t>  x 4)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0g x  4 = 0 g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9571698"/>
                  </a:ext>
                </a:extLst>
              </a:tr>
              <a:tr h="1003265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Carbs (g  x  4)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12g  </a:t>
                      </a:r>
                      <a:r>
                        <a:rPr lang="en-US" sz="3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x  4 = </a:t>
                      </a:r>
                      <a:r>
                        <a:rPr lang="en-US" sz="3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48g</a:t>
                      </a:r>
                      <a:endParaRPr lang="en-US" sz="32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664688"/>
                  </a:ext>
                </a:extLst>
              </a:tr>
              <a:tr h="562411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Fats  (</a:t>
                      </a:r>
                      <a:r>
                        <a:rPr lang="en-US" sz="3200" baseline="0" dirty="0" smtClean="0"/>
                        <a:t> g   x  9)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006600"/>
                          </a:solidFill>
                        </a:rPr>
                        <a:t>1g   x  9 = 9g </a:t>
                      </a:r>
                      <a:endParaRPr lang="en-US" sz="3200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2671288"/>
                  </a:ext>
                </a:extLst>
              </a:tr>
              <a:tr h="562411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Serving size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 roll 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0303306"/>
                  </a:ext>
                </a:extLst>
              </a:tr>
              <a:tr h="562411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Total calories 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0g</a:t>
                      </a:r>
                      <a:r>
                        <a:rPr lang="en-US" sz="3200" dirty="0" smtClean="0"/>
                        <a:t> + </a:t>
                      </a:r>
                      <a:r>
                        <a:rPr lang="en-US" sz="3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48g</a:t>
                      </a:r>
                      <a:r>
                        <a:rPr lang="en-US" sz="3200" dirty="0" smtClean="0"/>
                        <a:t>+ </a:t>
                      </a:r>
                      <a:r>
                        <a:rPr lang="en-US" sz="3200" dirty="0" smtClean="0">
                          <a:solidFill>
                            <a:srgbClr val="006600"/>
                          </a:solidFill>
                        </a:rPr>
                        <a:t>9g</a:t>
                      </a:r>
                      <a:r>
                        <a:rPr lang="en-US" sz="3200" dirty="0" smtClean="0"/>
                        <a:t> = </a:t>
                      </a:r>
                      <a:r>
                        <a:rPr lang="en-US" sz="3200" dirty="0" smtClean="0"/>
                        <a:t>57g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5220205"/>
                  </a:ext>
                </a:extLst>
              </a:tr>
              <a:tr h="103602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Calories on label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50 g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5629139"/>
                  </a:ext>
                </a:extLst>
              </a:tr>
            </a:tbl>
          </a:graphicData>
        </a:graphic>
      </p:graphicFrame>
      <p:pic>
        <p:nvPicPr>
          <p:cNvPr id="6" name="Picture 2" descr="Image result for fruit roll up nutrition labe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35" b="25754"/>
          <a:stretch/>
        </p:blipFill>
        <p:spPr bwMode="auto">
          <a:xfrm>
            <a:off x="8123218" y="130171"/>
            <a:ext cx="3974957" cy="529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fruit roll u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9" r="17374"/>
          <a:stretch/>
        </p:blipFill>
        <p:spPr bwMode="auto">
          <a:xfrm rot="21004051">
            <a:off x="6925892" y="4660575"/>
            <a:ext cx="1574765" cy="220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8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/>
              <a:t>*Why Do Calories Matter?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4679"/>
            <a:ext cx="10515600" cy="4351338"/>
          </a:xfrm>
        </p:spPr>
        <p:txBody>
          <a:bodyPr/>
          <a:lstStyle/>
          <a:p>
            <a:r>
              <a:rPr lang="en-US" sz="4000" dirty="0"/>
              <a:t>If you consume more calories than your body uses, then all excess will be stored and weight will be gained.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Image result for gaining weight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584" y="2929328"/>
            <a:ext cx="3316831" cy="376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05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00" y="-13312"/>
            <a:ext cx="10515600" cy="1325563"/>
          </a:xfrm>
        </p:spPr>
        <p:txBody>
          <a:bodyPr/>
          <a:lstStyle/>
          <a:p>
            <a:r>
              <a:rPr lang="en-US" dirty="0"/>
              <a:t>*In order for your body to work properly</a:t>
            </a:r>
          </a:p>
        </p:txBody>
      </p:sp>
      <p:pic>
        <p:nvPicPr>
          <p:cNvPr id="2054" name="Picture 6" descr="http://clipartix.com/wp-content/uploads/2016/05/Free-fitness-and-exercise-clipart-clip-art-pictures-graphics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5682" y="4153744"/>
            <a:ext cx="3393209" cy="255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173" y="1584724"/>
            <a:ext cx="9378373" cy="5522658"/>
          </a:xfrm>
        </p:spPr>
        <p:txBody>
          <a:bodyPr>
            <a:normAutofit/>
          </a:bodyPr>
          <a:lstStyle/>
          <a:p>
            <a:r>
              <a:rPr lang="en-US" sz="3600" dirty="0"/>
              <a:t>Exercise to maintain a healthy heart and lungs</a:t>
            </a:r>
          </a:p>
          <a:p>
            <a:r>
              <a:rPr lang="en-US" sz="3600" dirty="0"/>
              <a:t>Maintain a </a:t>
            </a:r>
            <a:r>
              <a:rPr lang="en-US" sz="3600" b="1" u="sng" dirty="0"/>
              <a:t>balance</a:t>
            </a:r>
            <a:r>
              <a:rPr lang="en-US" sz="3600" dirty="0"/>
              <a:t> in calories that </a:t>
            </a:r>
            <a:r>
              <a:rPr lang="en-US" sz="3600" u="sng" dirty="0"/>
              <a:t>go in </a:t>
            </a:r>
            <a:r>
              <a:rPr lang="en-US" sz="3600" dirty="0"/>
              <a:t>your body with the amount of calories that get used/burned by your body (</a:t>
            </a:r>
            <a:r>
              <a:rPr lang="en-US" sz="3600" u="sng" dirty="0"/>
              <a:t>go out </a:t>
            </a:r>
            <a:r>
              <a:rPr lang="en-US" sz="3600" dirty="0"/>
              <a:t>your body).</a:t>
            </a:r>
          </a:p>
          <a:p>
            <a:r>
              <a:rPr lang="en-US" sz="3600" dirty="0"/>
              <a:t>Do NOT smoke – this may cause respiratory and cardiovascular system failures</a:t>
            </a:r>
          </a:p>
          <a:p>
            <a:r>
              <a:rPr lang="en-US" sz="3600" dirty="0"/>
              <a:t>Do NOT </a:t>
            </a:r>
            <a:r>
              <a:rPr lang="en-US" sz="3600" dirty="0" smtClean="0"/>
              <a:t>drink alcohol </a:t>
            </a:r>
            <a:r>
              <a:rPr lang="en-US" sz="3600" dirty="0"/>
              <a:t>– this may affect your liver.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19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png;base64,iVBORw0KGgoAAAANSUhEUgAAAkIAAAFRCAIAAAAXb1X/AAAgAElEQVR4nO2dUZKrIBBFsyf2xJ7YE3vifXTsR0CNiRm96DmVohzGGESlaS6Nj5RSjJGUlJSUlHTE9PF4PFJKGQAAYDRSSk8zVgAAAEYjxvgwv+zskgAAAHzG0xtLKWHGAABgRP5rY2eXBAAA4DPQxgAAYGzQxgAAYFRyzjFGtDEAABgVtDEAABgVtDEAABgbtDEAABgV4sYAAGBs0MYAAGBU0MYAAGBs0MYAAGBUiBsDAICxQRsDAIBRQRsDAICxQRsDAIBRIW4MAADGBm3sS6wLcHYp1sg555zPLsUi4sUrI5SQOxAAbexLbIqneKWllMQbkRjj2UVYQ3yUwp5e5UssXjy4DGhjn2Fthz2f4pVGK7wT8Qos8nZC/xmBC0Dc2Ge4DSuDtMLKxSsjjIkpl5A7EMBAG9uKO2H2p3gbV+SdCSpwP+J2Qv8SwwVAG9tKY8PKCI+oeBtX5LUx8UuMNwZgoI29oR5IbPLFW2FxZ2KIVli5Aou8nRDvB8A1IG7sDWarZluKIVph5eIVtLF9cAcCGGhj89QzEld2OLhUHyHeO6EC9yNuJ/QvMVwAtLF5lgYS+30OK9IXiLdxBW1sH3hjAAbaWEuaWN8NbWwnQ7TCyhVY5O2EeD8ArgFxYy3rA4k1Q7TCysUraGP74A4EMNDGnrwVw2b3/+tS7UG8d0IF7kfcTuhfYrgAaGNPVmYkrnxFvNLE27iCNrYPvDEA4+7a2KdOWP1F8VZY3JkYohVWrsAibyfE+wFwDe4eN7ZlRuL6d5UbEfHiFbSxfXAHAhj30sbcbtXsOdRvi/dbxHsnVOB+xO2E/iWGC3BHbSxN71jZ2UjpP6LibVxBG9sH3hiAcV9tbGcjhTa2kyFaYeUKLPJ2QrwfANfg1nFj+82YeCMiXryCNrYP7kAA417aWM0dBhWVS0gF7kfcTuhfYrgAd9TGnJ94Yz8sz88Rb+MK2tg+8MYADLSx778etStN3JkYohVWrsAibyfE+wFwDW4dN/b1M2YNR98Kn7W9hHgbV9DG9jFEP0C5eHAZ0MY2kVNKMdonTxspBM98yf/77bRhOE68dyJuJIp8BRZ5O6F/ieECoI1tOOucc0rx8UghxBCeaay2T8p/W3DxNq6gje0DbwzAuK82tqWvnXPO5nUpfcyS/eQET2SIVli5Aou8nRDvB8A1IG5s9f3OKT29nxjNE0qnb4dLeWPid514KzxEP0C5eHAZ0MbmUXPCutFFtLE/R7wCi7yd0L/EcAHQxubPOlXWIp66PeuHXcYbQxvbA94YgHFfbWy2kco5p8YPq/88Y9vtVny1ZG9PUNyZGKIVVq7AIm8nxPsBcA2IG+vMWEo5hhyCDSo26Sn5/y3Z62zJtyco3sYVtLF9DNEPUC4eXAa0sTY3Vxbl9LT3wyLa2FGIV2CRtxP6lxguANrYrDc24yedmM7M77iKN4Y2tge8MQDjvtrYbF87N95YXPCTjspHGzsR8Qos8nZCvB8A14C4sffe2Ok6WWXJ0MYORbwVHqIfoFw8uAxoY23u6XrYujaW0MaOQrwCi7yd0L/EcAHQxtDGzgRtbA+je2P9GxvyxNv97c8QQozR81NK4ncU/BH31cYWzdh/fyi8aFfxhHy0sRMRr8Ai31NZ6gdY39lNjmkbTt+rdotlWObj8bAvhulZqE0a3AfixobyxogbOxa8sZ3MFs8Mj5ml/is558fj0WTWhi2EYB6bGy0zY2bVfn8OMAJoY23u6XrYujZG3NhhiFdgke+pzF5iy1kyY32+GTY/TXe/LLP25P7kHEAetLGhvDG0sWMRN7SDemPGrBmzwcP+K403Zl9MKdm2K2Ti1wv+jvtqY8SNncsQrbByBRb5nsqKXam1MWfJqXJtzExXeL35zfK5PQsbHg24EsSNETd2JuJ3nXjvfoh+wEfe2PqwkB2qMXX1GGNZ9ufg2qCNtbmn62Hr2hhxY4chXoFFvqeycolDCM2/tjhSjZWyP/2Abuf2lhuGAm0MbexMxFsccUM7qDf2HAJ6PMySecRY3wq5YbPhRPuz3qc2e/WMfOU6gb/gvtoYcWPnMkQrrFyBRb6nMv+I5Zwqateq39ONXLNz/V9H/3rBX0Dc2FDeGHFjx4I3thPx4sFlQBtrc0/Xw9a1MY8be3ZUSymlWFvRbPsJruxz6vb/VlijPO325AGolKfZzvJ2QrwfANcAbWwob6yarxhCjCmHmGJKIabX7S3p0v4H50ex8rzmx34fmXLGFGM7zqaGePHgMtxXGxs0biw+k8Tn1p9nGJX0Y4s3BgdA3NhQcWOPR4wxmJfwtGQxTi0a+TfKn/4r7u6IFw8uA9pYm3u6HtZrY09vLOKE8TEbFt0bU7YTeGNwAGhjw2hj//vj8aWf/n+b/Gvn134Y3hhARbytNrYpbuzs7Wff+6PeOp+rfswPi09LFtHGAIgb6886pZSmOWAxRoXtaZYa6V3T3g/DGwOo2KqNedR9//3UvTv82RZ3S8vM5v/8+Osn0vxim5lLiDmmTEoqkv73w/7bMLQxgCdbtTG3Mc1bEvztCTFGtx8xRlums17E2tZMizH2S8isH99WUXt7/LokG98Du+CN5aP72qSkb1K8MYA1PtPGzOj5Qmf1atP+cvHaivgOTf5vj2/f8oNsnLGy4I15LzjFlOOLVSOf/OPzs1msgDYGMMfHcWNmRWy7Nx5217o7Va9aXXtjPz9+ffC4+b15eGOkY6SVB/bAGwPo2KqNGfU4XmMw7CArjpEPG67IV18f31y3EMLGEcWypo299IVJSc9Nez8MbQzA+SxuzIyQPzZvvaUy93I837N/+cKe49tGr669PfnuHPHGSNVStDGANbZqY/177frxvd7MzBpIz6xnJ359/EYb8wHGt2c+b8ZetbG6XxzndAvyyf/r/IA2BrDM1rgxMx79Pj7toh4AdKNYO0b+3dm5HjuPXx9z41ySgjdGOkp6g7ixT8/CHt5aa9d/+xr8HZu0Mde0jFrusvxmMLDPNFPUZL49vs+q33L8PnOd5ZmKbb+YlPTENFwrbqx+zK3wZpCsI7t0Oo3i4Pt7nzV9EjMKV+Izbczdndn8jb934vH7nfHGSEdIr+ONWV/TMm00JVcsyQH2rVopd5PmoagbFXG4JPddU5G4MfJHyM/hKtpYo3/3sTGz05h9tLAJGLU9rRa2j8HA9fg4buxK4I2RjpFeKG7MBwObuVrGejRObcZqGWJWVodb8Vnc2JUgbox0iLT3w0bXxiy+s18otR427A/VTN3yoB0bV3Srplwh8Bd8po1dDLwx0kHSS2ljltkMMObXJVJ7crW+T53py9GZb7d99QO4EvfVxogbI3+I/HAtbayebWiWyazR+rnMBtL4iuHegt1TH7k5W+PGLgneGOkY6YXixh6PR7/Gdz9lsbzOsK+9N8+pWy2feY83dk/Qxl4ziRsjFUvDteLG0vTepdot88z61U718qp9UGkjg6XldxnCtUEbwxsj1U9nvbE4ojcG8BfcVxsjboz8EfJzaLSxEEOMMabZfpgU+iWEC0DcGN4YqXzaxY3FmEoVF3zG07MJ8eLBZUAbe80kboxULH31w1J6FYSU7QTeGBwA2hjeGKl++vTDbCCxuYGVzZh48eAy3Fcb+zRujPwf5y/ES8mV8+z8EFMI0YKG29tV207gjcEBEDeGN0Yqn4aY5mwV3hiAgTbW5eecs0VcLm7nnFPOplNs2f+U7ZSsmVMpT7ud8nPCuEh5uu0pLuvMMqzbAXE7kfHG4O/JaGNnff0AxNu4Uor4ew7FL3HGGwMopdxZG9s5lJqrVQY0ER8rHqIVVq7AIm8nxPsBcA0ycWM7v67ciIgXr5QifteJt8LcgQAG2tiXiLdxRd6ZoAL3I24n9C8xXAC0sYubMeU2rqCN7QNvDMC4rza234yJt8LizsQQrbByBRZ5OyHeD4BrkIkb2/l15UZEvHgFbWwf3IEABtrYl4i3cUXemaAC9yNuJ/QvMVwAtLGLmzHlNq6gje0DbwzAuK82RtzYuQzRCitXYJG3E+L9ALgGxI2hjZ2J+F0n3gpzBwIYaGNfIt7GFXlnggrcj7id0L/EcAHQxi5uxpTbuII2tg+8MQDjvtoYcWPnMkQrrFyBRd5OiPcD4BoQN4Y2dibid514K8wdCGCgjX2JeBtX5J0JKnA/4nZC/xLDBUAbu7gZU27jCtrYPvDGAIz7amPEjZ3LEK2wcgUWeTsh3g+Aa0DcGNrYmYjfdeKtMHcggIE29iXibVyRdyaowP2I2wn9SwwXAG3s4mZMuY0raGP7wBsDMO6rjRE3di5DtMLKFVjk7YR4PwCuwR3jxuzJTxNfH2eIVli5eAVtbB/cgQDGvbQxN2C+sfNQPyzbzxHvnVCB+xG3E/qXGC4A2tjFzZhyG1fQxvaBNwZg3FcbI27sXIZohZUrsMjbCfF+AFwD4sbQxs5E/K4Tb4W5AwGMe2ljNWhj50IF7kfcTuhfYrgAaGMXN2PKbVxBG9sH3hiAcV9tjLixcxmiFVauwCJvJ8T7AXAN7hg35nz0jKUYc4zPNARLk29P+SnGLFOT4m1cQRvbxxD9AOXiwWVAG9uwp5moDZ/4eEiZMeXLKm4kinwFFnk7oX+J4QKgjb0765yf9imEFGN0izVtx2Y7BCkzptzGFbSxfeCNARj31cbe9rXzZMM2+WHTR+e5FXcmhmiFlSuwyNsJ8X7ARg6u4bc/l3NWvujHQ9zY/FnnnHOK8fF48b3iwvbkh8XwwBv7CPG7TrwVHqIfIFK8l2IsFMmaQevT19f94MGqEEIIYWWHY8oTYxS5dltAG2sxE7bRA6v9MLNkOtdevHcibiSKfAUWJTsxi8olzjnH2H5eC5ZSCiGkabXVUA2rhBCOHP1++3PHlGcgo4A21p51Tqmei7iSvvphaGPfgDa2B7yxreTcP7+5uvdyzmbDPKe2ZNY8xhgbB8W+Un8rTvhBzLdrKsEGwdxwNpkxxtobM6NVPyl1c+1fqUte7++H9TI0O/hB/JTdKrjYZDmz5yLCfbWxRTNmd/nzXl/YnvHD0MY+Y4hWWLkCi46dWECkH5BzziHY85ts47W7aa12863H4zmyYqN8Zg/cwLjr5qbIrEuecKvQ2z/fzYbCbLs+oNmYOrP5advBNuqv+P7+cPnxrZB+nNqSPR4PL6rvb2asKYbm/Ubc2H5v7PHfG3ugjX2G+F0n0govIdusOCrFe+eNNQ5QKcXa8do+Wb618rWv5kauGdOqrZpbxB77V12A2tJ4Zl+eOsfMT+nGG90UrZfKLfHKWatcygXQxtrcF29sIUUb24+4kSjyFVh07MQCKpfYvLHmKf7EG6sdl3rMzXAbYI2p/WnmzffpxxVtmM5+d9bZaoxrY3XcYapHMr0MtbvWnFRfKi9zbdtqo9CcmhpoY2hjZ4I2tge8sa2888asEayLag1336D3zlP3U0+HZskDq8fufLfajs56Y3UxbGPW9DZlmDVjvUF9a8a8lhoFUYf7amOzfe01bew1RRvbyRCtsHIFFh07sYBIPyC33lirjZXJZlhl5tcZHz4Dvp4EUbfytlHv7zM4/hegukz+XTdj9ou9KOVGJb1OObEd1stgp1CfVOkGKte9MS+GF17T4cnEjbWZnTeW172xR6WNETf2IeJ3nUgrvMQQ/QCR4tVN+bNIXcHiK55v9qAZG8zTxArL9EHC2iUwm9Ecrf6ufcUNVf/rvmczd7ExmV6GPM0oqc2bzwQpU4vf/Eo9LupmL1UTGuvTF7mgDRFtrMlFGzsGcSNR5CuwKNmJWfQvMVwAtDG0sTNBG9sD3hiAcV9tbNGM1WPoC3FjCW1sN0O0wsoVWOTthHg/AK5BJm6szSRu7EDE7zrxVniIfoBy8eAyoI21uWhjxyBuJIp8BRZ5O/H2EvvEBPuzn14Ru4grgAa0MbSxM0Eb28PQ3liuonfr2efldf63+B0CItxXGyNu7FyGaIWVK7DI91RW+gG5W6IpTUvcWrXbDgcVFEaGuDHixs5E/K7DG9vJW2+sMWO+MlOqYocB3oI21uaijR2DuJEo8hVY5Hsq696YB/b2kbn1Ku/KJwgKoI2hjZ2JuPIhbmiH9sbqfcLrUHya1rZwO6d8FUCB+2pjxI2dy7P+ZaqrR7wCy3NUVrcCN/YDmsXUfXXB/s1YAD3Ejf0+bswnWZVp2bazttPzxUJnlmFlO+cco0pdzW6n6Q4RKU+/7e7OX//Wd2zxxnK3zK5P9DAzxnxFeAvaWJu7TxsLIabmE7ucY/KXPmeVh/zf5i99fv676VtTtuKNpYn6ZSJuw0pl3hhUhHXQxn6ljT3S8yV5KYQYYnrZjuQPm7+0rVbOv8gPMcT0CN8HIK97Y/bf+hns9xcX/0CE+2pjP4wbiyFMLQIfPtf4xOmTUvq9NwbwK4gb+0HcWJye9mdP1kZjXvu55JM/Uv7kh9n2H3ljAL8ioo01uR9pYzHihPG52CeGGEP4n/6FNgbwK9DG1ryxWevl2zGEGJOcnkE++Xvy51K8MRAn3lYbmzdjOceYUkxx+ixtx/i/AxtTZpvtsbefduv/CHlAG4MR+DhurF8bxubI1tGLqaLZ3/O/Pv7KcfynN3YAZ5+xlHJIOcRsT3jcuk1KOnwaKj0soI3BOGzVxp6zQV73jNNSMfUaaLUZq9+5YNtLd/bG45cpqt/Mmy9jM7vnOrMGNeXGSpGS3iINMb+oYpVPhjYGymzVxmxhmCYUMU0rUhv9itRmWkoXqD/LxuOn16Wv7ZVFtuHWcePa2EveWKz6p6Sk90knu9XOV8QbA3G2amN2O9bWyK2U0RiqXL2IwQ1SP2b46fFri+g7NAZv44yVZW/svyWLL1aNfPIvnY82BgPyWdyY+2T+pxkqo3l7UJ5W9iyVNxarVzB8ffw8LX3tpus7M4Y3RkpapwFtDMbks7ix3uV6LsFUyWBGPzzoN7TvmbrVaLYc37Wxx+Mx641tXIRtwRsr01MtoViQkh6UPrWxyQ8jbgwG4eO4sRULUQ8ANnZr1luy347xpa/39vi1NuZOXn593zneGCnpF2mY08bwxkCfz+LGlixEY34aWau2auvTPd4evz+UbddTFmuTtsK8GXvVxuoea5zRFcgn/wr5UVgb88nP/x9SrCNUfBA35sqWWRTTq8z+9XJXb0h8tyV/a+PxrcS2T+PwffquWLwxUtI6DcdqY/7A1o9knPBuazOH2fbBjEHNB3Fj/fbKzMPZI7ydqbj9+H3++vF7iBsjJfU0HBg35pO53G55vs/q8oe0eQe0j7sAGB9rY1cCb4yUtE7DUXFjjRNWe1rNhOc0vUizdtS+KwxcmPuuqUjcGPnkv+QfpY0tRciYGWsWt/N3QDfG72DeCnJDNKHWG+jzN8ZczR7w6xNf+tFPtc/P4sYuBt4YKWmdhqO0MWt3bHiw0bN9AnMzR8wdNXPI/sKeNSOcDetDVusz136FDcbuGVOtZ3o3DvF3bm7TI/kIn47nPrfhazN9eqg7DioSN0ZK+j89PG7M421m259+edU6tMbmgm0tRikp55fPnHl96isLjfLbRrIZDn1fqs9rtR90/e44/aG+7hns6VLsXIbJQRvDGyMl/e+NHR83tjTzsG6UzIewqR++TOv2Jiv/75umMKWxGyl177AujDuLzTp5Th9H5N5kXf40vanDA4Tqr5e5eZv1ykd2qBCCrfng09kavTBXEbS5WkfJnTAvhrkvPn7r5Zk1S/W/Gj/Ja8Y6Fl4bTf3YLzbHd4/czsuPXC95YUeox5mXSnhTbYy4MfLJt/x4rDZWqnnFTXNvmW63yquda4YWtxfD3M26HpqTcgPQt7Pl1Up549vsbAWrA4H81OpQ1zytTFTXg++59ItunJqo2fog5XXUsXZx6gAGX9521htzebKpHN+tcQfrHHeR/QTr/kddzz7pdMkb86/75a7HQpubKn/6vrErgTdGSlqn4ShtrO6b189g34sv3eB/r5y9JZfSn298NWP1lMja/HiD7kalMUKNVfCW1x2UMrW8fhbN6Jc7NO4k+W6zv+LTYawkTQ177bkbV/cDaoPRvBWkP9OZmnxdL6l0xtLO109nVjmbXdt9feaq/26zZ33WNx1UXNDG/F7PpKT3ScN13zeWcwnt+bYuppuE2lTMNu69GcvT2zlytTiDURvjR/VWqcZ41+1+04KXZduT597RmKe5iO7QlGo2x1tvrCxM9/DxwN4bq51XP0HroDQ1YDt4PcR32lhdSK/VvmwZbazJxBsjvW0auoixEHeN0yx5Ywfz1hvL1RLk3tSWZW+sWda1dN7YUklmVxrKCxM3lryxvkp72xYnHa5xeWtvpi7nujfmGtV2b6wppC/PVOa8sdoWNh5nozguzaO5rza27I3l+l6v7n7yyb90/qsfFuNeIyTjjeWnu/m01jm8emPNKGUzluWDY/VonhmJ2iD5V9yx8xYmTZqfuxSuGHmD7nbirTeWKgXRD7uiVzWTZfrxyfJqmxttzPd056//reYgzQnmKr6i9kobbcwPO+uN2fbsiGImbqzJxBsjvW0aJg/sEWL8hSMl4o2VUqwgnqZc0mtb3O2fvPV0qamR6+JrmHb9lfQ6L7EfDetz3BesB/r6EubXCS9LHkizv+fXjV496FebgF5v8zPKXfR0ndMc3McV+yPUFVXvXxesqdWyOrkfbew1k7gx0numro3tEMMaRLwxuABLA6oFbQxvjJTU0/Ccl/izR0zHG4PRaQYeG+6rjc2bsXltLMdXXeHd9tL+R+fXPW6F8szlL22rlVMy/6fXN6ZfuWFrjxjAdyzZsEzcWJ+Zp/pa305pkli37X/8dpwkYJHytNs5x5iyTnm67WQtu0x5mu30nETwy2P+FrwxOAa0sS/J8j1Na+XOLsUi+hWYUsr6JRS2E/qXGC5ARhs76+sHIN7GlbkZYlKIX+L8Oo9LEPHiwWW4rza23xsTb4XFx4qHaIWVK7DI2wnxfsAe1mv+qmetSSZubOfXlRsR8eIV+addvBXmDjwRX3ipZ2lO3V+8Iw0MtLEvEW/jirwzQQXuR9xO6F/ivyAvLy6lfLHGBW3s4mZM/LERH5UVv8R4Y79i6e0nzWqB9ZpPtTeWUrIFqJr1qOqc+Pp+L/gt99XG9psx8VZY3JkYohVWrsAibyfE+wFOfH0d1zOeYVoeqVmI3f7bvxMrzS1X6EsO4o39HZm4sZ1fV74vxYtX0Mb2wR34K3zh2ji94DhXyxW6F5Xn3uFSvyKyt1hp4R0r8FvQxr5EvI0r8s4EFbgfcTuhf4kNGwYs0yi32yf7r79kxLAKd+vltq1/2WNZfr8X/BC0sYubMfHHRnxUVvwS4439kDiRu3d0zTaPjTfWrHZfmzEzh7l7Uxf8kPtqY/u9MfFWWNyZGKIVVq7AIm8nxPsBNal6o1is3lBc5t6eVao3SdpLsGoruOKNjVIbY0HcGNrYmYjfdeKtMHfgb5l9v5fhUpnfD77tr9AslW3znP4rA1XIQKCNfYl4G1fknQkqcD/izaL+Jd5Jeo109pFGOBK0sYubMeU2rqCN7QNvTAGbAOKDimcX56bcVxsjbuxchmiFlSuwyNsJ8X7Ar8gTZxfkphA3hjZ2JuJ3nXgrzB0IYKCNfYl4G1fknQkqcD/idkL/EsMFQBu7uBlTbuMK2tg+8MYAjPtqY8SNncsQrbByBRZ5OyHeD4BrQNwY2tiZiN914q0wdyCAgTb2JeJtXJF3JqjA/YjbCf1LDBcAbeziZky5jStoY/vAGwMwbqeN+cO/8xlDG9vJEK2wcgUWeTsh3g+Aa3DHuDG3YT8ZVFRuRMSLV9DG9sEdCGCgjX2JeBtX5J0JKnA/4nZC/xLDBUAbu7gZU27jCtrYPvDGAIzbaWMOcWPnMkQrrFyBRd5OiPcD4BoQN4Y2dibid514K8wdCGCgjX2JeBtX5J0JKnA/4nZC/xLDBUAbu7gZU27jCtrYPvDGAIz7amMfNVI5pRRjijGF8NyY25Z6aMWdiSFaYeUKLPJ2QrwfANfgjnFjzsZnLOecU4ohpBCm9PHcjuEl//EoSm2KeBtX0Mb2MUQ/QLl4cBnQxtbIOT89rXcfs2RSD61470TcSBT5CizydkL/EsMFQBtbO+uUYorxv781badqu0nxxj4CbWwPeGMAxn21sfW+9hYnLE4f35Z6aMWdiSFaYeUKLPJ2QrwfANeAuLH2rLPl//fAOt8rvqpij0dCG/sW8btOvBUeoh+gXDy4DGhjr0w2rP3EN34Y2tiniBuJIl+BRd5O6F9iuABoY503llKOMYXQpPk1p1fF0Ma+AG1sD3hjAMZ9tbFFM/bfbtnnacN8O835YWhjnzJEK6xcgUXeToj3A+AaEDe21RtLi94Y2tj3iN914q3wEP0A5eLBZUAba3Mrb2wujSHHiDa2H3EjUeQrsMjbCf1LDBcAbWy/N4Y29j1oY3vAGwMw7quNzfa1c+ONxRmfDG3sJwzRCitXYJG3E+L9ALgGxI2998byujdG3NgOxO868VZ4iH6AcvHgMqCNtblvtLEQcmzHEtHGvkDcSBT5CizydkL/EsMFQBtDGzsTtLE94I0BGPfVxogbO5chWmHlCizydkK8HwDXgLgx4sbORPyuE2+Fh+gHKBcPLgPaWJtL3NgxiBuJIl+BRd5O6F9iuABoY2hjZ4I2toc7e2P9YZXrAf6a+2pjxI2dyxCtsHIFFvmeysZ+wPqdkCZsh5xzCCHGGELwr/s23BDixogbOxPxuw5vbCcbi2fCxqxrnlIKIdhx7FBmw2zDrg42DNDG2lzixo5B3EgU+Qos8j2VLZc4pRRjrL2r+l+he6Z86Miujls1uC1oY2hjZyLeAIkb2mt4Y2aoZq1RCMFsW30cM3hu/MRvITiG+2pjfxI3lp7D96WUPP1KrraPzHdnQqQ8bf7UCquUp8t/SjIy5WnzvQJzOYsUJXIAAAp4SURBVOB3v+BtP8Dt0IoZs6tQd7VdLfP/3rMFAyMTN9Zm7ogbCyHEmEJMMTVpJH8mP4qVp8+PKcQoVJ7z6uG79mHdGzM7ZNuzZqyZx/F4PJr/2vEfj4enXxQSLgDaWJv7XdxYiDHExIfP9T6PECen9DPWvTGf2WHmyqdsOLVtawyVm0D353DIbgva2C+0MTNqMT17r2yzfY3t4NtfWoh1b8zHll0bq3O8bfJD1d6Ym7fant2wEQMj3lYb+1HcGE4Yn0t+4vT5K2+sJsYYXx0vz/coMbeItd+WqzAyBhXvSSZurM38JG4sdn7Yf02FfPLHzQ9P6+Xbf+GNNQ/j7PaWHKwXRLSxJndj3NjZnWU+fP7mE2J49s/+p+krU7HdGwP4GrSx9qxTSimmGOMzTb6dqu0YUw4xkZJeLa08sHCgNwawh8+0sf6mfMbWvMuvYlzWbuuvj19eI2k2nsuMGcs5xBxTDjGHlEN6sx3T88M22+Nvm0Pm1iv69l9rYwBf81ncWAih8dviRBP24WH2PvXILOXj8VhRYr8+fplkYfuV7SZ5zht7Ps+kpHdMT9LGAPawVRszy9HE0vuEIpsvlKe1O5eOthKluP/4n8Y/zhq8lP2pzqSkd0tD54ehjYE4H2hjvQlpIjnMitSR+bMjgUvGZufxzUB+9MzgjZGStum8NvYncWMAv+IzbazxltxDciviHlWcVvD0ndO0BtpfHL9MI5Bvf8JZ9sb+W7L4YtXIJ//i+a0fdlTcGMDXfBY3ZiN79Z5pelGCu1mN7fH9rV+WqkU8+xkZe45fs3F0EW+MlLRN0cZgQD6LG1vZ06xLPxLY7B+n5T7NhDaO4P7jW2bc8PqGBW+sTE+1hFZBSnpkGogbg9H4OG5sacjODFLpRgJ9f++UuRn7o+MXvDFS0q9T4sZgQLZqYzYe6CtSl8kMuCJV7+mrnLmNqafO//z4/vUt8pvzLm6s9cnijK5APvlXyiduDMbjg7gxvyN9/elS6Vv9zk2kc5/z2+Nv+YmlX6zBGyO9dXqsNpbnVkVwHX3lcW4UdO/U2v6W80WBYVBYU/E1k7gx0hun4cC4MR878QEYo37p8+wXfdjG90/T+zPLNPbDYOZ9+FgbuxJ4Y6SkbXpU3Fh+XQmhXtxnvTly36s2Y/ZdlxVwxe7GZ3FjV4K4MfLJb/IPixvL1UvFyuSB2bZ5Wkv2zxfs9v39lZu2gQ27G5/FjV0MvDFS0jY9UBurva56kHB2GVU/oFmv+r916I6ZRmvQGFe8D2hjr5nEjZHeOA3Hxo354ga1N9b8t8mxjdk5zza66NM9Pl1kFQYFbQxvjJR03hs7Jm4sL6/33dgqd9HS9K6MZmKI/ekSycrLNOBi3FcbI26MfPJf8+fjxv56TcW0sN53M3JYqggc8958Z3PC/Fv2o8xXvAkfxI1dD7wxUtI2PVAbqydrNAbJJxz6FMRmCLGxcPUR6uURvigzjAja2GsmcWOkN07DTNxY+k4YK++8saX1CpYWN+h3W/rvR8sgwOigjeGNkZIuemMxpu+GE6eniemCcAT31caIGyOf/CZ/8sNiCDHubhM2amMAeyBuDG+MlPS/VXM9zFY03PmI4Y3BMaCNvWauaWPk/zZ/KVUr533yn9MUf2V78MbgANDG8MZISf+nMf6yHcAbg2O4rza21FXMueTnZKfV7ZxjTG/2OXX7uSKPTHletktJ/1/GIVCeue1pTSOV8nTbOdYV+INjHvSIAfyQTNzY7q/rdjb1+8Lid514K5ynfsDZBVlEvHhwGdDGvkS8jSu7T/CvoQL3I24n9C8xXICMNnbW1w9AvI0rpYi/U0P8EuONARj31cb2e2PirbC4MzFEK6xcgUXeToj3A+AaZOLGdn5duRERL15BG9sHdyCAgTb2JeJtXJEvoXjxCt7YbvQvMVwAtLHvz1q/jRN/UYX4qGx+RizoXuIpHkD3EosXDy7DfbWxPWZMvAXRb4LF++n6FTjEHWjBbWeXBS4OcWPfnLV5OZrPpxVM+WqOYiHESyh7B5bJz5YtHlwPtLEP0H8+R+mkn12QRYaoQOWnVf8Sw8VAG9t61s+1f4RtmH4DJ24hinYJ/Q48uyCL6N+BcFXuq41tf+T0n0/9EipbiDKCD0EFAsxC3Nj7sx5CKVFuQdyL1S/h2QWZhzsQYB20sff7KD+f4g2ceCdd34sVr8AywjMC1wZtbPGsvYGTfT7FfYhRLIRyCbkDAbZwX21sxYzpP5/i7S8WYj/iJdR3E+EmEDfWnrXHXck+n1iI/STirnagfwfC3UAb+4/+8zmKiVUuobKFKPKdAP1nBO4G2lhq/lSuB/EGrmiv4sj6JvvRvwPhntxXG6ubDP3nU7yBG8VNPLsgi4hXYBnhGYF7QtxYKtrPp/7qIYW16nejfAca9+zpwijcXRsTfz7FbRgWYj/iJdR3E+Hm3FEbM7tVpz06+Ut7nlWePn9pW6ec22v1rOurU54+X9nPBjDuqI1Z19K7mbJYO3J2KRYRL14epIRnF2GNhB8G8mTixs4uxRriJdS/bfRbYXFfR78CAcqdtTFxI1Hk7cQQFSjeCouXULx4AOWe2pij3wqLl1C/jdMvId4YwH7uqI0BAMA1yHeOGwMAgAtwX20MAABG59baGAAAXAC0MQAAGJVbx40BAMAFQBsDAIBRQRsDAICxuak2ZmueSp24F6kJOFUral/IOKEQKttXl4WVGOeWrVR15Tl18c6qwNy9SGGpVDo1CWDcNG4s5/x4PEopKaUQgkLj68uwmnfsl8P+tHVarcznYjVmRbKcGKPVof1LoXhWXZ75eDysLT69/Q0h1FfZCmkVWCYLcXyprADNkEwIoS9VCMFqUuFaAzh31MasNbHt05u2Hmt2bdsaDttWKKpVnTfBZlzdZtQVezxWsD6z7qmc2GuxJ83/tIeur8Dji2eWqb529SX2UkldawDnjtqYPY21GVPwcmrq4vV+z3nlKt4Hb8yY71Ab4OMxk+8vyrLM3nicOHDX+4WNW1P3Wg6meSi8VP689Nf6Po0GiHNHbWzpiVWg93VEilp3xle8sRPNmFkss2FektkW+awSmtNTj8o2HuSJxeuHsut/9QOJmDEQ4Y5xY01bNjsSdRbWzNWWQMcbc13HTVev2J1uxhqL5aMNvs+53pjVoeuLpbv9BL0x/5eOxQVouKk2VtuG0wUno7dhRamoVjbj8Xi4XlJbjnP1kr7xbXyIxnc8vniz2piIi9P07WY7BDp+LYBzR22sVE9pI2WfiA832bbn2/RxnZmKRuMj+uy1c0tol9Xu5HqmeG1xT3RnfQ5qP1PReidnFc8Hiuu3i7nQUHet3CNXG4qHm3NHbaxU4S86J167O7XXpVbUPsbIS356h2A2REwhMMtL4nWlUzyPtKvLMFuquvynX2sA46ZxYwAAcBnuqI0BAMA1uKk2BgAAl+Gm2hgAAFyAO8aNAQDAlUAbAwCAUUEbAwCAsUEbAwCAUSFuDAAAxgZtDAAARgVtDAAAxgZtDAAARoW4MQAAGBu0MQAAGBW0MQAAGBu0MQAAGJX/cWP+Al9SUlJSUtKB0hjjPyFw+++4Gyt+AAAAAElFTkSuQmCC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png;base64,iVBORw0KGgoAAAANSUhEUgAAAkIAAAFRCAIAAAAXb1X/AAAgAElEQVR4nO2dUZKrIBBFsyf2xJ7YE3vifXTsR0CNiRm96DmVohzGGESlaS6Nj5RSjJGUlJSUlHTE9PF4PFJKGQAAYDRSSk8zVgAAAEYjxvgwv+zskgAAAHzG0xtLKWHGAABgRP5rY2eXBAAA4DPQxgAAYGzQxgAAYFRyzjFGtDEAABgVtDEAABgVtDEAABgbtDEAABgV4sYAAGBs0MYAAGBU0MYAAGBs0MYAAGBUiBsDAICxQRsDAIBRQRsDAICxQRsDAIBRIW4MAADGBm3sS6wLcHYp1sg555zPLsUi4sUrI5SQOxAAbexLbIqneKWllMQbkRjj2UVYQ3yUwp5e5UssXjy4DGhjn2Fthz2f4pVGK7wT8Qos8nZC/xmBC0Dc2Ge4DSuDtMLKxSsjjIkpl5A7EMBAG9uKO2H2p3gbV+SdCSpwP+J2Qv8SwwVAG9tKY8PKCI+oeBtX5LUx8UuMNwZgoI29oR5IbPLFW2FxZ2KIVli5Aou8nRDvB8A1IG7sDWarZluKIVph5eIVtLF9cAcCGGhj89QzEld2OLhUHyHeO6EC9yNuJ/QvMVwAtLF5lgYS+30OK9IXiLdxBW1sH3hjAAbaWEuaWN8NbWwnQ7TCyhVY5O2EeD8ArgFxYy3rA4k1Q7TCysUraGP74A4EMNDGnrwVw2b3/+tS7UG8d0IF7kfcTuhfYrgAaGNPVmYkrnxFvNLE27iCNrYPvDEA4+7a2KdOWP1F8VZY3JkYohVWrsAibyfE+wFwDe4eN7ZlRuL6d5UbEfHiFbSxfXAHAhj30sbcbtXsOdRvi/dbxHsnVOB+xO2E/iWGC3BHbSxN71jZ2UjpP6LibVxBG9sH3hiAcV9tbGcjhTa2kyFaYeUKLPJ2QrwfANfg1nFj+82YeCMiXryCNrYP7kAA417aWM0dBhWVS0gF7kfcTuhfYrgAd9TGnJ94Yz8sz88Rb+MK2tg+8MYADLSx778etStN3JkYohVWrsAibyfE+wFwDW4dN/b1M2YNR98Kn7W9hHgbV9DG9jFEP0C5eHAZ0MY2kVNKMdonTxspBM98yf/77bRhOE68dyJuJIp8BRZ5O6F/ieECoI1tOOucc0rx8UghxBCeaay2T8p/W3DxNq6gje0DbwzAuK82tqWvnXPO5nUpfcyS/eQET2SIVli5Aou8nRDvB8A1IG5s9f3OKT29nxjNE0qnb4dLeWPid514KzxEP0C5eHAZ0MbmUXPCutFFtLE/R7wCi7yd0L/EcAHQxubPOlXWIp66PeuHXcYbQxvbA94YgHFfbWy2kco5p8YPq/88Y9vtVny1ZG9PUNyZGKIVVq7AIm8nxPsBcA2IG+vMWEo5hhyCDSo26Sn5/y3Z62zJtyco3sYVtLF9DNEPUC4eXAa0sTY3Vxbl9LT3wyLa2FGIV2CRtxP6lxguANrYrDc24yedmM7M77iKN4Y2tge8MQDjvtrYbF87N95YXPCTjspHGzsR8Qos8nZCvB8A14C4sffe2Ok6WWXJ0MYORbwVHqIfoFw8uAxoY23u6XrYujaW0MaOQrwCi7yd0L/EcAHQxtDGzgRtbA+je2P9GxvyxNv97c8QQozR81NK4ncU/BH31cYWzdh/fyi8aFfxhHy0sRMRr8Ai31NZ6gdY39lNjmkbTt+rdotlWObj8bAvhulZqE0a3AfixobyxogbOxa8sZ3MFs8Mj5ml/is558fj0WTWhi2EYB6bGy0zY2bVfn8OMAJoY23u6XrYujZG3NhhiFdgke+pzF5iy1kyY32+GTY/TXe/LLP25P7kHEAetLGhvDG0sWMRN7SDemPGrBmzwcP+K403Zl9MKdm2K2Ti1wv+jvtqY8SNncsQrbByBRb5nsqKXam1MWfJqXJtzExXeL35zfK5PQsbHg24EsSNETd2JuJ3nXjvfoh+wEfe2PqwkB2qMXX1GGNZ9ufg2qCNtbmn62Hr2hhxY4chXoFFvqeycolDCM2/tjhSjZWyP/2Abuf2lhuGAm0MbexMxFsccUM7qDf2HAJ6PMySecRY3wq5YbPhRPuz3qc2e/WMfOU6gb/gvtoYcWPnMkQrrFyBRb6nMv+I5Zwqateq39ONXLNz/V9H/3rBX0Dc2FDeGHFjx4I3thPx4sFlQBtrc0/Xw9a1MY8be3ZUSymlWFvRbPsJruxz6vb/VlijPO325AGolKfZzvJ2QrwfANcAbWwob6yarxhCjCmHmGJKIabX7S3p0v4H50ex8rzmx34fmXLGFGM7zqaGePHgMtxXGxs0biw+k8Tn1p9nGJX0Y4s3BgdA3NhQcWOPR4wxmJfwtGQxTi0a+TfKn/4r7u6IFw8uA9pYm3u6HtZrY09vLOKE8TEbFt0bU7YTeGNwAGhjw2hj//vj8aWf/n+b/Gvn134Y3hhARbytNrYpbuzs7Wff+6PeOp+rfswPi09LFtHGAIgb6886pZSmOWAxRoXtaZYa6V3T3g/DGwOo2KqNedR9//3UvTv82RZ3S8vM5v/8+Osn0vxim5lLiDmmTEoqkv73w/7bMLQxgCdbtTG3Mc1bEvztCTFGtx8xRlums17E2tZMizH2S8isH99WUXt7/LokG98Du+CN5aP72qSkb1K8MYA1PtPGzOj5Qmf1atP+cvHaivgOTf5vj2/f8oNsnLGy4I15LzjFlOOLVSOf/OPzs1msgDYGMMfHcWNmRWy7Nx5217o7Va9aXXtjPz9+ffC4+b15eGOkY6SVB/bAGwPo2KqNGfU4XmMw7CArjpEPG67IV18f31y3EMLGEcWypo299IVJSc9Nez8MbQzA+SxuzIyQPzZvvaUy93I837N/+cKe49tGr669PfnuHPHGSNVStDGANbZqY/177frxvd7MzBpIz6xnJ359/EYb8wHGt2c+b8ZetbG6XxzndAvyyf/r/IA2BrDM1rgxMx79Pj7toh4AdKNYO0b+3dm5HjuPXx9z41ySgjdGOkp6g7ixT8/CHt5aa9d/+xr8HZu0Mde0jFrusvxmMLDPNFPUZL49vs+q33L8PnOd5ZmKbb+YlPTENFwrbqx+zK3wZpCsI7t0Oo3i4Pt7nzV9EjMKV+Izbczdndn8jb934vH7nfHGSEdIr+ONWV/TMm00JVcsyQH2rVopd5PmoagbFXG4JPddU5G4MfJHyM/hKtpYo3/3sTGz05h9tLAJGLU9rRa2j8HA9fg4buxK4I2RjpFeKG7MBwObuVrGejRObcZqGWJWVodb8Vnc2JUgbox0iLT3w0bXxiy+s18otR427A/VTN3yoB0bV3Srplwh8Bd8po1dDLwx0kHSS2ljltkMMObXJVJ7crW+T53py9GZb7d99QO4EvfVxogbI3+I/HAtbayebWiWyazR+rnMBtL4iuHegt1TH7k5W+PGLgneGOkY6YXixh6PR7/Gdz9lsbzOsK+9N8+pWy2feY83dk/Qxl4ziRsjFUvDteLG0vTepdot88z61U718qp9UGkjg6XldxnCtUEbwxsj1U9nvbE4ojcG8BfcVxsjboz8EfJzaLSxEEOMMabZfpgU+iWEC0DcGN4YqXzaxY3FmEoVF3zG07MJ8eLBZUAbe80kboxULH31w1J6FYSU7QTeGBwA2hjeGKl++vTDbCCxuYGVzZh48eAy3Fcb+zRujPwf5y/ES8mV8+z8EFMI0YKG29tV207gjcEBEDeGN0Yqn4aY5mwV3hiAgTbW5eecs0VcLm7nnFPOplNs2f+U7ZSsmVMpT7ud8nPCuEh5uu0pLuvMMqzbAXE7kfHG4O/JaGNnff0AxNu4Uor4ew7FL3HGGwMopdxZG9s5lJqrVQY0ER8rHqIVVq7AIm8nxPsBcA0ycWM7v67ciIgXr5QifteJt8LcgQAG2tiXiLdxRd6ZoAL3I24n9C8xXAC0sYubMeU2rqCN7QNvDMC4rza234yJt8LizsQQrbByBRZ5OyHeD4BrkIkb2/l15UZEvHgFbWwf3IEABtrYl4i3cUXemaAC9yNuJ/QvMVwAtLGLmzHlNq6gje0DbwzAuK82RtzYuQzRCitXYJG3E+L9ALgGxI2hjZ2J+F0n3gpzBwIYaGNfIt7GFXlnggrcj7id0L/EcAHQxi5uxpTbuII2tg+8MQDjvtoYcWPnMkQrrFyBRd5OiPcD4BoQN4Y2dibid514K8wdCGCgjX2JeBtX5J0JKnA/4nZC/xLDBUAbu7gZU27jCtrYPvDGAIz7amPEjZ3LEK2wcgUWeTsh3g+Aa0DcGNrYmYjfdeKtMHcggIE29iXibVyRdyaowP2I2wn9SwwXAG3s4mZMuY0raGP7wBsDMO6rjRE3di5DtMLKFVjk7YR4PwCuwR3jxuzJTxNfH2eIVli5eAVtbB/cgQDGvbQxN2C+sfNQPyzbzxHvnVCB+xG3E/qXGC4A2tjFzZhyG1fQxvaBNwZg3FcbI27sXIZohZUrsMjbCfF+AFwD4sbQxs5E/K4Tb4W5AwGMe2ljNWhj50IF7kfcTuhfYrgAaGMXN2PKbVxBG9sH3hiAcV9tjLixcxmiFVauwCJvJ8T7AXAN7hg35nz0jKUYc4zPNARLk29P+SnGLFOT4m1cQRvbxxD9AOXiwWVAG9uwp5moDZ/4eEiZMeXLKm4kinwFFnk7oX+J4QKgjb0765yf9imEFGN0izVtx2Y7BCkzptzGFbSxfeCNARj31cbe9rXzZMM2+WHTR+e5FXcmhmiFlSuwyNsJ8X7ARg6u4bc/l3NWvujHQ9zY/FnnnHOK8fF48b3iwvbkh8XwwBv7CPG7TrwVHqIfIFK8l2IsFMmaQevT19f94MGqEEIIYWWHY8oTYxS5dltAG2sxE7bRA6v9MLNkOtdevHcibiSKfAUWJTsxi8olzjnH2H5eC5ZSCiGkabXVUA2rhBCOHP1++3PHlGcgo4A21p51Tqmei7iSvvphaGPfgDa2B7yxreTcP7+5uvdyzmbDPKe2ZNY8xhgbB8W+Un8rTvhBzLdrKsEGwdxwNpkxxtobM6NVPyl1c+1fqUte7++H9TI0O/hB/JTdKrjYZDmz5yLCfbWxRTNmd/nzXl/YnvHD0MY+Y4hWWLkCi46dWECkH5BzziHY85ts47W7aa12863H4zmyYqN8Zg/cwLjr5qbIrEuecKvQ2z/fzYbCbLs+oNmYOrP5advBNuqv+P7+cPnxrZB+nNqSPR4PL6rvb2asKYbm/Ubc2H5v7PHfG3ugjX2G+F0n0govIdusOCrFe+eNNQ5QKcXa8do+Wb618rWv5kauGdOqrZpbxB77V12A2tJ4Zl+eOsfMT+nGG90UrZfKLfHKWatcygXQxtrcF29sIUUb24+4kSjyFVh07MQCKpfYvLHmKf7EG6sdl3rMzXAbYI2p/WnmzffpxxVtmM5+d9bZaoxrY3XcYapHMr0MtbvWnFRfKi9zbdtqo9CcmhpoY2hjZ4I2tge8sa2888asEayLag1336D3zlP3U0+HZskDq8fufLfajs56Y3UxbGPW9DZlmDVjvUF9a8a8lhoFUYf7amOzfe01bew1RRvbyRCtsHIFFh07sYBIPyC33lirjZXJZlhl5tcZHz4Dvp4EUbfytlHv7zM4/hegukz+XTdj9ou9KOVGJb1OObEd1stgp1CfVOkGKte9MS+GF17T4cnEjbWZnTeW172xR6WNETf2IeJ3nUgrvMQQ/QCR4tVN+bNIXcHiK55v9qAZG8zTxArL9EHC2iUwm9Ecrf6ufcUNVf/rvmczd7ExmV6GPM0oqc2bzwQpU4vf/Eo9LupmL1UTGuvTF7mgDRFtrMlFGzsGcSNR5CuwKNmJWfQvMVwAtDG0sTNBG9sD3hiAcV9tbNGM1WPoC3FjCW1sN0O0wsoVWOTthHg/AK5BJm6szSRu7EDE7zrxVniIfoBy8eAyoI21uWhjxyBuJIp8BRZ5O/H2EvvEBPuzn14Ru4grgAa0MbSxM0Eb28PQ3liuonfr2efldf63+B0CItxXGyNu7FyGaIWVK7DI91RW+gG5W6IpTUvcWrXbDgcVFEaGuDHixs5E/K7DG9vJW2+sMWO+MlOqYocB3oI21uaijR2DuJEo8hVY5Hsq696YB/b2kbn1Ku/KJwgKoI2hjZ2JuPIhbmiH9sbqfcLrUHya1rZwO6d8FUCB+2pjxI2dy7P+ZaqrR7wCy3NUVrcCN/YDmsXUfXXB/s1YAD3Ejf0+bswnWZVp2bazttPzxUJnlmFlO+cco0pdzW6n6Q4RKU+/7e7OX//Wd2zxxnK3zK5P9DAzxnxFeAvaWJu7TxsLIabmE7ucY/KXPmeVh/zf5i99fv676VtTtuKNpYn6ZSJuw0pl3hhUhHXQxn6ljT3S8yV5KYQYYnrZjuQPm7+0rVbOv8gPMcT0CN8HIK97Y/bf+hns9xcX/0CE+2pjP4wbiyFMLQIfPtf4xOmTUvq9NwbwK4gb+0HcWJye9mdP1kZjXvu55JM/Uv7kh9n2H3ljAL8ioo01uR9pYzHihPG52CeGGEP4n/6FNgbwK9DG1ryxWevl2zGEGJOcnkE++Xvy51K8MRAn3lYbmzdjOceYUkxx+ixtx/i/AxtTZpvtsbefduv/CHlAG4MR+DhurF8bxubI1tGLqaLZ3/O/Pv7KcfynN3YAZ5+xlHJIOcRsT3jcuk1KOnwaKj0soI3BOGzVxp6zQV73jNNSMfUaaLUZq9+5YNtLd/bG45cpqt/Mmy9jM7vnOrMGNeXGSpGS3iINMb+oYpVPhjYGymzVxmxhmCYUMU0rUhv9itRmWkoXqD/LxuOn16Wv7ZVFtuHWcePa2EveWKz6p6Sk90knu9XOV8QbA3G2amN2O9bWyK2U0RiqXL2IwQ1SP2b46fFri+g7NAZv44yVZW/svyWLL1aNfPIvnY82BgPyWdyY+2T+pxkqo3l7UJ5W9iyVNxarVzB8ffw8LX3tpus7M4Y3RkpapwFtDMbks7ix3uV6LsFUyWBGPzzoN7TvmbrVaLYc37Wxx+Mx641tXIRtwRsr01MtoViQkh6UPrWxyQ8jbgwG4eO4sRULUQ8ANnZr1luy347xpa/39vi1NuZOXn593zneGCnpF2mY08bwxkCfz+LGlixEY34aWau2auvTPd4evz+UbddTFmuTtsK8GXvVxuoea5zRFcgn/wr5UVgb88nP/x9SrCNUfBA35sqWWRTTq8z+9XJXb0h8tyV/a+PxrcS2T+PwffquWLwxUtI6DcdqY/7A1o9knPBuazOH2fbBjEHNB3Fj/fbKzMPZI7ydqbj9+H3++vF7iBsjJfU0HBg35pO53G55vs/q8oe0eQe0j7sAGB9rY1cCb4yUtE7DUXFjjRNWe1rNhOc0vUizdtS+KwxcmPuuqUjcGPnkv+QfpY0tRciYGWsWt/N3QDfG72DeCnJDNKHWG+jzN8ZczR7w6xNf+tFPtc/P4sYuBt4YKWmdhqO0MWt3bHiw0bN9AnMzR8wdNXPI/sKeNSOcDetDVusz136FDcbuGVOtZ3o3DvF3bm7TI/kIn47nPrfhazN9eqg7DioSN0ZK+j89PG7M421m259+edU6tMbmgm0tRikp55fPnHl96isLjfLbRrIZDn1fqs9rtR90/e44/aG+7hns6VLsXIbJQRvDGyMl/e+NHR83tjTzsG6UzIewqR++TOv2Jiv/75umMKWxGyl177AujDuLzTp5Th9H5N5kXf40vanDA4Tqr5e5eZv1ykd2qBCCrfng09kavTBXEbS5WkfJnTAvhrkvPn7r5Zk1S/W/Gj/Ja8Y6Fl4bTf3YLzbHd4/czsuPXC95YUeox5mXSnhTbYy4MfLJt/x4rDZWqnnFTXNvmW63yquda4YWtxfD3M26HpqTcgPQt7Pl1Up549vsbAWrA4H81OpQ1zytTFTXg++59ItunJqo2fog5XXUsXZx6gAGX9521htzebKpHN+tcQfrHHeR/QTr/kddzz7pdMkb86/75a7HQpubKn/6vrErgTdGSlqn4ShtrO6b189g34sv3eB/r5y9JZfSn298NWP1lMja/HiD7kalMUKNVfCW1x2UMrW8fhbN6Jc7NO4k+W6zv+LTYawkTQ177bkbV/cDaoPRvBWkP9OZmnxdL6l0xtLO109nVjmbXdt9feaq/26zZ33WNx1UXNDG/F7PpKT3ScN13zeWcwnt+bYuppuE2lTMNu69GcvT2zlytTiDURvjR/VWqcZ41+1+04KXZduT597RmKe5iO7QlGo2x1tvrCxM9/DxwN4bq51XP0HroDQ1YDt4PcR32lhdSK/VvmwZbazJxBsjvW0auoixEHeN0yx5Ywfz1hvL1RLk3tSWZW+sWda1dN7YUklmVxrKCxM3lryxvkp72xYnHa5xeWtvpi7nujfmGtV2b6wppC/PVOa8sdoWNh5nozguzaO5rza27I3l+l6v7n7yyb90/qsfFuNeIyTjjeWnu/m01jm8emPNKGUzluWDY/VonhmJ2iD5V9yx8xYmTZqfuxSuGHmD7nbirTeWKgXRD7uiVzWTZfrxyfJqmxttzPd056//reYgzQnmKr6i9kobbcwPO+uN2fbsiGImbqzJxBsjvW0aJg/sEWL8hSMl4o2VUqwgnqZc0mtb3O2fvPV0qamR6+JrmHb9lfQ6L7EfDetz3BesB/r6EubXCS9LHkizv+fXjV496FebgF5v8zPKXfR0ndMc3McV+yPUFVXvXxesqdWyOrkfbew1k7gx0numro3tEMMaRLwxuABLA6oFbQxvjJTU0/Ccl/izR0zHG4PRaQYeG+6rjc2bsXltLMdXXeHd9tL+R+fXPW6F8szlL22rlVMy/6fXN6ZfuWFrjxjAdyzZsEzcWJ+Zp/pa305pkli37X/8dpwkYJHytNs5x5iyTnm67WQtu0x5mu30nETwy2P+FrwxOAa0sS/J8j1Na+XOLsUi+hWYUsr6JRS2E/qXGC5ARhs76+sHIN7GlbkZYlKIX+L8Oo9LEPHiwWW4rza23xsTb4XFx4qHaIWVK7DI2wnxfsAe1mv+qmetSSZubOfXlRsR8eIV+addvBXmDjwRX3ipZ2lO3V+8Iw0MtLEvEW/jirwzQQXuR9xO6F/ivyAvLy6lfLHGBW3s4mZM/LERH5UVv8R4Y79i6e0nzWqB9ZpPtTeWUrIFqJr1qOqc+Pp+L/gt99XG9psx8VZY3JkYohVWrsAibyfE+wFOfH0d1zOeYVoeqVmI3f7bvxMrzS1X6EsO4o39HZm4sZ1fV74vxYtX0Mb2wR34K3zh2ji94DhXyxW6F5Xn3uFSvyKyt1hp4R0r8FvQxr5EvI0r8s4EFbgfcTuhf4kNGwYs0yi32yf7r79kxLAKd+vltq1/2WNZfr8X/BC0sYubMfHHRnxUVvwS4439kDiRu3d0zTaPjTfWrHZfmzEzh7l7Uxf8kPtqY/u9MfFWWNyZGKIVVq7AIm8nxPsBNal6o1is3lBc5t6eVao3SdpLsGoruOKNjVIbY0HcGNrYmYjfdeKtMHfgb5l9v5fhUpnfD77tr9AslW3znP4rA1XIQKCNfYl4G1fknQkqcD/izaL+Jd5Jeo109pFGOBK0sYubMeU2rqCN7QNvTAGbAOKDimcX56bcVxsjbuxchmiFlSuwyNsJ8X7Ar8gTZxfkphA3hjZ2JuJ3nXgrzB0IYKCNfYl4G1fknQkqcD/idkL/EsMFQBu7uBlTbuMK2tg+8MYAjPtqY8SNncsQrbByBRZ5OyHeD4BrQNwY2tiZiN914q0wdyCAgTb2JeJtXJF3JqjA/YjbCf1LDBcAbeziZky5jStoY/vAGwMwbqeN+cO/8xlDG9vJEK2wcgUWeTsh3g+Aa3DHuDG3YT8ZVFRuRMSLV9DG9sEdCGCgjX2JeBtX5J0JKnA/4nZC/xLDBUAbu7gZU27jCtrYPvDGAIzbaWMOcWPnMkQrrFyBRd5OiPcD4BoQN4Y2dibid514K8wdCGCgjX2JeBtX5J0JKnA/4nZC/xLDBUAbu7gZU27jCtrYPvDGAIz7amMfNVI5pRRjijGF8NyY25Z6aMWdiSFaYeUKLPJ2QrwfANfgjnFjzsZnLOecU4ohpBCm9PHcjuEl//EoSm2KeBtX0Mb2MUQ/QLl4cBnQxtbIOT89rXcfs2RSD61470TcSBT5CizydkL/EsMFQBtbO+uUYorxv781badqu0nxxj4CbWwPeGMAxn21sfW+9hYnLE4f35Z6aMWdiSFaYeUKLPJ2QrwfANeAuLH2rLPl//fAOt8rvqpij0dCG/sW8btOvBUeoh+gXDy4DGhjr0w2rP3EN34Y2tiniBuJIl+BRd5O6F9iuABoY503llKOMYXQpPk1p1fF0Ma+AG1sD3hjAMZ9tbFFM/bfbtnnacN8O835YWhjnzJEK6xcgUXeToj3A+AaEDe21RtLi94Y2tj3iN914q3wEP0A5eLBZUAba3Mrb2wujSHHiDa2H3EjUeQrsMjbCf1LDBcAbWy/N4Y29j1oY3vAGwMw7quNzfa1c+ONxRmfDG3sJwzRCitXYJG3E+L9ALgGxI2998byujdG3NgOxO868VZ4iH6AcvHgMqCNtblvtLEQcmzHEtHGvkDcSBT5CizydkL/EsMFQBtDGzsTtLE94I0BGPfVxogbO5chWmHlCizydkK8HwDXgLgx4sbORPyuE2+Fh+gHKBcPLgPaWJtL3NgxiBuJIl+BRd5O6F9iuABoY2hjZ4I2toc7e2P9YZXrAf6a+2pjxI2dyxCtsHIFFvmeysZ+wPqdkCZsh5xzCCHGGELwr/s23BDixogbOxPxuw5vbCcbi2fCxqxrnlIKIdhx7FBmw2zDrg42DNDG2lzixo5B3EgU+Qos8j2VLZc4pRRjrL2r+l+he6Z86Miujls1uC1oY2hjZyLeAIkb2mt4Y2aoZq1RCMFsW30cM3hu/MRvITiG+2pjfxI3lp7D96WUPP1KrraPzHdnQqQ8bf7UCquUp8t/SjIy5WnzvQJzOYsUJXIAAAp4SURBVOB3v+BtP8Dt0IoZs6tQd7VdLfP/3rMFAyMTN9Zm7ogbCyHEmEJMMTVpJH8mP4qVp8+PKcQoVJ7z6uG79mHdGzM7ZNuzZqyZx/F4PJr/2vEfj4enXxQSLgDaWJv7XdxYiDHExIfP9T6PECen9DPWvTGf2WHmyqdsOLVtawyVm0D353DIbgva2C+0MTNqMT17r2yzfY3t4NtfWoh1b8zHll0bq3O8bfJD1d6Ym7fant2wEQMj3lYb+1HcGE4Yn0t+4vT5K2+sJsYYXx0vz/coMbeItd+WqzAyBhXvSSZurM38JG4sdn7Yf02FfPLHzQ9P6+Xbf+GNNQ/j7PaWHKwXRLSxJndj3NjZnWU+fP7mE2J49s/+p+krU7HdGwP4GrSx9qxTSimmGOMzTb6dqu0YUw4xkZJeLa08sHCgNwawh8+0sf6mfMbWvMuvYlzWbuuvj19eI2k2nsuMGcs5xBxTDjGHlEN6sx3T88M22+Nvm0Pm1iv69l9rYwBf81ncWAih8dviRBP24WH2PvXILOXj8VhRYr8+fplkYfuV7SZ5zht7Ps+kpHdMT9LGAPawVRszy9HE0vuEIpsvlKe1O5eOthKluP/4n8Y/zhq8lP2pzqSkd0tD54ehjYE4H2hjvQlpIjnMitSR+bMjgUvGZufxzUB+9MzgjZGStum8NvYncWMAv+IzbazxltxDciviHlWcVvD0ndO0BtpfHL9MI5Bvf8JZ9sb+W7L4YtXIJ//i+a0fdlTcGMDXfBY3ZiN79Z5pelGCu1mN7fH9rV+WqkU8+xkZe45fs3F0EW+MlLRN0cZgQD6LG1vZ06xLPxLY7B+n5T7NhDaO4P7jW2bc8PqGBW+sTE+1hFZBSnpkGogbg9H4OG5sacjODFLpRgJ9f++UuRn7o+MXvDFS0q9T4sZgQLZqYzYe6CtSl8kMuCJV7+mrnLmNqafO//z4/vUt8pvzLm6s9cnijK5APvlXyiduDMbjg7gxvyN9/elS6Vv9zk2kc5/z2+Nv+YmlX6zBGyO9dXqsNpbnVkVwHX3lcW4UdO/U2v6W80WBYVBYU/E1k7gx0hun4cC4MR878QEYo37p8+wXfdjG90/T+zPLNPbDYOZ9+FgbuxJ4Y6SkbXpU3Fh+XQmhXtxnvTly36s2Y/ZdlxVwxe7GZ3FjV4K4MfLJb/IPixvL1UvFyuSB2bZ5Wkv2zxfs9v39lZu2gQ27G5/FjV0MvDFS0jY9UBurva56kHB2GVU/oFmv+r916I6ZRmvQGFe8D2hjr5nEjZHeOA3Hxo354ga1N9b8t8mxjdk5zza66NM9Pl1kFQYFbQxvjJR03hs7Jm4sL6/33dgqd9HS9K6MZmKI/ekSycrLNOBi3FcbI26MfPJf8+fjxv56TcW0sN53M3JYqggc8958Z3PC/Fv2o8xXvAkfxI1dD7wxUtI2PVAbqydrNAbJJxz6FMRmCLGxcPUR6uURvigzjAja2GsmcWOkN07DTNxY+k4YK++8saX1CpYWN+h3W/rvR8sgwOigjeGNkZIuemMxpu+GE6eniemCcAT31caIGyOf/CZ/8sNiCDHubhM2amMAeyBuDG+MlPS/VXM9zFY03PmI4Y3BMaCNvWauaWPk/zZ/KVUr533yn9MUf2V78MbgANDG8MZISf+nMf6yHcAbg2O4rza21FXMueTnZKfV7ZxjTG/2OXX7uSKPTHletktJ/1/GIVCeue1pTSOV8nTbOdYV+INjHvSIAfyQTNzY7q/rdjb1+8Lid514K5ynfsDZBVlEvHhwGdDGvkS8jSu7T/CvoQL3I24n9C8xXICMNnbW1w9AvI0rpYi/U0P8EuONARj31cb2e2PirbC4MzFEK6xcgUXeToj3A+AaZOLGdn5duRERL15BG9sHdyCAgTb2JeJtXJEvoXjxCt7YbvQvMVwAtLHvz1q/jRN/UYX4qGx+RizoXuIpHkD3EosXDy7DfbWxPWZMvAXRb4LF++n6FTjEHWjBbWeXBS4OcWPfnLV5OZrPpxVM+WqOYiHESyh7B5bJz5YtHlwPtLEP0H8+R+mkn12QRYaoQOWnVf8Sw8VAG9t61s+1f4RtmH4DJ24hinYJ/Q48uyCL6N+BcFXuq41tf+T0n0/9EipbiDKCD0EFAsxC3Nj7sx5CKVFuQdyL1S/h2QWZhzsQYB20sff7KD+f4g2ceCdd34sVr8AywjMC1wZtbPGsvYGTfT7FfYhRLIRyCbkDAbZwX21sxYzpP5/i7S8WYj/iJdR3E+EmEDfWnrXHXck+n1iI/STirnagfwfC3UAb+4/+8zmKiVUuobKFKPKdAP1nBO4G2lhq/lSuB/EGrmiv4sj6JvvRvwPhntxXG6ubDP3nU7yBG8VNPLsgi4hXYBnhGYF7QtxYKtrPp/7qIYW16nejfAca9+zpwijcXRsTfz7FbRgWYj/iJdR3E+Hm3FEbM7tVpz06+Ut7nlWePn9pW6ec22v1rOurU54+X9nPBjDuqI1Z19K7mbJYO3J2KRYRL14epIRnF2GNhB8G8mTixs4uxRriJdS/bfRbYXFfR78CAcqdtTFxI1Hk7cQQFSjeCouXULx4AOWe2pij3wqLl1C/jdMvId4YwH7uqI0BAMA1yHeOGwMAgAtwX20MAABG59baGAAAXAC0MQAAGJVbx40BAMAFQBsDAIBRQRsDAICxuak2ZmueSp24F6kJOFUral/IOKEQKttXl4WVGOeWrVR15Tl18c6qwNy9SGGpVDo1CWDcNG4s5/x4PEopKaUQgkLj68uwmnfsl8P+tHVarcznYjVmRbKcGKPVof1LoXhWXZ75eDysLT69/Q0h1FfZCmkVWCYLcXyprADNkEwIoS9VCMFqUuFaAzh31MasNbHt05u2Hmt2bdsaDttWKKpVnTfBZlzdZtQVezxWsD6z7qmc2GuxJ83/tIeur8Dji2eWqb529SX2UkldawDnjtqYPY21GVPwcmrq4vV+z3nlKt4Hb8yY71Ab4OMxk+8vyrLM3nicOHDX+4WNW1P3Wg6meSi8VP689Nf6Po0GiHNHbWzpiVWg93VEilp3xle8sRPNmFkss2FektkW+awSmtNTj8o2HuSJxeuHsut/9QOJmDEQ4Y5xY01bNjsSdRbWzNWWQMcbc13HTVev2J1uxhqL5aMNvs+53pjVoeuLpbv9BL0x/5eOxQVouKk2VtuG0wUno7dhRamoVjbj8Xi4XlJbjnP1kr7xbXyIxnc8vniz2piIi9P07WY7BDp+LYBzR22sVE9pI2WfiA832bbn2/RxnZmKRuMj+uy1c0tol9Xu5HqmeG1xT3RnfQ5qP1PReidnFc8Hiuu3i7nQUHet3CNXG4qHm3NHbaxU4S86J167O7XXpVbUPsbIS356h2A2REwhMMtL4nWlUzyPtKvLMFuquvynX2sA46ZxYwAAcBnuqI0BAMA1uKk2BgAAl+Gm2hgAAFyAO8aNAQDAlUAbAwCAUUEbAwCAsUEbAwCAUSFuDAAAxgZtDAAARgVtDAAAxgZtDAAARoW4MQAAGBu0MQAAGBW0MQAAGBu0MQAAGJX/cWP+Al9SUlJSUtKB0hjjPyFw+++4Gyt+AAAAAElFTkSuQmCC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png;base64,iVBORw0KGgoAAAANSUhEUgAAAkIAAAFRCAIAAAAXb1X/AAAgAElEQVR4nO2dUZKrIBBFsyf2xJ7YE3vifXTsR0CNiRm96DmVohzGGESlaS6Nj5RSjJGUlJSUlHTE9PF4PFJKGQAAYDRSSk8zVgAAAEYjxvgwv+zskgAAAHzG0xtLKWHGAABgRP5rY2eXBAAA4DPQxgAAYGzQxgAAYFRyzjFGtDEAABgVtDEAABgVtDEAABgbtDEAABgV4sYAAGBs0MYAAGBU0MYAAGBs0MYAAGBUiBsDAICxQRsDAIBRQRsDAICxQRsDAIBRIW4MAADGBm3sS6wLcHYp1sg555zPLsUi4sUrI5SQOxAAbexLbIqneKWllMQbkRjj2UVYQ3yUwp5e5UssXjy4DGhjn2Fthz2f4pVGK7wT8Qos8nZC/xmBC0Dc2Ge4DSuDtMLKxSsjjIkpl5A7EMBAG9uKO2H2p3gbV+SdCSpwP+J2Qv8SwwVAG9tKY8PKCI+oeBtX5LUx8UuMNwZgoI29oR5IbPLFW2FxZ2KIVli5Aou8nRDvB8A1IG7sDWarZluKIVph5eIVtLF9cAcCGGhj89QzEld2OLhUHyHeO6EC9yNuJ/QvMVwAtLF5lgYS+30OK9IXiLdxBW1sH3hjAAbaWEuaWN8NbWwnQ7TCyhVY5O2EeD8ArgFxYy3rA4k1Q7TCysUraGP74A4EMNDGnrwVw2b3/+tS7UG8d0IF7kfcTuhfYrgAaGNPVmYkrnxFvNLE27iCNrYPvDEA4+7a2KdOWP1F8VZY3JkYohVWrsAibyfE+wFwDe4eN7ZlRuL6d5UbEfHiFbSxfXAHAhj30sbcbtXsOdRvi/dbxHsnVOB+xO2E/iWGC3BHbSxN71jZ2UjpP6LibVxBG9sH3hiAcV9tbGcjhTa2kyFaYeUKLPJ2QrwfANfg1nFj+82YeCMiXryCNrYP7kAA417aWM0dBhWVS0gF7kfcTuhfYrgAd9TGnJ94Yz8sz88Rb+MK2tg+8MYADLSx778etStN3JkYohVWrsAibyfE+wFwDW4dN/b1M2YNR98Kn7W9hHgbV9DG9jFEP0C5eHAZ0MY2kVNKMdonTxspBM98yf/77bRhOE68dyJuJIp8BRZ5O6F/ieECoI1tOOucc0rx8UghxBCeaay2T8p/W3DxNq6gje0DbwzAuK82tqWvnXPO5nUpfcyS/eQET2SIVli5Aou8nRDvB8A1IG5s9f3OKT29nxjNE0qnb4dLeWPid514KzxEP0C5eHAZ0MbmUXPCutFFtLE/R7wCi7yd0L/EcAHQxubPOlXWIp66PeuHXcYbQxvbA94YgHFfbWy2kco5p8YPq/88Y9vtVny1ZG9PUNyZGKIVVq7AIm8nxPsBcA2IG+vMWEo5hhyCDSo26Sn5/y3Z62zJtyco3sYVtLF9DNEPUC4eXAa0sTY3Vxbl9LT3wyLa2FGIV2CRtxP6lxguANrYrDc24yedmM7M77iKN4Y2tge8MQDjvtrYbF87N95YXPCTjspHGzsR8Qos8nZCvB8A14C4sffe2Ok6WWXJ0MYORbwVHqIfoFw8uAxoY23u6XrYujaW0MaOQrwCi7yd0L/EcAHQxtDGzgRtbA+je2P9GxvyxNv97c8QQozR81NK4ncU/BH31cYWzdh/fyi8aFfxhHy0sRMRr8Ai31NZ6gdY39lNjmkbTt+rdotlWObj8bAvhulZqE0a3AfixobyxogbOxa8sZ3MFs8Mj5ml/is558fj0WTWhi2EYB6bGy0zY2bVfn8OMAJoY23u6XrYujZG3NhhiFdgke+pzF5iy1kyY32+GTY/TXe/LLP25P7kHEAetLGhvDG0sWMRN7SDemPGrBmzwcP+K403Zl9MKdm2K2Ti1wv+jvtqY8SNncsQrbByBRb5nsqKXam1MWfJqXJtzExXeL35zfK5PQsbHg24EsSNETd2JuJ3nXjvfoh+wEfe2PqwkB2qMXX1GGNZ9ufg2qCNtbmn62Hr2hhxY4chXoFFvqeycolDCM2/tjhSjZWyP/2Abuf2lhuGAm0MbexMxFsccUM7qDf2HAJ6PMySecRY3wq5YbPhRPuz3qc2e/WMfOU6gb/gvtoYcWPnMkQrrFyBRb6nMv+I5Zwqateq39ONXLNz/V9H/3rBX0Dc2FDeGHFjx4I3thPx4sFlQBtrc0/Xw9a1MY8be3ZUSymlWFvRbPsJruxz6vb/VlijPO325AGolKfZzvJ2QrwfANcAbWwob6yarxhCjCmHmGJKIabX7S3p0v4H50ex8rzmx34fmXLGFGM7zqaGePHgMtxXGxs0biw+k8Tn1p9nGJX0Y4s3BgdA3NhQcWOPR4wxmJfwtGQxTi0a+TfKn/4r7u6IFw8uA9pYm3u6HtZrY09vLOKE8TEbFt0bU7YTeGNwAGhjw2hj//vj8aWf/n+b/Gvn134Y3hhARbytNrYpbuzs7Wff+6PeOp+rfswPi09LFtHGAIgb6886pZSmOWAxRoXtaZYa6V3T3g/DGwOo2KqNedR9//3UvTv82RZ3S8vM5v/8+Osn0vxim5lLiDmmTEoqkv73w/7bMLQxgCdbtTG3Mc1bEvztCTFGtx8xRlums17E2tZMizH2S8isH99WUXt7/LokG98Du+CN5aP72qSkb1K8MYA1PtPGzOj5Qmf1atP+cvHaivgOTf5vj2/f8oNsnLGy4I15LzjFlOOLVSOf/OPzs1msgDYGMMfHcWNmRWy7Nx5217o7Va9aXXtjPz9+ffC4+b15eGOkY6SVB/bAGwPo2KqNGfU4XmMw7CArjpEPG67IV18f31y3EMLGEcWypo299IVJSc9Nez8MbQzA+SxuzIyQPzZvvaUy93I837N/+cKe49tGr669PfnuHPHGSNVStDGANbZqY/177frxvd7MzBpIz6xnJ359/EYb8wHGt2c+b8ZetbG6XxzndAvyyf/r/IA2BrDM1rgxMx79Pj7toh4AdKNYO0b+3dm5HjuPXx9z41ySgjdGOkp6g7ixT8/CHt5aa9d/+xr8HZu0Mde0jFrusvxmMLDPNFPUZL49vs+q33L8PnOd5ZmKbb+YlPTENFwrbqx+zK3wZpCsI7t0Oo3i4Pt7nzV9EjMKV+Izbczdndn8jb934vH7nfHGSEdIr+ONWV/TMm00JVcsyQH2rVopd5PmoagbFXG4JPddU5G4MfJHyM/hKtpYo3/3sTGz05h9tLAJGLU9rRa2j8HA9fg4buxK4I2RjpFeKG7MBwObuVrGejRObcZqGWJWVodb8Vnc2JUgbox0iLT3w0bXxiy+s18otR427A/VTN3yoB0bV3Srplwh8Bd8po1dDLwx0kHSS2ljltkMMObXJVJ7crW+T53py9GZb7d99QO4EvfVxogbI3+I/HAtbayebWiWyazR+rnMBtL4iuHegt1TH7k5W+PGLgneGOkY6YXixh6PR7/Gdz9lsbzOsK+9N8+pWy2feY83dk/Qxl4ziRsjFUvDteLG0vTepdot88z61U718qp9UGkjg6XldxnCtUEbwxsj1U9nvbE4ojcG8BfcVxsjboz8EfJzaLSxEEOMMabZfpgU+iWEC0DcGN4YqXzaxY3FmEoVF3zG07MJ8eLBZUAbe80kboxULH31w1J6FYSU7QTeGBwA2hjeGKl++vTDbCCxuYGVzZh48eAy3Fcb+zRujPwf5y/ES8mV8+z8EFMI0YKG29tV207gjcEBEDeGN0Yqn4aY5mwV3hiAgTbW5eecs0VcLm7nnFPOplNs2f+U7ZSsmVMpT7ud8nPCuEh5uu0pLuvMMqzbAXE7kfHG4O/JaGNnff0AxNu4Uor4ew7FL3HGGwMopdxZG9s5lJqrVQY0ER8rHqIVVq7AIm8nxPsBcA0ycWM7v67ciIgXr5QifteJt8LcgQAG2tiXiLdxRd6ZoAL3I24n9C8xXAC0sYubMeU2rqCN7QNvDMC4rza234yJt8LizsQQrbByBRZ5OyHeD4BrkIkb2/l15UZEvHgFbWwf3IEABtrYl4i3cUXemaAC9yNuJ/QvMVwAtLGLmzHlNq6gje0DbwzAuK82RtzYuQzRCitXYJG3E+L9ALgGxI2hjZ2J+F0n3gpzBwIYaGNfIt7GFXlnggrcj7id0L/EcAHQxi5uxpTbuII2tg+8MQDjvtoYcWPnMkQrrFyBRd5OiPcD4BoQN4Y2dibid514K8wdCGCgjX2JeBtX5J0JKnA/4nZC/xLDBUAbu7gZU27jCtrYPvDGAIz7amPEjZ3LEK2wcgUWeTsh3g+Aa0DcGNrYmYjfdeKtMHcggIE29iXibVyRdyaowP2I2wn9SwwXAG3s4mZMuY0raGP7wBsDMO6rjRE3di5DtMLKFVjk7YR4PwCuwR3jxuzJTxNfH2eIVli5eAVtbB/cgQDGvbQxN2C+sfNQPyzbzxHvnVCB+xG3E/qXGC4A2tjFzZhyG1fQxvaBNwZg3FcbI27sXIZohZUrsMjbCfF+AFwD4sbQxs5E/K4Tb4W5AwGMe2ljNWhj50IF7kfcTuhfYrgAaGMXN2PKbVxBG9sH3hiAcV9tjLixcxmiFVauwCJvJ8T7AXAN7hg35nz0jKUYc4zPNARLk29P+SnGLFOT4m1cQRvbxxD9AOXiwWVAG9uwp5moDZ/4eEiZMeXLKm4kinwFFnk7oX+J4QKgjb0765yf9imEFGN0izVtx2Y7BCkzptzGFbSxfeCNARj31cbe9rXzZMM2+WHTR+e5FXcmhmiFlSuwyNsJ8X7ARg6u4bc/l3NWvujHQ9zY/FnnnHOK8fF48b3iwvbkh8XwwBv7CPG7TrwVHqIfIFK8l2IsFMmaQevT19f94MGqEEIIYWWHY8oTYxS5dltAG2sxE7bRA6v9MLNkOtdevHcibiSKfAUWJTsxi8olzjnH2H5eC5ZSCiGkabXVUA2rhBCOHP1++3PHlGcgo4A21p51Tqmei7iSvvphaGPfgDa2B7yxreTcP7+5uvdyzmbDPKe2ZNY8xhgbB8W+Un8rTvhBzLdrKsEGwdxwNpkxxtobM6NVPyl1c+1fqUte7++H9TI0O/hB/JTdKrjYZDmz5yLCfbWxRTNmd/nzXl/YnvHD0MY+Y4hWWLkCi46dWECkH5BzziHY85ts47W7aa12863H4zmyYqN8Zg/cwLjr5qbIrEuecKvQ2z/fzYbCbLs+oNmYOrP5advBNuqv+P7+cPnxrZB+nNqSPR4PL6rvb2asKYbm/Ubc2H5v7PHfG3ugjX2G+F0n0govIdusOCrFe+eNNQ5QKcXa8do+Wb618rWv5kauGdOqrZpbxB77V12A2tJ4Zl+eOsfMT+nGG90UrZfKLfHKWatcygXQxtrcF29sIUUb24+4kSjyFVh07MQCKpfYvLHmKf7EG6sdl3rMzXAbYI2p/WnmzffpxxVtmM5+d9bZaoxrY3XcYapHMr0MtbvWnFRfKi9zbdtqo9CcmhpoY2hjZ4I2tge8sa2888asEayLag1336D3zlP3U0+HZskDq8fufLfajs56Y3UxbGPW9DZlmDVjvUF9a8a8lhoFUYf7amOzfe01bew1RRvbyRCtsHIFFh07sYBIPyC33lirjZXJZlhl5tcZHz4Dvp4EUbfytlHv7zM4/hegukz+XTdj9ou9KOVGJb1OObEd1stgp1CfVOkGKte9MS+GF17T4cnEjbWZnTeW172xR6WNETf2IeJ3nUgrvMQQ/QCR4tVN+bNIXcHiK55v9qAZG8zTxArL9EHC2iUwm9Ecrf6ufcUNVf/rvmczd7ExmV6GPM0oqc2bzwQpU4vf/Eo9LupmL1UTGuvTF7mgDRFtrMlFGzsGcSNR5CuwKNmJWfQvMVwAtDG0sTNBG9sD3hiAcV9tbNGM1WPoC3FjCW1sN0O0wsoVWOTthHg/AK5BJm6szSRu7EDE7zrxVniIfoBy8eAyoI21uWhjxyBuJIp8BRZ5O/H2EvvEBPuzn14Ru4grgAa0MbSxM0Eb28PQ3liuonfr2efldf63+B0CItxXGyNu7FyGaIWVK7DI91RW+gG5W6IpTUvcWrXbDgcVFEaGuDHixs5E/K7DG9vJW2+sMWO+MlOqYocB3oI21uaijR2DuJEo8hVY5Hsq696YB/b2kbn1Ku/KJwgKoI2hjZ2JuPIhbmiH9sbqfcLrUHya1rZwO6d8FUCB+2pjxI2dy7P+ZaqrR7wCy3NUVrcCN/YDmsXUfXXB/s1YAD3Ejf0+bswnWZVp2bazttPzxUJnlmFlO+cco0pdzW6n6Q4RKU+/7e7OX//Wd2zxxnK3zK5P9DAzxnxFeAvaWJu7TxsLIabmE7ucY/KXPmeVh/zf5i99fv676VtTtuKNpYn6ZSJuw0pl3hhUhHXQxn6ljT3S8yV5KYQYYnrZjuQPm7+0rVbOv8gPMcT0CN8HIK97Y/bf+hns9xcX/0CE+2pjP4wbiyFMLQIfPtf4xOmTUvq9NwbwK4gb+0HcWJye9mdP1kZjXvu55JM/Uv7kh9n2H3ljAL8ioo01uR9pYzHihPG52CeGGEP4n/6FNgbwK9DG1ryxWevl2zGEGJOcnkE++Xvy51K8MRAn3lYbmzdjOceYUkxx+ixtx/i/AxtTZpvtsbefduv/CHlAG4MR+DhurF8bxubI1tGLqaLZ3/O/Pv7KcfynN3YAZ5+xlHJIOcRsT3jcuk1KOnwaKj0soI3BOGzVxp6zQV73jNNSMfUaaLUZq9+5YNtLd/bG45cpqt/Mmy9jM7vnOrMGNeXGSpGS3iINMb+oYpVPhjYGymzVxmxhmCYUMU0rUhv9itRmWkoXqD/LxuOn16Wv7ZVFtuHWcePa2EveWKz6p6Sk90knu9XOV8QbA3G2amN2O9bWyK2U0RiqXL2IwQ1SP2b46fFri+g7NAZv44yVZW/svyWLL1aNfPIvnY82BgPyWdyY+2T+pxkqo3l7UJ5W9iyVNxarVzB8ffw8LX3tpus7M4Y3RkpapwFtDMbks7ix3uV6LsFUyWBGPzzoN7TvmbrVaLYc37Wxx+Mx641tXIRtwRsr01MtoViQkh6UPrWxyQ8jbgwG4eO4sRULUQ8ANnZr1luy347xpa/39vi1NuZOXn593zneGCnpF2mY08bwxkCfz+LGlixEY34aWau2auvTPd4evz+UbddTFmuTtsK8GXvVxuoea5zRFcgn/wr5UVgb88nP/x9SrCNUfBA35sqWWRTTq8z+9XJXb0h8tyV/a+PxrcS2T+PwffquWLwxUtI6DcdqY/7A1o9knPBuazOH2fbBjEHNB3Fj/fbKzMPZI7ydqbj9+H3++vF7iBsjJfU0HBg35pO53G55vs/q8oe0eQe0j7sAGB9rY1cCb4yUtE7DUXFjjRNWe1rNhOc0vUizdtS+KwxcmPuuqUjcGPnkv+QfpY0tRciYGWsWt/N3QDfG72DeCnJDNKHWG+jzN8ZczR7w6xNf+tFPtc/P4sYuBt4YKWmdhqO0MWt3bHiw0bN9AnMzR8wdNXPI/sKeNSOcDetDVusz136FDcbuGVOtZ3o3DvF3bm7TI/kIn47nPrfhazN9eqg7DioSN0ZK+j89PG7M421m259+edU6tMbmgm0tRikp55fPnHl96isLjfLbRrIZDn1fqs9rtR90/e44/aG+7hns6VLsXIbJQRvDGyMl/e+NHR83tjTzsG6UzIewqR++TOv2Jiv/75umMKWxGyl177AujDuLzTp5Th9H5N5kXf40vanDA4Tqr5e5eZv1ykd2qBCCrfng09kavTBXEbS5WkfJnTAvhrkvPn7r5Zk1S/W/Gj/Ja8Y6Fl4bTf3YLzbHd4/czsuPXC95YUeox5mXSnhTbYy4MfLJt/x4rDZWqnnFTXNvmW63yquda4YWtxfD3M26HpqTcgPQt7Pl1Up549vsbAWrA4H81OpQ1zytTFTXg++59ItunJqo2fog5XXUsXZx6gAGX9521htzebKpHN+tcQfrHHeR/QTr/kddzz7pdMkb86/75a7HQpubKn/6vrErgTdGSlqn4ShtrO6b189g34sv3eB/r5y9JZfSn298NWP1lMja/HiD7kalMUKNVfCW1x2UMrW8fhbN6Jc7NO4k+W6zv+LTYawkTQ177bkbV/cDaoPRvBWkP9OZmnxdL6l0xtLO109nVjmbXdt9feaq/26zZ33WNx1UXNDG/F7PpKT3ScN13zeWcwnt+bYuppuE2lTMNu69GcvT2zlytTiDURvjR/VWqcZ41+1+04KXZduT597RmKe5iO7QlGo2x1tvrCxM9/DxwN4bq51XP0HroDQ1YDt4PcR32lhdSK/VvmwZbazJxBsjvW0auoixEHeN0yx5Ywfz1hvL1RLk3tSWZW+sWda1dN7YUklmVxrKCxM3lryxvkp72xYnHa5xeWtvpi7nujfmGtV2b6wppC/PVOa8sdoWNh5nozguzaO5rza27I3l+l6v7n7yyb90/qsfFuNeIyTjjeWnu/m01jm8emPNKGUzluWDY/VonhmJ2iD5V9yx8xYmTZqfuxSuGHmD7nbirTeWKgXRD7uiVzWTZfrxyfJqmxttzPd056//reYgzQnmKr6i9kobbcwPO+uN2fbsiGImbqzJxBsjvW0aJg/sEWL8hSMl4o2VUqwgnqZc0mtb3O2fvPV0qamR6+JrmHb9lfQ6L7EfDetz3BesB/r6EubXCS9LHkizv+fXjV496FebgF5v8zPKXfR0ndMc3McV+yPUFVXvXxesqdWyOrkfbew1k7gx0numro3tEMMaRLwxuABLA6oFbQxvjJTU0/Ccl/izR0zHG4PRaQYeG+6rjc2bsXltLMdXXeHd9tL+R+fXPW6F8szlL22rlVMy/6fXN6ZfuWFrjxjAdyzZsEzcWJ+Zp/pa305pkli37X/8dpwkYJHytNs5x5iyTnm67WQtu0x5mu30nETwy2P+FrwxOAa0sS/J8j1Na+XOLsUi+hWYUsr6JRS2E/qXGC5ARhs76+sHIN7GlbkZYlKIX+L8Oo9LEPHiwWW4rza23xsTb4XFx4qHaIWVK7DI2wnxfsAe1mv+qmetSSZubOfXlRsR8eIV+addvBXmDjwRX3ipZ2lO3V+8Iw0MtLEvEW/jirwzQQXuR9xO6F/ivyAvLy6lfLHGBW3s4mZM/LERH5UVv8R4Y79i6e0nzWqB9ZpPtTeWUrIFqJr1qOqc+Pp+L/gt99XG9psx8VZY3JkYohVWrsAibyfE+wFOfH0d1zOeYVoeqVmI3f7bvxMrzS1X6EsO4o39HZm4sZ1fV74vxYtX0Mb2wR34K3zh2ji94DhXyxW6F5Xn3uFSvyKyt1hp4R0r8FvQxr5EvI0r8s4EFbgfcTuhf4kNGwYs0yi32yf7r79kxLAKd+vltq1/2WNZfr8X/BC0sYubMfHHRnxUVvwS4439kDiRu3d0zTaPjTfWrHZfmzEzh7l7Uxf8kPtqY/u9MfFWWNyZGKIVVq7AIm8nxPsBNal6o1is3lBc5t6eVao3SdpLsGoruOKNjVIbY0HcGNrYmYjfdeKtMHfgb5l9v5fhUpnfD77tr9AslW3znP4rA1XIQKCNfYl4G1fknQkqcD/izaL+Jd5Jeo109pFGOBK0sYubMeU2rqCN7QNvTAGbAOKDimcX56bcVxsjbuxchmiFlSuwyNsJ8X7Ar8gTZxfkphA3hjZ2JuJ3nXgrzB0IYKCNfYl4G1fknQkqcD/idkL/EsMFQBu7uBlTbuMK2tg+8MYAjPtqY8SNncsQrbByBRZ5OyHeD4BrQNwY2tiZiN914q0wdyCAgTb2JeJtXJF3JqjA/YjbCf1LDBcAbeziZky5jStoY/vAGwMwbqeN+cO/8xlDG9vJEK2wcgUWeTsh3g+Aa3DHuDG3YT8ZVFRuRMSLV9DG9sEdCGCgjX2JeBtX5J0JKnA/4nZC/xLDBUAbu7gZU27jCtrYPvDGAIzbaWMOcWPnMkQrrFyBRd5OiPcD4BoQN4Y2dibid514K8wdCGCgjX2JeBtX5J0JKnA/4nZC/xLDBUAbu7gZU27jCtrYPvDGAIz7amMfNVI5pRRjijGF8NyY25Z6aMWdiSFaYeUKLPJ2QrwfANfgjnFjzsZnLOecU4ohpBCm9PHcjuEl//EoSm2KeBtX0Mb2MUQ/QLl4cBnQxtbIOT89rXcfs2RSD61470TcSBT5CizydkL/EsMFQBtbO+uUYorxv781badqu0nxxj4CbWwPeGMAxn21sfW+9hYnLE4f35Z6aMWdiSFaYeUKLPJ2QrwfANeAuLH2rLPl//fAOt8rvqpij0dCG/sW8btOvBUeoh+gXDy4DGhjr0w2rP3EN34Y2tiniBuJIl+BRd5O6F9iuABoY503llKOMYXQpPk1p1fF0Ma+AG1sD3hjAMZ9tbFFM/bfbtnnacN8O835YWhjnzJEK6xcgUXeToj3A+AaEDe21RtLi94Y2tj3iN914q3wEP0A5eLBZUAba3Mrb2wujSHHiDa2H3EjUeQrsMjbCf1LDBcAbWy/N4Y29j1oY3vAGwMw7quNzfa1c+ONxRmfDG3sJwzRCitXYJG3E+L9ALgGxI2998byujdG3NgOxO868VZ4iH6AcvHgMqCNtblvtLEQcmzHEtHGvkDcSBT5CizydkL/EsMFQBtDGzsTtLE94I0BGPfVxogbO5chWmHlCizydkK8HwDXgLgx4sbORPyuE2+Fh+gHKBcPLgPaWJtL3NgxiBuJIl+BRd5O6F9iuABoY2hjZ4I2toc7e2P9YZXrAf6a+2pjxI2dyxCtsHIFFvmeysZ+wPqdkCZsh5xzCCHGGELwr/s23BDixogbOxPxuw5vbCcbi2fCxqxrnlIKIdhx7FBmw2zDrg42DNDG2lzixo5B3EgU+Qos8j2VLZc4pRRjrL2r+l+he6Z86Miujls1uC1oY2hjZyLeAIkb2mt4Y2aoZq1RCMFsW30cM3hu/MRvITiG+2pjfxI3lp7D96WUPP1KrraPzHdnQqQ8bf7UCquUp8t/SjIy5WnzvQJzOYsUJXIAAAp4SURBVOB3v+BtP8Dt0IoZs6tQd7VdLfP/3rMFAyMTN9Zm7ogbCyHEmEJMMTVpJH8mP4qVp8+PKcQoVJ7z6uG79mHdGzM7ZNuzZqyZx/F4PJr/2vEfj4enXxQSLgDaWJv7XdxYiDHExIfP9T6PECen9DPWvTGf2WHmyqdsOLVtawyVm0D353DIbgva2C+0MTNqMT17r2yzfY3t4NtfWoh1b8zHll0bq3O8bfJD1d6Ym7fant2wEQMj3lYb+1HcGE4Yn0t+4vT5K2+sJsYYXx0vz/coMbeItd+WqzAyBhXvSSZurM38JG4sdn7Yf02FfPLHzQ9P6+Xbf+GNNQ/j7PaWHKwXRLSxJndj3NjZnWU+fP7mE2J49s/+p+krU7HdGwP4GrSx9qxTSimmGOMzTb6dqu0YUw4xkZJeLa08sHCgNwawh8+0sf6mfMbWvMuvYlzWbuuvj19eI2k2nsuMGcs5xBxTDjGHlEN6sx3T88M22+Nvm0Pm1iv69l9rYwBf81ncWAih8dviRBP24WH2PvXILOXj8VhRYr8+fplkYfuV7SZ5zht7Ps+kpHdMT9LGAPawVRszy9HE0vuEIpsvlKe1O5eOthKluP/4n8Y/zhq8lP2pzqSkd0tD54ehjYE4H2hjvQlpIjnMitSR+bMjgUvGZufxzUB+9MzgjZGStum8NvYncWMAv+IzbazxltxDciviHlWcVvD0ndO0BtpfHL9MI5Bvf8JZ9sb+W7L4YtXIJ//i+a0fdlTcGMDXfBY3ZiN79Z5pelGCu1mN7fH9rV+WqkU8+xkZe45fs3F0EW+MlLRN0cZgQD6LG1vZ06xLPxLY7B+n5T7NhDaO4P7jW2bc8PqGBW+sTE+1hFZBSnpkGogbg9H4OG5sacjODFLpRgJ9f++UuRn7o+MXvDFS0q9T4sZgQLZqYzYe6CtSl8kMuCJV7+mrnLmNqafO//z4/vUt8pvzLm6s9cnijK5APvlXyiduDMbjg7gxvyN9/elS6Vv9zk2kc5/z2+Nv+YmlX6zBGyO9dXqsNpbnVkVwHX3lcW4UdO/U2v6W80WBYVBYU/E1k7gx0hun4cC4MR878QEYo37p8+wXfdjG90/T+zPLNPbDYOZ9+FgbuxJ4Y6SkbXpU3Fh+XQmhXtxnvTly36s2Y/ZdlxVwxe7GZ3FjV4K4MfLJb/IPixvL1UvFyuSB2bZ5Wkv2zxfs9v39lZu2gQ27G5/FjV0MvDFS0jY9UBurva56kHB2GVU/oFmv+r916I6ZRmvQGFe8D2hjr5nEjZHeOA3Hxo354ga1N9b8t8mxjdk5zza66NM9Pl1kFQYFbQxvjJR03hs7Jm4sL6/33dgqd9HS9K6MZmKI/ekSycrLNOBi3FcbI26MfPJf8+fjxv56TcW0sN53M3JYqggc8958Z3PC/Fv2o8xXvAkfxI1dD7wxUtI2PVAbqydrNAbJJxz6FMRmCLGxcPUR6uURvigzjAja2GsmcWOkN07DTNxY+k4YK++8saX1CpYWN+h3W/rvR8sgwOigjeGNkZIuemMxpu+GE6eniemCcAT31caIGyOf/CZ/8sNiCDHubhM2amMAeyBuDG+MlPS/VXM9zFY03PmI4Y3BMaCNvWauaWPk/zZ/KVUr533yn9MUf2V78MbgANDG8MZISf+nMf6yHcAbg2O4rza21FXMueTnZKfV7ZxjTG/2OXX7uSKPTHletktJ/1/GIVCeue1pTSOV8nTbOdYV+INjHvSIAfyQTNzY7q/rdjb1+8Lid514K5ynfsDZBVlEvHhwGdDGvkS8jSu7T/CvoQL3I24n9C8xXICMNnbW1w9AvI0rpYi/U0P8EuONARj31cb2e2PirbC4MzFEK6xcgUXeToj3A+AaZOLGdn5duRERL15BG9sHdyCAgTb2JeJtXJEvoXjxCt7YbvQvMVwAtLHvz1q/jRN/UYX4qGx+RizoXuIpHkD3EosXDy7DfbWxPWZMvAXRb4LF++n6FTjEHWjBbWeXBS4OcWPfnLV5OZrPpxVM+WqOYiHESyh7B5bJz5YtHlwPtLEP0H8+R+mkn12QRYaoQOWnVf8Sw8VAG9t61s+1f4RtmH4DJ24hinYJ/Q48uyCL6N+BcFXuq41tf+T0n0/9EipbiDKCD0EFAsxC3Nj7sx5CKVFuQdyL1S/h2QWZhzsQYB20sff7KD+f4g2ceCdd34sVr8AywjMC1wZtbPGsvYGTfT7FfYhRLIRyCbkDAbZwX21sxYzpP5/i7S8WYj/iJdR3E+EmEDfWnrXHXck+n1iI/STirnagfwfC3UAb+4/+8zmKiVUuobKFKPKdAP1nBO4G2lhq/lSuB/EGrmiv4sj6JvvRvwPhntxXG6ubDP3nU7yBG8VNPLsgi4hXYBnhGYF7QtxYKtrPp/7qIYW16nejfAca9+zpwijcXRsTfz7FbRgWYj/iJdR3E+Hm3FEbM7tVpz06+Ut7nlWePn9pW6ec22v1rOurU54+X9nPBjDuqI1Z19K7mbJYO3J2KRYRL14epIRnF2GNhB8G8mTixs4uxRriJdS/bfRbYXFfR78CAcqdtTFxI1Hk7cQQFSjeCouXULx4AOWe2pij3wqLl1C/jdMvId4YwH7uqI0BAMA1yHeOGwMAgAtwX20MAABG59baGAAAXAC0MQAAGJVbx40BAMAFQBsDAIBRQRsDAICxuak2ZmueSp24F6kJOFUral/IOKEQKttXl4WVGOeWrVR15Tl18c6qwNy9SGGpVDo1CWDcNG4s5/x4PEopKaUQgkLj68uwmnfsl8P+tHVarcznYjVmRbKcGKPVof1LoXhWXZ75eDysLT69/Q0h1FfZCmkVWCYLcXyprADNkEwIoS9VCMFqUuFaAzh31MasNbHt05u2Hmt2bdsaDttWKKpVnTfBZlzdZtQVezxWsD6z7qmc2GuxJ83/tIeur8Dji2eWqb529SX2UkldawDnjtqYPY21GVPwcmrq4vV+z3nlKt4Hb8yY71Ab4OMxk+8vyrLM3nicOHDX+4WNW1P3Wg6meSi8VP689Nf6Po0GiHNHbWzpiVWg93VEilp3xle8sRPNmFkss2FektkW+awSmtNTj8o2HuSJxeuHsut/9QOJmDEQ4Y5xY01bNjsSdRbWzNWWQMcbc13HTVev2J1uxhqL5aMNvs+53pjVoeuLpbv9BL0x/5eOxQVouKk2VtuG0wUno7dhRamoVjbj8Xi4XlJbjnP1kr7xbXyIxnc8vniz2piIi9P07WY7BDp+LYBzR22sVE9pI2WfiA832bbn2/RxnZmKRuMj+uy1c0tol9Xu5HqmeG1xT3RnfQ5qP1PReidnFc8Hiuu3i7nQUHet3CNXG4qHm3NHbaxU4S86J167O7XXpVbUPsbIS356h2A2REwhMMtL4nWlUzyPtKvLMFuquvynX2sA46ZxYwAAcBnuqI0BAMA1uKk2BgAAl+Gm2hgAAFyAO8aNAQDAlUAbAwCAUUEbAwCAsUEbAwCAUSFuDAAAxgZtDAAARgVtDAAAxgZtDAAARoW4MQAAGBu0MQAAGBW0MQAAGBu0MQAAGJX/cWP+Al9SUlJSUtKB0hjjPyFw+++4Gyt+AAAAAElFTkSuQmCC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78877" y="-16475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/>
              <a:t>Protein </a:t>
            </a:r>
            <a:r>
              <a:rPr lang="en-US" u="sng" dirty="0" smtClean="0"/>
              <a:t>Synthesis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4000" y="1219200"/>
            <a:ext cx="914400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The process </a:t>
            </a:r>
            <a:r>
              <a:rPr lang="en-US" sz="4000" dirty="0" smtClean="0"/>
              <a:t>that </a:t>
            </a:r>
            <a:r>
              <a:rPr lang="en-US" sz="4000" smtClean="0"/>
              <a:t>takes place in </a:t>
            </a:r>
            <a:r>
              <a:rPr lang="en-US" sz="4000" dirty="0"/>
              <a:t>ribosomes where proteins create different organelles.</a:t>
            </a:r>
          </a:p>
          <a:p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8434" name="Picture 2" descr="http://www.harunyahya.com/image/darwin_had_known_about_dna/protein_synthe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1" y="2438400"/>
            <a:ext cx="7004457" cy="419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028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Food Label Activity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Google a specific food label item and copy on the sheet provided.</a:t>
            </a:r>
          </a:p>
          <a:p>
            <a:pPr lvl="1"/>
            <a:r>
              <a:rPr lang="en-US" dirty="0" smtClean="0"/>
              <a:t>Example – “</a:t>
            </a:r>
            <a:r>
              <a:rPr lang="en-US" dirty="0" err="1" smtClean="0"/>
              <a:t>pepsi</a:t>
            </a:r>
            <a:r>
              <a:rPr lang="en-US" dirty="0" smtClean="0"/>
              <a:t> nutritional label”  “</a:t>
            </a:r>
            <a:r>
              <a:rPr lang="en-US" dirty="0" err="1" smtClean="0"/>
              <a:t>oreo</a:t>
            </a:r>
            <a:r>
              <a:rPr lang="en-US" dirty="0" smtClean="0"/>
              <a:t> food label”</a:t>
            </a:r>
          </a:p>
          <a:p>
            <a:r>
              <a:rPr lang="en-US" dirty="0" smtClean="0"/>
              <a:t>Count the calories on the label and answer the questions below</a:t>
            </a:r>
          </a:p>
          <a:p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Was the calories listed on the nutritional label the same or different then what you calculated when you added the 3 macromolecules together?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Why do you think food labels are misleading? How can this potentially be a problem if you are trying to lose weight?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33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7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0"/>
            <a:ext cx="5418221" cy="1325563"/>
          </a:xfrm>
        </p:spPr>
        <p:txBody>
          <a:bodyPr/>
          <a:lstStyle/>
          <a:p>
            <a:r>
              <a:rPr lang="en-US" dirty="0"/>
              <a:t>Reading Food Labels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5514516"/>
              </p:ext>
            </p:extLst>
          </p:nvPr>
        </p:nvGraphicFramePr>
        <p:xfrm>
          <a:off x="355598" y="914397"/>
          <a:ext cx="8275722" cy="5937102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758574">
                  <a:extLst>
                    <a:ext uri="{9D8B030D-6E8A-4147-A177-3AD203B41FA5}">
                      <a16:colId xmlns:a16="http://schemas.microsoft.com/office/drawing/2014/main" val="2854176706"/>
                    </a:ext>
                  </a:extLst>
                </a:gridCol>
                <a:gridCol w="2758574">
                  <a:extLst>
                    <a:ext uri="{9D8B030D-6E8A-4147-A177-3AD203B41FA5}">
                      <a16:colId xmlns:a16="http://schemas.microsoft.com/office/drawing/2014/main" val="2989905433"/>
                    </a:ext>
                  </a:extLst>
                </a:gridCol>
                <a:gridCol w="2758574">
                  <a:extLst>
                    <a:ext uri="{9D8B030D-6E8A-4147-A177-3AD203B41FA5}">
                      <a16:colId xmlns:a16="http://schemas.microsoft.com/office/drawing/2014/main" val="4279036385"/>
                    </a:ext>
                  </a:extLst>
                </a:gridCol>
              </a:tblGrid>
              <a:tr h="1033071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Name of food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1890777"/>
                  </a:ext>
                </a:extLst>
              </a:tr>
              <a:tr h="1033071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Protein ( g</a:t>
                      </a:r>
                      <a:r>
                        <a:rPr lang="en-US" sz="3200" baseline="0" dirty="0" smtClean="0"/>
                        <a:t>    x 4)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9571698"/>
                  </a:ext>
                </a:extLst>
              </a:tr>
              <a:tr h="1033071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Carbs ( g    x  4)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664688"/>
                  </a:ext>
                </a:extLst>
              </a:tr>
              <a:tr h="556269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Fats  (</a:t>
                      </a:r>
                      <a:r>
                        <a:rPr lang="en-US" sz="3200" baseline="0" dirty="0" smtClean="0"/>
                        <a:t> g   x  9)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2671288"/>
                  </a:ext>
                </a:extLst>
              </a:tr>
              <a:tr h="557676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Serving size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0303306"/>
                  </a:ext>
                </a:extLst>
              </a:tr>
              <a:tr h="557676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Total calories 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5220205"/>
                  </a:ext>
                </a:extLst>
              </a:tr>
              <a:tr h="1033071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Calories on label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5629139"/>
                  </a:ext>
                </a:extLst>
              </a:tr>
            </a:tbl>
          </a:graphicData>
        </a:graphic>
      </p:graphicFrame>
      <p:pic>
        <p:nvPicPr>
          <p:cNvPr id="5" name="Picture 4" descr="alt=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299" y="2336010"/>
            <a:ext cx="3449701" cy="286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42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makemedicinebetter.org/wp-content/uploads/2012/07/sun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164" y="-7855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1241860">
            <a:off x="3441695" y="688580"/>
            <a:ext cx="133677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Light energy</a:t>
            </a:r>
          </a:p>
        </p:txBody>
      </p:sp>
      <p:sp>
        <p:nvSpPr>
          <p:cNvPr id="7" name="Right Arrow 6"/>
          <p:cNvSpPr/>
          <p:nvPr/>
        </p:nvSpPr>
        <p:spPr>
          <a:xfrm rot="1336916">
            <a:off x="3252484" y="1073797"/>
            <a:ext cx="1446648" cy="252822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603624" y="590088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Plant cell (chloroplast)</a:t>
            </a:r>
          </a:p>
        </p:txBody>
      </p:sp>
      <p:pic>
        <p:nvPicPr>
          <p:cNvPr id="5128" name="Picture 8" descr="http://www.clker.com/cliparts/3/d/1/9/12894372371811441780chloroplast-m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98514"/>
            <a:ext cx="28575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rved Left Arrow 8"/>
          <p:cNvSpPr/>
          <p:nvPr/>
        </p:nvSpPr>
        <p:spPr>
          <a:xfrm>
            <a:off x="8382000" y="1759160"/>
            <a:ext cx="1295400" cy="3741548"/>
          </a:xfrm>
          <a:prstGeom prst="curvedLef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130" name="Picture 10" descr="http://upload.wikimedia.org/wikipedia/commons/thumb/3/3f/Animal_mitochondrion_diagram_unlabelled.svg/562px-Animal_mitochondrion_diagram_unlabelled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287" y="4580119"/>
            <a:ext cx="2554127" cy="163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553167" y="3580586"/>
            <a:ext cx="17620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Animal and Plant cells</a:t>
            </a:r>
          </a:p>
          <a:p>
            <a:pPr algn="ctr"/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(mitochondria)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57859" y="2749761"/>
            <a:ext cx="1742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schemeClr val="accent3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Photosynthesis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57858" y="6211670"/>
            <a:ext cx="1742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Cellular Respiration</a:t>
            </a:r>
          </a:p>
        </p:txBody>
      </p:sp>
      <p:sp>
        <p:nvSpPr>
          <p:cNvPr id="19" name="Curved Left Arrow 18"/>
          <p:cNvSpPr/>
          <p:nvPr/>
        </p:nvSpPr>
        <p:spPr>
          <a:xfrm rot="10800000">
            <a:off x="3038567" y="1759161"/>
            <a:ext cx="1295400" cy="3741548"/>
          </a:xfrm>
          <a:prstGeom prst="curvedLef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484281" y="2873112"/>
            <a:ext cx="195508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1"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Glucose</a:t>
            </a:r>
          </a:p>
          <a:p>
            <a:pPr algn="ctr"/>
            <a:r>
              <a:rPr lang="en-US" sz="40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1"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+ O</a:t>
            </a:r>
            <a:r>
              <a:rPr lang="en-US" sz="4000" b="1" spc="100" baseline="-250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1"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264900" y="2968216"/>
            <a:ext cx="152952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1"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H</a:t>
            </a:r>
            <a:r>
              <a:rPr lang="en-US" sz="4000" b="1" spc="100" baseline="-250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1"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2</a:t>
            </a:r>
            <a:r>
              <a:rPr lang="en-US" sz="40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1"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O</a:t>
            </a:r>
          </a:p>
          <a:p>
            <a:pPr algn="ctr"/>
            <a:r>
              <a:rPr lang="en-US" sz="40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1"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+ CO</a:t>
            </a:r>
            <a:r>
              <a:rPr lang="en-US" sz="4000" b="1" spc="100" baseline="-250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1"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25" name="Right Arrow 24"/>
          <p:cNvSpPr/>
          <p:nvPr/>
        </p:nvSpPr>
        <p:spPr>
          <a:xfrm rot="8648770">
            <a:off x="3600594" y="6085257"/>
            <a:ext cx="1446648" cy="252822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 rot="19483655">
            <a:off x="3779613" y="5747961"/>
            <a:ext cx="82432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Energy</a:t>
            </a:r>
          </a:p>
        </p:txBody>
      </p:sp>
      <p:sp>
        <p:nvSpPr>
          <p:cNvPr id="2" name="Rectangle 1"/>
          <p:cNvSpPr/>
          <p:nvPr/>
        </p:nvSpPr>
        <p:spPr>
          <a:xfrm>
            <a:off x="10228456" y="0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9064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101202"/>
            <a:ext cx="10515600" cy="1325563"/>
          </a:xfrm>
        </p:spPr>
        <p:txBody>
          <a:bodyPr/>
          <a:lstStyle/>
          <a:p>
            <a:r>
              <a:rPr lang="en-US" dirty="0"/>
              <a:t>Warm-up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Cells : Organelles as </a:t>
            </a:r>
          </a:p>
          <a:p>
            <a:pPr marL="0" indent="0">
              <a:buNone/>
            </a:pPr>
            <a:r>
              <a:rPr lang="en-US" dirty="0" err="1" smtClean="0"/>
              <a:t>Riverbasins</a:t>
            </a:r>
            <a:r>
              <a:rPr lang="en-US" dirty="0"/>
              <a:t>: _______________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Cells : Organelles as</a:t>
            </a:r>
          </a:p>
          <a:p>
            <a:pPr marL="0" indent="0">
              <a:buNone/>
            </a:pPr>
            <a:r>
              <a:rPr lang="en-US" dirty="0"/>
              <a:t>Molecules : ________________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5833534" y="1027906"/>
            <a:ext cx="42333" cy="56946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745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u="sng" dirty="0" smtClean="0"/>
              <a:t>*Metabolism</a:t>
            </a:r>
            <a:endParaRPr lang="en-US" sz="5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Metabolism </a:t>
            </a:r>
            <a:r>
              <a:rPr lang="en-US" sz="4000" dirty="0"/>
              <a:t>is a set of chemical reactions involved in </a:t>
            </a:r>
            <a:r>
              <a:rPr lang="en-US" sz="4000" u="sng" dirty="0"/>
              <a:t>storing food </a:t>
            </a:r>
            <a:r>
              <a:rPr lang="en-US" sz="4000" dirty="0"/>
              <a:t>molecules and </a:t>
            </a:r>
            <a:r>
              <a:rPr lang="en-US" sz="4000" u="sng" dirty="0"/>
              <a:t>converting them into </a:t>
            </a:r>
            <a:r>
              <a:rPr lang="en-US" sz="4000" u="sng" dirty="0" smtClean="0"/>
              <a:t>energy. </a:t>
            </a:r>
            <a:endParaRPr lang="en-US" sz="4000" u="sng" dirty="0" smtClean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We </a:t>
            </a:r>
            <a:r>
              <a:rPr lang="en-US" sz="4000" dirty="0" smtClean="0"/>
              <a:t>call this energy </a:t>
            </a:r>
            <a:r>
              <a:rPr lang="en-US" sz="4000" u="sng" dirty="0" smtClean="0"/>
              <a:t>calories.</a:t>
            </a:r>
          </a:p>
          <a:p>
            <a:endParaRPr lang="en-US" sz="4000" dirty="0"/>
          </a:p>
          <a:p>
            <a:pPr marL="0" indent="0">
              <a:buNone/>
            </a:pP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386728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7291442"/>
              </p:ext>
            </p:extLst>
          </p:nvPr>
        </p:nvGraphicFramePr>
        <p:xfrm>
          <a:off x="2374692" y="103892"/>
          <a:ext cx="11317573" cy="6908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297510" y="1999034"/>
            <a:ext cx="25333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60%</a:t>
            </a:r>
          </a:p>
          <a:p>
            <a:pPr algn="ctr"/>
            <a:r>
              <a:rPr lang="en-US" sz="3600" dirty="0"/>
              <a:t>Basic Functions </a:t>
            </a:r>
          </a:p>
          <a:p>
            <a:pPr algn="ctr"/>
            <a:r>
              <a:rPr lang="en-US" sz="3600" dirty="0"/>
              <a:t>(</a:t>
            </a:r>
            <a:r>
              <a:rPr lang="en-US" sz="3600" dirty="0" smtClean="0"/>
              <a:t>blinking, </a:t>
            </a:r>
            <a:r>
              <a:rPr lang="en-US" sz="3600" dirty="0"/>
              <a:t>breathing, etc</a:t>
            </a:r>
            <a:r>
              <a:rPr lang="en-US" sz="3600" dirty="0" smtClean="0"/>
              <a:t>.)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869205" y="2830031"/>
            <a:ext cx="25333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30%</a:t>
            </a:r>
          </a:p>
          <a:p>
            <a:pPr algn="ctr"/>
            <a:r>
              <a:rPr lang="en-US" sz="3600" dirty="0"/>
              <a:t>Physical Activity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308250" y="244708"/>
            <a:ext cx="502785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*Where Does All </a:t>
            </a: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This ATP energy</a:t>
            </a: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Go?</a:t>
            </a:r>
          </a:p>
        </p:txBody>
      </p:sp>
    </p:spTree>
    <p:extLst>
      <p:ext uri="{BB962C8B-B14F-4D97-AF65-F5344CB8AC3E}">
        <p14:creationId xmlns:p14="http://schemas.microsoft.com/office/powerpoint/2010/main" val="418924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763" y="66819"/>
            <a:ext cx="10515600" cy="1325563"/>
          </a:xfrm>
        </p:spPr>
        <p:txBody>
          <a:bodyPr/>
          <a:lstStyle/>
          <a:p>
            <a:pPr algn="ctr"/>
            <a:r>
              <a:rPr lang="en-US" b="1" u="sng" dirty="0" smtClean="0">
                <a:solidFill>
                  <a:srgbClr val="FF0000"/>
                </a:solidFill>
              </a:rPr>
              <a:t>*</a:t>
            </a:r>
            <a:r>
              <a:rPr lang="en-US" b="1" u="sng" dirty="0" smtClean="0"/>
              <a:t>Humans </a:t>
            </a:r>
            <a:r>
              <a:rPr lang="en-US" b="1" u="sng" dirty="0"/>
              <a:t>require energy to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525" y="1616972"/>
            <a:ext cx="10463020" cy="48745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Each </a:t>
            </a:r>
            <a:r>
              <a:rPr lang="en-US" sz="3600" dirty="0"/>
              <a:t>person uses a different amount of energy to perform and maintain their </a:t>
            </a:r>
            <a:r>
              <a:rPr lang="en-US" sz="3600" b="1" i="1" dirty="0"/>
              <a:t>minimum</a:t>
            </a:r>
            <a:r>
              <a:rPr lang="en-US" sz="3600" dirty="0"/>
              <a:t> life functions (breathing, blinking, heart beating, etc.), this is called </a:t>
            </a:r>
            <a:r>
              <a:rPr lang="en-US" sz="3600" dirty="0" smtClean="0"/>
              <a:t>your </a:t>
            </a:r>
            <a:r>
              <a:rPr lang="en-US" sz="3600" b="1" u="sng" dirty="0"/>
              <a:t>Basal Metabolic Rate (BMR).</a:t>
            </a:r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r>
              <a:rPr lang="en-US" sz="3600" dirty="0"/>
              <a:t>So how do I calculate this?</a:t>
            </a:r>
          </a:p>
          <a:p>
            <a:r>
              <a:rPr lang="en-US" sz="3600" dirty="0"/>
              <a:t>BMR is calculated in calories. </a:t>
            </a: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A </a:t>
            </a:r>
            <a:r>
              <a:rPr lang="en-US" sz="3600" dirty="0"/>
              <a:t>calorie is the amount of energy in food</a:t>
            </a:r>
          </a:p>
          <a:p>
            <a:endParaRPr lang="en-US" b="1" dirty="0"/>
          </a:p>
          <a:p>
            <a:pPr marL="0" indent="0">
              <a:buNone/>
            </a:pPr>
            <a:endParaRPr lang="en-US" b="1" u="sng" dirty="0"/>
          </a:p>
        </p:txBody>
      </p:sp>
      <p:pic>
        <p:nvPicPr>
          <p:cNvPr id="1028" name="Picture 4" descr="Image result for bm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267" y="3287493"/>
            <a:ext cx="3567732" cy="230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42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537" y="365793"/>
            <a:ext cx="10515600" cy="6147302"/>
          </a:xfrm>
        </p:spPr>
        <p:txBody>
          <a:bodyPr/>
          <a:lstStyle/>
          <a:p>
            <a:pPr marL="0" indent="0">
              <a:buNone/>
            </a:pPr>
            <a:r>
              <a:rPr lang="en-US" sz="5400" b="1" dirty="0" smtClean="0">
                <a:solidFill>
                  <a:srgbClr val="FF0000"/>
                </a:solidFill>
              </a:rPr>
              <a:t>*</a:t>
            </a:r>
            <a:r>
              <a:rPr lang="en-US" sz="4000" b="1" dirty="0" smtClean="0"/>
              <a:t>Basal </a:t>
            </a:r>
            <a:r>
              <a:rPr lang="en-US" sz="4000" b="1" dirty="0"/>
              <a:t>metabolic rate</a:t>
            </a:r>
            <a:r>
              <a:rPr lang="en-US" sz="4000" dirty="0"/>
              <a:t> is the </a:t>
            </a:r>
            <a:r>
              <a:rPr lang="en-US" sz="4000" b="1" dirty="0"/>
              <a:t>minimum</a:t>
            </a:r>
            <a:r>
              <a:rPr lang="en-US" sz="4000" dirty="0"/>
              <a:t> calories your body burns in ATP energy to keep your organs </a:t>
            </a:r>
            <a:r>
              <a:rPr lang="en-US" sz="4000" dirty="0" smtClean="0"/>
              <a:t>functioning</a:t>
            </a:r>
          </a:p>
          <a:p>
            <a:endParaRPr lang="en-US" sz="4000" dirty="0" smtClean="0"/>
          </a:p>
          <a:p>
            <a:pPr marL="0" indent="0">
              <a:buNone/>
            </a:pPr>
            <a:r>
              <a:rPr lang="en-US" sz="4000" dirty="0" smtClean="0"/>
              <a:t>Find your BMI</a:t>
            </a:r>
            <a:endParaRPr lang="en-US" b="1" dirty="0"/>
          </a:p>
          <a:p>
            <a:r>
              <a:rPr lang="en-US" sz="4000" b="1" dirty="0">
                <a:hlinkClick r:id="rId2"/>
              </a:rPr>
              <a:t>http://www.bmi-calculator.net/bmr-calculator</a:t>
            </a:r>
            <a:r>
              <a:rPr lang="en-US" sz="4000" b="1" dirty="0" smtClean="0">
                <a:hlinkClick r:id="rId2"/>
              </a:rPr>
              <a:t>/</a:t>
            </a:r>
            <a:endParaRPr lang="en-US" sz="4000" b="1" dirty="0" smtClean="0"/>
          </a:p>
          <a:p>
            <a:r>
              <a:rPr lang="en-US" sz="4000" b="1" dirty="0">
                <a:hlinkClick r:id="rId3"/>
              </a:rPr>
              <a:t>http://bodybalancemaui.com/bmi-bmr-calculator</a:t>
            </a:r>
            <a:r>
              <a:rPr lang="en-US" sz="4000" b="1" dirty="0" smtClean="0">
                <a:hlinkClick r:id="rId3"/>
              </a:rPr>
              <a:t>/</a:t>
            </a:r>
            <a:endParaRPr lang="en-US" sz="4000" b="1" dirty="0" smtClean="0"/>
          </a:p>
          <a:p>
            <a:endParaRPr lang="en-US" sz="4000" b="1" dirty="0" smtClean="0"/>
          </a:p>
          <a:p>
            <a:endParaRPr lang="en-US" sz="4000" b="1" dirty="0"/>
          </a:p>
          <a:p>
            <a:endParaRPr lang="en-US" b="1" dirty="0"/>
          </a:p>
        </p:txBody>
      </p:sp>
      <p:pic>
        <p:nvPicPr>
          <p:cNvPr id="2050" name="Picture 2" descr="Image result for bm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682067"/>
            <a:ext cx="3263900" cy="217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21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779" y="0"/>
            <a:ext cx="11369842" cy="956595"/>
          </a:xfrm>
        </p:spPr>
        <p:txBody>
          <a:bodyPr>
            <a:normAutofit/>
          </a:bodyPr>
          <a:lstStyle/>
          <a:p>
            <a:r>
              <a:rPr lang="en-US" sz="3600" dirty="0"/>
              <a:t>Reading Food </a:t>
            </a:r>
            <a:r>
              <a:rPr lang="en-US" sz="3600" dirty="0" smtClean="0"/>
              <a:t>Labels – look at the label and calculate macros 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975000"/>
              </p:ext>
            </p:extLst>
          </p:nvPr>
        </p:nvGraphicFramePr>
        <p:xfrm>
          <a:off x="355600" y="914397"/>
          <a:ext cx="5499100" cy="584671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749550">
                  <a:extLst>
                    <a:ext uri="{9D8B030D-6E8A-4147-A177-3AD203B41FA5}">
                      <a16:colId xmlns:a16="http://schemas.microsoft.com/office/drawing/2014/main" val="2854176706"/>
                    </a:ext>
                  </a:extLst>
                </a:gridCol>
                <a:gridCol w="2749550">
                  <a:extLst>
                    <a:ext uri="{9D8B030D-6E8A-4147-A177-3AD203B41FA5}">
                      <a16:colId xmlns:a16="http://schemas.microsoft.com/office/drawing/2014/main" val="2989905433"/>
                    </a:ext>
                  </a:extLst>
                </a:gridCol>
              </a:tblGrid>
              <a:tr h="1003265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Name of food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Fruit Roll-up 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1890777"/>
                  </a:ext>
                </a:extLst>
              </a:tr>
              <a:tr h="103602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Protein (g</a:t>
                      </a:r>
                      <a:r>
                        <a:rPr lang="en-US" sz="3200" baseline="0" dirty="0" smtClean="0"/>
                        <a:t>  x 4)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9571698"/>
                  </a:ext>
                </a:extLst>
              </a:tr>
              <a:tr h="1003265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Carbs (g  x  4)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664688"/>
                  </a:ext>
                </a:extLst>
              </a:tr>
              <a:tr h="562411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Fats  (</a:t>
                      </a:r>
                      <a:r>
                        <a:rPr lang="en-US" sz="3200" baseline="0" dirty="0" smtClean="0"/>
                        <a:t> g   x  9)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2671288"/>
                  </a:ext>
                </a:extLst>
              </a:tr>
              <a:tr h="562411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Serving size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0303306"/>
                  </a:ext>
                </a:extLst>
              </a:tr>
              <a:tr h="562411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Total calories 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5220205"/>
                  </a:ext>
                </a:extLst>
              </a:tr>
              <a:tr h="103602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Calories on label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5629139"/>
                  </a:ext>
                </a:extLst>
              </a:tr>
            </a:tbl>
          </a:graphicData>
        </a:graphic>
      </p:graphicFrame>
      <p:pic>
        <p:nvPicPr>
          <p:cNvPr id="3" name="Picture 2" descr="Image result for fruit roll u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9" r="17374"/>
          <a:stretch/>
        </p:blipFill>
        <p:spPr bwMode="auto">
          <a:xfrm>
            <a:off x="5854700" y="1739900"/>
            <a:ext cx="241300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fruit roll up nutrition labe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35" b="25754"/>
          <a:stretch/>
        </p:blipFill>
        <p:spPr bwMode="auto">
          <a:xfrm>
            <a:off x="8008918" y="942971"/>
            <a:ext cx="3974957" cy="529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83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975000"/>
              </p:ext>
            </p:extLst>
          </p:nvPr>
        </p:nvGraphicFramePr>
        <p:xfrm>
          <a:off x="355600" y="914397"/>
          <a:ext cx="5499100" cy="584671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749550">
                  <a:extLst>
                    <a:ext uri="{9D8B030D-6E8A-4147-A177-3AD203B41FA5}">
                      <a16:colId xmlns:a16="http://schemas.microsoft.com/office/drawing/2014/main" val="2854176706"/>
                    </a:ext>
                  </a:extLst>
                </a:gridCol>
                <a:gridCol w="2749550">
                  <a:extLst>
                    <a:ext uri="{9D8B030D-6E8A-4147-A177-3AD203B41FA5}">
                      <a16:colId xmlns:a16="http://schemas.microsoft.com/office/drawing/2014/main" val="2989905433"/>
                    </a:ext>
                  </a:extLst>
                </a:gridCol>
              </a:tblGrid>
              <a:tr h="1003265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Name of food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Fruit Roll-up 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1890777"/>
                  </a:ext>
                </a:extLst>
              </a:tr>
              <a:tr h="103602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Protein (g</a:t>
                      </a:r>
                      <a:r>
                        <a:rPr lang="en-US" sz="3200" baseline="0" dirty="0" smtClean="0"/>
                        <a:t>  x 4)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9571698"/>
                  </a:ext>
                </a:extLst>
              </a:tr>
              <a:tr h="1003265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Carbs (g  x  4)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664688"/>
                  </a:ext>
                </a:extLst>
              </a:tr>
              <a:tr h="562411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Fats  (</a:t>
                      </a:r>
                      <a:r>
                        <a:rPr lang="en-US" sz="3200" baseline="0" dirty="0" smtClean="0"/>
                        <a:t> g   x  9)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2671288"/>
                  </a:ext>
                </a:extLst>
              </a:tr>
              <a:tr h="562411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Serving size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0303306"/>
                  </a:ext>
                </a:extLst>
              </a:tr>
              <a:tr h="562411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Total calories 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5220205"/>
                  </a:ext>
                </a:extLst>
              </a:tr>
              <a:tr h="103602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Calories on label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5629139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9031" y="0"/>
            <a:ext cx="5137069" cy="683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94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Try it before you look at answers…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09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9289</TotalTime>
  <Words>563</Words>
  <Application>Microsoft Office PowerPoint</Application>
  <PresentationFormat>Widescreen</PresentationFormat>
  <Paragraphs>101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Andalus</vt:lpstr>
      <vt:lpstr>Arial</vt:lpstr>
      <vt:lpstr>Calibri</vt:lpstr>
      <vt:lpstr>Calibri Light</vt:lpstr>
      <vt:lpstr>Office Theme</vt:lpstr>
      <vt:lpstr>#64 Metabolism and Health</vt:lpstr>
      <vt:lpstr>Warm-up</vt:lpstr>
      <vt:lpstr>*Metabolism</vt:lpstr>
      <vt:lpstr>PowerPoint Presentation</vt:lpstr>
      <vt:lpstr>*Humans require energy to function</vt:lpstr>
      <vt:lpstr>PowerPoint Presentation</vt:lpstr>
      <vt:lpstr>Reading Food Labels – look at the label and calculate macros </vt:lpstr>
      <vt:lpstr>PowerPoint Presentation</vt:lpstr>
      <vt:lpstr>Try it before you look at answers… </vt:lpstr>
      <vt:lpstr>Reading Food Labels – Answers </vt:lpstr>
      <vt:lpstr>*Why Do Calories Matter?</vt:lpstr>
      <vt:lpstr>*In order for your body to work properly</vt:lpstr>
      <vt:lpstr>PowerPoint Presentation</vt:lpstr>
      <vt:lpstr>Food Label Activity</vt:lpstr>
      <vt:lpstr>extra</vt:lpstr>
      <vt:lpstr>Reading Food Labels </vt:lpstr>
      <vt:lpstr>PowerPoint Presentation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Smart, Brittany S.</dc:creator>
  <cp:lastModifiedBy>Smart, Brittany S.</cp:lastModifiedBy>
  <cp:revision>44</cp:revision>
  <cp:lastPrinted>2019-02-20T18:45:44Z</cp:lastPrinted>
  <dcterms:created xsi:type="dcterms:W3CDTF">2017-02-23T13:26:41Z</dcterms:created>
  <dcterms:modified xsi:type="dcterms:W3CDTF">2020-02-25T15:16:40Z</dcterms:modified>
</cp:coreProperties>
</file>