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4" r:id="rId4"/>
    <p:sldId id="294" r:id="rId5"/>
    <p:sldId id="293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76" r:id="rId18"/>
    <p:sldId id="295" r:id="rId19"/>
    <p:sldId id="292" r:id="rId20"/>
    <p:sldId id="277" r:id="rId21"/>
    <p:sldId id="281" r:id="rId22"/>
    <p:sldId id="257" r:id="rId23"/>
    <p:sldId id="290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C54D-0C61-4A94-82E5-7D71EDC21529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74A3-C1D5-4889-9E52-373EC6B3A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7580-3C56-45B5-AED6-446A2AC453A0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AC73-EAD5-4332-A3B9-68DEEBA5C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DEF-4BD0-4E41-AEEE-939F6A05F0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7F4223-C3B1-4DA0-9B65-75F57848501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antelopes+butting+heads&amp;source=images&amp;cd=&amp;cad=rja&amp;docid=u2Ui3o7XNEIiLM&amp;tbnid=eJuU2_SYhcacHM:&amp;ved=0CAUQjRw&amp;url=http://www.bighorn.org/photogallery.html&amp;ei=-gZGUf-HGIaM0QGJ6YDYBw&amp;psig=AFQjCNH9aXfhBrk0V6qVH9SwqFl4NIUvkw&amp;ust=1363630121586805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fighting+for+space&amp;source=images&amp;cd=&amp;cad=rja&amp;docid=mq0kLzE3k0Yd8M&amp;tbnid=wd-UXOqfNwSJGM:&amp;ved=0CAUQjRw&amp;url=http://www.123rf.com/photo_11809687_photo-of-paparazzi-fighting-for-space-to-take-photos.html&amp;ei=bQdGUfc6wejSAb_TgOgO&amp;psig=AFQjCNGKeiNdL6oKh4M8OOrN-1ivcQVD2w&amp;ust=1363630299874105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fighting+for+food&amp;source=images&amp;cd=&amp;cad=rja&amp;docid=YDofLxy4FAZ2qM&amp;tbnid=iQu-YXypwemLKM:&amp;ved=0CAUQjRw&amp;url=http://www.dailymail.co.uk/travel/article-1244118/Haiti-earthquake-disaster-Cruise-ships-continue-visit-despite-rising-death-toll.html&amp;ei=xwdGUeL-Mci30QHamIDoDQ&amp;psig=AFQjCNF7vQdeO75I9T_eKXodra8VuHiXJA&amp;ust=1363630392455436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fighting+for+mates&amp;source=images&amp;cd=&amp;cad=rja&amp;docid=0l9mqXBXFdDQcM&amp;tbnid=8ehc_OIQN555mM:&amp;ved=0CAUQjRw&amp;url=http://www.nikondigital.org/content/content/breakthrough-teleconverter-consumer-d-slr-lenses-0&amp;ei=2ghGUZvgLeOU0QHw9YHICw&amp;psig=AFQjCNF_HC6yHLzFMsRhkw2jqR6_QATBJg&amp;ust=1363630533087651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fight+for+survival&amp;source=images&amp;cd=&amp;cad=rja&amp;docid=n4PoDWBT-yzt8M&amp;tbnid=LmCfEkZmIL3WqM:&amp;ved=0CAUQjRw&amp;url=http://pichaus.com/showcase-raw-survival-wild-@2063efc940fb940afc337c40ae30f805/&amp;ei=KApGUbbXIsi80QHyvIGwBg&amp;psig=AFQjCNHaqnx1R_V-BDh3xgEyZ6TwsNaH7Q&amp;ust=1363631007783692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lamark&amp;source=images&amp;cd=&amp;cad=rja&amp;docid=xj5A7ERtqSZqmM&amp;tbnid=7wcaLjJ6ai2sfM:&amp;ved=0CAUQjRw&amp;url=http://p7sts1011.blogspot.com/2011_01_01_archive.html&amp;ei=hv9FUfb-Oe2Q0QHVqIDgBA&amp;bvm=bv.43828540,d.dmg&amp;psig=AFQjCNEleP8zZGUlQnDa92pbq1y4gll0Mg&amp;ust=1363628150717770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990600"/>
            <a:ext cx="8229600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#</a:t>
            </a:r>
            <a:r>
              <a:rPr lang="en-US" sz="6000" dirty="0" smtClean="0"/>
              <a:t>75 </a:t>
            </a:r>
            <a:r>
              <a:rPr lang="en-US" sz="6000" dirty="0" smtClean="0"/>
              <a:t>Natural Selection Notes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17" y="2895600"/>
            <a:ext cx="8846234" cy="2133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QUIZ -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4/3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TEST -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 4/5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ghorn.org/images/bighorncla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038600"/>
            <a:ext cx="4094456" cy="1295400"/>
          </a:xfrm>
        </p:spPr>
        <p:txBody>
          <a:bodyPr/>
          <a:lstStyle/>
          <a:p>
            <a:r>
              <a:rPr lang="en-US" dirty="0" smtClean="0"/>
              <a:t>…for status,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3505200"/>
            <a:ext cx="4343400" cy="2514600"/>
          </a:xfrm>
        </p:spPr>
        <p:txBody>
          <a:bodyPr/>
          <a:lstStyle/>
          <a:p>
            <a:r>
              <a:rPr lang="en-US" dirty="0" smtClean="0"/>
              <a:t>…for space …opportunities,</a:t>
            </a:r>
            <a:endParaRPr lang="en-US" dirty="0"/>
          </a:p>
        </p:txBody>
      </p:sp>
      <p:pic>
        <p:nvPicPr>
          <p:cNvPr id="10242" name="Picture 2" descr="http://us.123rf.com/400wm/400/400/sumners/sumners1112/sumners111200036/11809687-photo-of-paparazzi-fighting-for-space-to-take-phot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9433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038600"/>
            <a:ext cx="3733800" cy="35687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food!</a:t>
            </a:r>
            <a:endParaRPr lang="en-US" dirty="0"/>
          </a:p>
        </p:txBody>
      </p:sp>
      <p:pic>
        <p:nvPicPr>
          <p:cNvPr id="11266" name="Picture 2" descr="http://i.dailymail.co.uk/i/pix/2010/01/18/article-1244118-07E85098000005DC-651_468x2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61031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752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838200" y="3657600"/>
            <a:ext cx="5486400" cy="41783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mates!</a:t>
            </a:r>
            <a:endParaRPr lang="en-US" dirty="0"/>
          </a:p>
        </p:txBody>
      </p:sp>
      <p:pic>
        <p:nvPicPr>
          <p:cNvPr id="13314" name="Picture 2" descr="http://www.nikondigital.org/content/files/images/Re_AfBullfrog_0063.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5572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524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1066800" y="3657600"/>
            <a:ext cx="5486400" cy="36449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LIFE!</a:t>
            </a:r>
            <a:endParaRPr lang="en-US" dirty="0"/>
          </a:p>
        </p:txBody>
      </p:sp>
      <p:pic>
        <p:nvPicPr>
          <p:cNvPr id="16386" name="Picture 2" descr="http://www.inspirefirst.com/wp-content/uploads/2011/04/ZVh2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800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61656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*In nature, COMPETITION does NOT always favor the mighty.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8895056" cy="205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dirty="0" smtClean="0"/>
              <a:t>Sometimes it is the MOST PREPARED  who win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This is known as </a:t>
            </a:r>
            <a:r>
              <a:rPr lang="en-US" sz="3200" u="sng" dirty="0" smtClean="0">
                <a:solidFill>
                  <a:srgbClr val="00B0F0"/>
                </a:solidFill>
              </a:rPr>
              <a:t>Survival of the Fittest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http://sportzfun.com/photos/albums/boxing/boxing_squirre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910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3581400"/>
            <a:ext cx="8839200" cy="19751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THIS GOES ON FOR GENERATION AFTER GENERATION and so on…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86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Organisms undergo </a:t>
            </a:r>
            <a:r>
              <a:rPr lang="en-US" sz="2800" dirty="0" smtClean="0">
                <a:solidFill>
                  <a:srgbClr val="FFC000"/>
                </a:solidFill>
              </a:rPr>
              <a:t>NATURAL SELECTION</a:t>
            </a:r>
            <a:r>
              <a:rPr lang="en-US" dirty="0" smtClean="0"/>
              <a:t>. This is where a single species </a:t>
            </a:r>
            <a:r>
              <a:rPr lang="en-US" dirty="0" smtClean="0">
                <a:solidFill>
                  <a:srgbClr val="002060"/>
                </a:solidFill>
              </a:rPr>
              <a:t>OVERPRODUCES </a:t>
            </a:r>
            <a:r>
              <a:rPr lang="en-US" dirty="0" smtClean="0">
                <a:solidFill>
                  <a:schemeClr val="tx2"/>
                </a:solidFill>
              </a:rPr>
              <a:t>has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VARIATIONS</a:t>
            </a:r>
            <a:r>
              <a:rPr lang="en-US" dirty="0" smtClean="0"/>
              <a:t> OF OFFSPRING  (some with mutations) WHO THEN MUST </a:t>
            </a:r>
            <a:r>
              <a:rPr lang="en-US" dirty="0" smtClean="0">
                <a:solidFill>
                  <a:srgbClr val="FF0000"/>
                </a:solidFill>
              </a:rPr>
              <a:t>COMPETE</a:t>
            </a:r>
            <a:r>
              <a:rPr lang="en-US" dirty="0" smtClean="0"/>
              <a:t> TO survive and reproduce!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8839200" cy="2514600"/>
          </a:xfrm>
        </p:spPr>
        <p:txBody>
          <a:bodyPr>
            <a:noAutofit/>
          </a:bodyPr>
          <a:lstStyle/>
          <a:p>
            <a:pPr algn="ctr"/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(#4)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organisms entire population takes on fresh characteristics / traits </a:t>
            </a:r>
          </a:p>
          <a:p>
            <a:pPr algn="ctr"/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most successful competitors selected of its kind are the ones chosen to reproduce!!!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*4 Principles of Natural Selection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learned the four principles of natural selection. Define natural selection in one sentence without using the following words: variation, competition, overproduction, adaptation, evolve, and “Survival of the fittest”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mutations relate to natural selection?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this giraffe…</a:t>
            </a:r>
            <a:endParaRPr lang="en-US" dirty="0"/>
          </a:p>
        </p:txBody>
      </p:sp>
      <p:pic>
        <p:nvPicPr>
          <p:cNvPr id="2050" name="Picture 2" descr="http://4.bp.blogspot.com/_KF6Jq2oOR40/TT9v_j64AiI/AAAAAAAAAAo/KnvGdA-mHjU/s1600/l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0330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words for the THEORY of NATURAL SELECTION: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3840960"/>
          </a:xfrm>
        </p:spPr>
        <p:txBody>
          <a:bodyPr>
            <a:normAutofit fontScale="925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OVERPRODUCTION (more offspring than will survive)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VARIATION   (all with different traits plus occasional genetic mutations)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COMPETITION (selection of a winner)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ADAPTATION </a:t>
            </a:r>
            <a:r>
              <a:rPr lang="en-US" sz="2800" dirty="0" smtClean="0"/>
              <a:t>(over  numerous generations the most beneficial traits endure (last)!)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Explain what is going on in this picture in a short narrative format. Be creative with your story. Include why this species has to change and what you think their next change will be</a:t>
            </a:r>
            <a:endParaRPr lang="en-US" sz="2800" dirty="0"/>
          </a:p>
        </p:txBody>
      </p:sp>
      <p:pic>
        <p:nvPicPr>
          <p:cNvPr id="38914" name="Picture 2" descr="http://hydrodictyon.eeb.uconn.edu/courses/EEB210/evolution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81000" y="3048000"/>
            <a:ext cx="8382000" cy="350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483" y="279171"/>
            <a:ext cx="305223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Warm Up 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2571"/>
            <a:ext cx="9144000" cy="5562600"/>
          </a:xfrm>
        </p:spPr>
        <p:txBody>
          <a:bodyPr>
            <a:no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What is evolution? 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Explain </a:t>
            </a:r>
            <a:r>
              <a:rPr lang="en-US" sz="3600" dirty="0"/>
              <a:t>how bacteria evolved over time?  </a:t>
            </a:r>
            <a:endParaRPr lang="en-US" sz="3600" dirty="0" smtClean="0"/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How does this illustration portray the evolution of a horse?</a:t>
            </a:r>
          </a:p>
          <a:p>
            <a:pPr marL="550926" indent="-514350">
              <a:buFont typeface="+mj-lt"/>
              <a:buAutoNum type="arabicPeriod"/>
            </a:pPr>
            <a:endParaRPr lang="en-US" sz="3600" dirty="0" smtClean="0"/>
          </a:p>
          <a:p>
            <a:pPr marL="550926" indent="-514350">
              <a:buFont typeface="+mj-lt"/>
              <a:buAutoNum type="arabicPeriod"/>
            </a:pPr>
            <a:endParaRPr lang="en-US" sz="3600" dirty="0" smtClean="0"/>
          </a:p>
          <a:p>
            <a:pPr marL="550926" indent="-514350">
              <a:buFont typeface="+mj-lt"/>
              <a:buAutoNum type="arabicPeriod"/>
            </a:pPr>
            <a:endParaRPr lang="en-US" sz="3600" dirty="0" smtClean="0"/>
          </a:p>
          <a:p>
            <a:pPr marL="36576" indent="0">
              <a:buNone/>
            </a:pPr>
            <a:endParaRPr lang="en-US" sz="3600" dirty="0" smtClean="0"/>
          </a:p>
          <a:p>
            <a:pPr marL="550926" indent="-514350">
              <a:buFont typeface="+mj-lt"/>
              <a:buAutoNum type="arabicPeriod"/>
            </a:pPr>
            <a:endParaRPr lang="en-US" sz="3600" dirty="0"/>
          </a:p>
          <a:p>
            <a:pPr marL="550926" indent="-514350">
              <a:buFont typeface="+mj-lt"/>
              <a:buAutoNum type="arabicPeriod"/>
            </a:pPr>
            <a:endParaRPr lang="en-US" sz="3600" dirty="0" smtClean="0"/>
          </a:p>
        </p:txBody>
      </p:sp>
      <p:pic>
        <p:nvPicPr>
          <p:cNvPr id="4" name="Picture 4" descr="http://www.creationcadets.com/museum/artifacts/textbook_lies_horse_evolution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2667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1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0"/>
            <a:ext cx="77724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Visual </a:t>
            </a:r>
            <a:r>
              <a:rPr lang="en-US" sz="3200" b="1" dirty="0" err="1" smtClean="0"/>
              <a:t>Vocab</a:t>
            </a:r>
            <a:r>
              <a:rPr lang="en-US" sz="3200" b="1" dirty="0" smtClean="0"/>
              <a:t> </a:t>
            </a:r>
            <a:r>
              <a:rPr lang="en-US" dirty="0" smtClean="0"/>
              <a:t> (definition and </a:t>
            </a:r>
            <a:r>
              <a:rPr lang="en-US" dirty="0" err="1" smtClean="0"/>
              <a:t>pics</a:t>
            </a:r>
            <a:r>
              <a:rPr lang="en-US" dirty="0" smtClean="0"/>
              <a:t>)  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09600" y="609600"/>
          <a:ext cx="8001000" cy="2971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0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Geological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Biological evolution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Evolution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Mass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extinction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Isolation (evolution)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selection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Speciation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Variation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2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overproduction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Vestigial organs</a:t>
                      </a:r>
                    </a:p>
                    <a:p>
                      <a:pPr algn="ctr"/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Selection (competition)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adaptation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2000" y="3733800"/>
            <a:ext cx="0" cy="31242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37338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Captured thoughts </a:t>
            </a:r>
            <a:endParaRPr lang="en-US" dirty="0" smtClean="0"/>
          </a:p>
          <a:p>
            <a:pPr algn="ctr"/>
            <a:r>
              <a:rPr lang="en-US" dirty="0" smtClean="0"/>
              <a:t>In a </a:t>
            </a:r>
            <a:r>
              <a:rPr lang="en-US" b="1" dirty="0" smtClean="0"/>
              <a:t>MINIMUM</a:t>
            </a:r>
            <a:r>
              <a:rPr lang="en-US" dirty="0" smtClean="0"/>
              <a:t> of </a:t>
            </a:r>
            <a:r>
              <a:rPr lang="en-US" b="1" dirty="0" smtClean="0"/>
              <a:t>3</a:t>
            </a:r>
            <a:r>
              <a:rPr lang="en-US" dirty="0" smtClean="0"/>
              <a:t> well developed sentences </a:t>
            </a:r>
            <a:r>
              <a:rPr lang="en-US" b="1" dirty="0" smtClean="0"/>
              <a:t>EACH</a:t>
            </a:r>
            <a:r>
              <a:rPr lang="en-US" dirty="0" smtClean="0"/>
              <a:t>, explain the following:</a:t>
            </a:r>
          </a:p>
          <a:p>
            <a:pPr algn="ctr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Explain the main idea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how this connects to your life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what you found interesting and why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anything you wonder or want additional information 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Darwin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Lamarck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Explain both theories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Give examples of each in way you can remember (besides the ones I gave)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Include pictures of both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0099"/>
            <a:ext cx="8229600" cy="7107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Darwin didn’t quite agree with Lamarck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69720"/>
            <a:ext cx="8153400" cy="185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Charles Darwin didn’t believe that the inner need of animals had anything to with how they evolved. </a:t>
            </a:r>
            <a:endParaRPr lang="en-US" sz="3200" dirty="0"/>
          </a:p>
        </p:txBody>
      </p:sp>
      <p:pic>
        <p:nvPicPr>
          <p:cNvPr id="1026" name="Picture 2" descr="Image result for darwin vs lamar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82" y="3352800"/>
            <a:ext cx="50202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610"/>
            <a:ext cx="8229600" cy="8631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*Charles Darwin’s Theory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45920"/>
            <a:ext cx="47244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Darwin believed that all organisms, even ones of the same species, have differences amongst 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it is those differences that will determine if an individual will adapt, survive, and be able to reproduce over time. </a:t>
            </a:r>
            <a:endParaRPr lang="en-US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9" y="1752600"/>
            <a:ext cx="3281934" cy="3893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693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Charles Darwin’s Theory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He proposed our current theory of biological evolution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We call it the theory of Natural Selection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His theory of natural selection has 4 parts 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281934" cy="3893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3785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*4 Principles of Natural Selection: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56528" y="1143000"/>
            <a:ext cx="4495800" cy="48895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solidFill>
                  <a:srgbClr val="FFFF00"/>
                </a:solidFill>
              </a:rPr>
              <a:t>1</a:t>
            </a:r>
            <a:r>
              <a:rPr lang="en-US" sz="3600" u="sng" dirty="0" smtClean="0">
                <a:solidFill>
                  <a:srgbClr val="FFFF00"/>
                </a:solidFill>
              </a:rPr>
              <a:t>. OVERPRODUCTION</a:t>
            </a:r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Where organisms have more offspring (babies) than will normally survive.</a:t>
            </a:r>
          </a:p>
          <a:p>
            <a:endParaRPr lang="en-US" sz="2400" dirty="0" smtClean="0"/>
          </a:p>
        </p:txBody>
      </p:sp>
      <p:pic>
        <p:nvPicPr>
          <p:cNvPr id="7" name="Content Placeholder 6" descr="http://4.bp.blogspot.com/_XBzdQo4oISk/SaXrKKugTdI/AAAAAAAAB0M/r5wjzF8O4AY/s400/octomo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36" y="152400"/>
            <a:ext cx="88392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Here’s some examples of OVERPRODUCTION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180864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Snapping turtles can lay 30 to 80 eggs at a time!</a:t>
            </a:r>
          </a:p>
        </p:txBody>
      </p:sp>
      <p:pic>
        <p:nvPicPr>
          <p:cNvPr id="5" name="Content Placeholder 4" descr="http://cache.daylife.com/imageserve/03uddRM8EHa9o/610x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648200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088136"/>
          </a:xfrm>
        </p:spPr>
        <p:txBody>
          <a:bodyPr/>
          <a:lstStyle/>
          <a:p>
            <a:r>
              <a:rPr lang="en-US" sz="3200" dirty="0" smtClean="0"/>
              <a:t>*4 Principles of Natural Selection:</a:t>
            </a:r>
            <a:br>
              <a:rPr lang="en-US" sz="3200" dirty="0" smtClean="0"/>
            </a:b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8077200" cy="781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 Variation </a:t>
            </a:r>
          </a:p>
          <a:p>
            <a:pPr algn="ctr"/>
            <a:r>
              <a:rPr lang="en-US" sz="3200" dirty="0" smtClean="0"/>
              <a:t>differences amongst offspring</a:t>
            </a:r>
            <a:endParaRPr lang="en-US" sz="3200" dirty="0"/>
          </a:p>
        </p:txBody>
      </p:sp>
      <p:pic>
        <p:nvPicPr>
          <p:cNvPr id="5122" name="Picture 2" descr="Image result for big and small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262269" cy="28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4343400" cy="1600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With too many living things around, things are going to get </a:t>
            </a:r>
            <a:r>
              <a:rPr lang="en-US" sz="3200" dirty="0" smtClean="0">
                <a:latin typeface="Impact" pitchFamily="34" charset="0"/>
                <a:cs typeface="Narkisim" pitchFamily="34" charset="-79"/>
              </a:rPr>
              <a:t>rough </a:t>
            </a:r>
            <a:r>
              <a:rPr lang="en-US" sz="3200" dirty="0" smtClean="0"/>
              <a:t>which creates a lot of </a:t>
            </a:r>
            <a:r>
              <a:rPr lang="en-US" sz="3200" dirty="0" smtClean="0">
                <a:latin typeface="Impact" pitchFamily="34" charset="0"/>
                <a:cs typeface="Narkisim" pitchFamily="34" charset="-79"/>
              </a:rPr>
              <a:t/>
            </a:r>
            <a:br>
              <a:rPr lang="en-US" sz="3200" dirty="0" smtClean="0">
                <a:latin typeface="Impact" pitchFamily="34" charset="0"/>
                <a:cs typeface="Narkisim" pitchFamily="34" charset="-79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3886200"/>
            <a:ext cx="4419600" cy="37973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u="sng" dirty="0" smtClean="0">
                <a:solidFill>
                  <a:srgbClr val="FFFF00"/>
                </a:solidFill>
              </a:rPr>
              <a:t>#3 COMPETITION!!!</a:t>
            </a:r>
          </a:p>
          <a:p>
            <a:endParaRPr lang="en-US" sz="3200" dirty="0" smtClean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is the selection of a winner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http://sportzfun.com/photos/albums/boxing/boxing_gian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38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810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*4 Principles of Natural Selection: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6114</TotalTime>
  <Words>622</Words>
  <Application>Microsoft Office PowerPoint</Application>
  <PresentationFormat>On-screen Show (4:3)</PresentationFormat>
  <Paragraphs>112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Impact</vt:lpstr>
      <vt:lpstr>Narkisim</vt:lpstr>
      <vt:lpstr>Rockwell</vt:lpstr>
      <vt:lpstr>Wingdings 2</vt:lpstr>
      <vt:lpstr>Foundry</vt:lpstr>
      <vt:lpstr>#75 Natural Selection Notes </vt:lpstr>
      <vt:lpstr>Like this giraffe…</vt:lpstr>
      <vt:lpstr>Darwin didn’t quite agree with Lamarck</vt:lpstr>
      <vt:lpstr>*Charles Darwin’s Theory</vt:lpstr>
      <vt:lpstr>Charles Darwin’s Theory</vt:lpstr>
      <vt:lpstr>*4 Principles of Natural Selection: </vt:lpstr>
      <vt:lpstr>Here’s some examples of OVERPRODUCTION:</vt:lpstr>
      <vt:lpstr>*4 Principles of Natural Selection: </vt:lpstr>
      <vt:lpstr>With too many living things around, things are going to get rough which creates a lot of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*In nature, COMPETITION does NOT always favor the mighty. </vt:lpstr>
      <vt:lpstr>THIS GOES ON FOR GENERATION AFTER GENERATION and so on…</vt:lpstr>
      <vt:lpstr>*4 Principles of Natural Selection:</vt:lpstr>
      <vt:lpstr>PowerPoint Presentation</vt:lpstr>
      <vt:lpstr>Warm-up</vt:lpstr>
      <vt:lpstr>Key words for the THEORY of NATURAL SELECTION:</vt:lpstr>
      <vt:lpstr>PowerPoint Presentation</vt:lpstr>
      <vt:lpstr>Warm-up</vt:lpstr>
      <vt:lpstr>Warm Up   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brittanys.smart</dc:creator>
  <cp:lastModifiedBy>Smart, Brittany S.</cp:lastModifiedBy>
  <cp:revision>174</cp:revision>
  <dcterms:created xsi:type="dcterms:W3CDTF">2013-03-19T12:18:26Z</dcterms:created>
  <dcterms:modified xsi:type="dcterms:W3CDTF">2019-03-27T16:31:48Z</dcterms:modified>
</cp:coreProperties>
</file>