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ABeeZee" panose="02000000000000000000" pitchFamily="2" charset="0"/>
      <p:regular r:id="rId15"/>
      <p: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41" d="100"/>
          <a:sy n="141" d="100"/>
        </p:scale>
        <p:origin x="80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0a6b90ba3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0a6b90ba3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5a0e33a0b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5a0e33a0b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ad8f2ad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ad8f2ad9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a0e33a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a0e33a0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5a0e33a0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5a0e33a0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5a0e33a0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5a0e33a0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5a0e33a0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5a0e33a0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0e33a0b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0e33a0b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5a0e33a0b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5a0e33a0b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5a0e33a0b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5a0e33a0b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5a0e33a0b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5a0e33a0b_2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uora.com/What-are-some-examples-of-plants-in-the-Neritic-zone" TargetMode="External"/><Relationship Id="rId3" Type="http://schemas.openxmlformats.org/officeDocument/2006/relationships/hyperlink" Target="https://www.britannica.com/science/neritic-zone" TargetMode="External"/><Relationship Id="rId7" Type="http://schemas.openxmlformats.org/officeDocument/2006/relationships/hyperlink" Target="https://sciencing.com/adaptations-animals-neritic-zone-8758787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neriticzone22.weebly.com/facts.html" TargetMode="External"/><Relationship Id="rId5" Type="http://schemas.openxmlformats.org/officeDocument/2006/relationships/hyperlink" Target="https://www.thoughtco.com/neritic-zone-4767613" TargetMode="External"/><Relationship Id="rId4" Type="http://schemas.openxmlformats.org/officeDocument/2006/relationships/hyperlink" Target="https://www.encyclopedia.com/earth-and-environment/ecology-and-environmentalism/environmental-studies/neritic-zone" TargetMode="External"/><Relationship Id="rId9" Type="http://schemas.openxmlformats.org/officeDocument/2006/relationships/hyperlink" Target="https://en.wikipedia.org/wiki/Continental_shel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9600" y="697000"/>
            <a:ext cx="8520600" cy="187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000000"/>
                </a:solidFill>
              </a:rPr>
              <a:t>Neritic Zone</a:t>
            </a:r>
            <a:endParaRPr sz="7200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By: Emma Mitchiner, Zoie Davis, Maren Goodman, Andrea Cabrera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Just think of it like this....</a:t>
            </a:r>
            <a:endParaRPr b="1"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Continental Shelf-</a:t>
            </a:r>
            <a:endParaRPr sz="2400" u="sng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Continental-</a:t>
            </a:r>
            <a:r>
              <a:rPr lang="en">
                <a:solidFill>
                  <a:srgbClr val="000000"/>
                </a:solidFill>
              </a:rPr>
              <a:t> Land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Shelf- </a:t>
            </a:r>
            <a:r>
              <a:rPr lang="en">
                <a:solidFill>
                  <a:srgbClr val="000000"/>
                </a:solidFill>
              </a:rPr>
              <a:t>surface for objects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000000"/>
                </a:solidFill>
                <a:latin typeface="ABeeZee"/>
                <a:ea typeface="ABeeZee"/>
                <a:cs typeface="ABeeZee"/>
                <a:sym typeface="ABeeZee"/>
              </a:rPr>
              <a:t>Continental Slope-</a:t>
            </a:r>
            <a:endParaRPr sz="2400" u="sng">
              <a:solidFill>
                <a:srgbClr val="000000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Continental-</a:t>
            </a:r>
            <a:r>
              <a:rPr lang="en">
                <a:solidFill>
                  <a:srgbClr val="000000"/>
                </a:solidFill>
              </a:rPr>
              <a:t> Land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</a:rPr>
              <a:t>Slope-</a:t>
            </a:r>
            <a:r>
              <a:rPr lang="en">
                <a:solidFill>
                  <a:srgbClr val="000000"/>
                </a:solidFill>
              </a:rPr>
              <a:t> A decrease or increase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31" name="Google Shape;131;p22"/>
          <p:cNvSpPr/>
          <p:nvPr/>
        </p:nvSpPr>
        <p:spPr>
          <a:xfrm>
            <a:off x="3729500" y="1285850"/>
            <a:ext cx="2349300" cy="14589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Land where objects/activity is held </a:t>
            </a:r>
            <a:endParaRPr sz="1700"/>
          </a:p>
        </p:txBody>
      </p:sp>
      <p:sp>
        <p:nvSpPr>
          <p:cNvPr id="132" name="Google Shape;132;p22"/>
          <p:cNvSpPr/>
          <p:nvPr/>
        </p:nvSpPr>
        <p:spPr>
          <a:xfrm>
            <a:off x="3989300" y="3260150"/>
            <a:ext cx="2089500" cy="13887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 decrease </a:t>
            </a:r>
            <a:endParaRPr sz="17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in land</a:t>
            </a:r>
            <a:endParaRPr sz="1700"/>
          </a:p>
        </p:txBody>
      </p:sp>
      <p:pic>
        <p:nvPicPr>
          <p:cNvPr id="133" name="Google Shape;133;p22" descr="Image result for people playing in the shallow part of the oce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27330" y="1285850"/>
            <a:ext cx="2243170" cy="164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 descr="Image result for people snorkeling in shallow water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063" y="3197825"/>
            <a:ext cx="2171700" cy="178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92725"/>
            <a:ext cx="85206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Based off what we shared!!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12200" y="753625"/>
            <a:ext cx="8720100" cy="42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en" sz="2000">
                <a:solidFill>
                  <a:srgbClr val="000000"/>
                </a:solidFill>
              </a:rPr>
              <a:t>What animals live here?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000000"/>
                </a:solidFill>
              </a:rPr>
              <a:t>Shrimp, dolphin, crab, eel</a:t>
            </a:r>
            <a:endParaRPr sz="1500" b="1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en" sz="2000">
                <a:solidFill>
                  <a:srgbClr val="000000"/>
                </a:solidFill>
              </a:rPr>
              <a:t>Why is the Neritic Zone the most productive zone in the ocean?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 Because sunlight can reach the entire zone </a:t>
            </a:r>
            <a:endParaRPr sz="16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★"/>
            </a:pPr>
            <a:r>
              <a:rPr lang="en" sz="2000">
                <a:solidFill>
                  <a:srgbClr val="000000"/>
                </a:solidFill>
              </a:rPr>
              <a:t>What other names does this zone go by?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a. Abyssal Zone</a:t>
            </a:r>
            <a:endParaRPr sz="1600"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b. Coastal Ocean</a:t>
            </a:r>
            <a:endParaRPr sz="1600"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c. Pelagic Layer</a:t>
            </a:r>
            <a:endParaRPr sz="1600"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d. Intertidal Zone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00000"/>
                </a:solidFill>
              </a:rPr>
              <a:t>The answer is B. Coastal Ocean</a:t>
            </a:r>
            <a:endParaRPr sz="16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311700" y="109050"/>
            <a:ext cx="8520600" cy="5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Cites:</a:t>
            </a: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213025" y="696075"/>
            <a:ext cx="8520600" cy="43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Neritic Zone Definition-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https://www.britannica.com/science/neritic-zone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Neritic Zone Location-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https://www.encyclopedia.com/earth-and-environment/ecology-and-environmentalism/environmental-studies/neritic-zone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Neritic Zone Depth and Sunlight Amount-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https://www.thoughtco.com/neritic-zone-4767613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Interesting facts- </a:t>
            </a:r>
            <a:r>
              <a:rPr lang="en" u="sng">
                <a:solidFill>
                  <a:schemeClr val="hlink"/>
                </a:solidFill>
                <a:hlinkClick r:id="rId6"/>
              </a:rPr>
              <a:t>https://neriticzone22.weebly.com/facts.html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Animal Life- </a:t>
            </a:r>
            <a:r>
              <a:rPr lang="en" u="sng">
                <a:solidFill>
                  <a:schemeClr val="hlink"/>
                </a:solidFill>
                <a:hlinkClick r:id="rId7"/>
              </a:rPr>
              <a:t>https://sciencing.com/adaptations-animals-neritic-zone-8758787.html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Plant life- </a:t>
            </a:r>
            <a:r>
              <a:rPr lang="en" u="sng">
                <a:solidFill>
                  <a:schemeClr val="hlink"/>
                </a:solidFill>
                <a:hlinkClick r:id="rId8"/>
              </a:rPr>
              <a:t>https://www.quora.com/What-are-some-examples-of-plants-in-the-Neritic-zone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Continental Shelf/Slope- </a:t>
            </a:r>
            <a:r>
              <a:rPr lang="en" u="sng">
                <a:solidFill>
                  <a:schemeClr val="hlink"/>
                </a:solidFill>
                <a:hlinkClick r:id="rId9"/>
              </a:rPr>
              <a:t>https://en.wikipedia.org/wiki/Continental_shelf</a:t>
            </a:r>
            <a:r>
              <a:rPr lang="en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7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Neritic Zone (coastal ocean, sublittoral zone)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>
                <a:solidFill>
                  <a:srgbClr val="000000"/>
                </a:solidFill>
              </a:rPr>
              <a:t>The Neritic Zone is the shallow marine area, that is </a:t>
            </a:r>
            <a:r>
              <a:rPr lang="en" u="sng">
                <a:solidFill>
                  <a:srgbClr val="000000"/>
                </a:solidFill>
              </a:rPr>
              <a:t>in between the shore (Low tidemark) and the continental slope (drop-off).</a:t>
            </a:r>
            <a:r>
              <a:rPr lang="en">
                <a:solidFill>
                  <a:srgbClr val="000000"/>
                </a:solidFill>
              </a:rPr>
              <a:t> This is where the </a:t>
            </a:r>
            <a:r>
              <a:rPr lang="en" u="sng">
                <a:solidFill>
                  <a:srgbClr val="000000"/>
                </a:solidFill>
              </a:rPr>
              <a:t>coast</a:t>
            </a:r>
            <a:r>
              <a:rPr lang="en">
                <a:solidFill>
                  <a:srgbClr val="000000"/>
                </a:solidFill>
              </a:rPr>
              <a:t> and the </a:t>
            </a:r>
            <a:r>
              <a:rPr lang="en" u="sng">
                <a:solidFill>
                  <a:srgbClr val="000000"/>
                </a:solidFill>
              </a:rPr>
              <a:t>ocean meet.</a:t>
            </a:r>
            <a:r>
              <a:rPr lang="en">
                <a:solidFill>
                  <a:srgbClr val="000000"/>
                </a:solidFill>
              </a:rPr>
              <a:t> There's an </a:t>
            </a:r>
            <a:r>
              <a:rPr lang="en" u="sng">
                <a:solidFill>
                  <a:srgbClr val="000000"/>
                </a:solidFill>
              </a:rPr>
              <a:t>abundance of oxygen</a:t>
            </a:r>
            <a:r>
              <a:rPr lang="en">
                <a:solidFill>
                  <a:srgbClr val="000000"/>
                </a:solidFill>
              </a:rPr>
              <a:t> and </a:t>
            </a:r>
            <a:r>
              <a:rPr lang="en" u="sng">
                <a:solidFill>
                  <a:srgbClr val="000000"/>
                </a:solidFill>
              </a:rPr>
              <a:t>plenty of sunlight in this zone. </a:t>
            </a:r>
            <a:endParaRPr u="sng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Most water activities happen here. </a:t>
            </a:r>
            <a:r>
              <a:rPr lang="en" u="sng">
                <a:solidFill>
                  <a:srgbClr val="000000"/>
                </a:solidFill>
              </a:rPr>
              <a:t>This is where the Great Coral Reef is located.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428" y="2860675"/>
            <a:ext cx="4208300" cy="203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>
            <a:off x="198650" y="182200"/>
            <a:ext cx="8687100" cy="8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Georgia"/>
                <a:ea typeface="Georgia"/>
                <a:cs typeface="Georgia"/>
                <a:sym typeface="Georgia"/>
              </a:rPr>
              <a:t>“Between the coastal and the deep, is where you’ll find ME”</a:t>
            </a:r>
            <a:r>
              <a:rPr lang="en" sz="2800">
                <a:latin typeface="Georgia"/>
                <a:ea typeface="Georgia"/>
                <a:cs typeface="Georgia"/>
                <a:sym typeface="Georgia"/>
              </a:rPr>
              <a:t> </a:t>
            </a:r>
            <a:endParaRPr sz="28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>
            <a:off x="311700" y="1107175"/>
            <a:ext cx="8520600" cy="3601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The Neritic Zone is </a:t>
            </a:r>
            <a:r>
              <a:rPr lang="en" sz="2400" u="sng">
                <a:solidFill>
                  <a:srgbClr val="000000"/>
                </a:solidFill>
              </a:rPr>
              <a:t>located near the tidal region,</a:t>
            </a:r>
            <a:endParaRPr sz="2400" u="sng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which is the </a:t>
            </a:r>
            <a:r>
              <a:rPr lang="en" sz="2400" u="sng">
                <a:solidFill>
                  <a:srgbClr val="000000"/>
                </a:solidFill>
              </a:rPr>
              <a:t>shallow region of ocean before the drop-off.</a:t>
            </a:r>
            <a:r>
              <a:rPr lang="en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  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0" name="Google Shape;70;p15" descr="Image result for neritic zone diagram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5238" y="2144525"/>
            <a:ext cx="4253525" cy="2564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Depth</a:t>
            </a:r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03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Neritic Zone is the shallow part of water right before the drop-off. It can </a:t>
            </a:r>
            <a:r>
              <a:rPr lang="en" u="sng">
                <a:solidFill>
                  <a:srgbClr val="000000"/>
                </a:solidFill>
              </a:rPr>
              <a:t>get up to 660ft below the surface.</a:t>
            </a:r>
            <a:endParaRPr u="sng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drop off is where the </a:t>
            </a:r>
            <a:r>
              <a:rPr lang="en" u="sng">
                <a:solidFill>
                  <a:srgbClr val="000000"/>
                </a:solidFill>
              </a:rPr>
              <a:t>sand floor on the bottom starts to go down further.</a:t>
            </a:r>
            <a:r>
              <a:rPr lang="en">
                <a:solidFill>
                  <a:srgbClr val="000000"/>
                </a:solidFill>
              </a:rPr>
              <a:t> So, when you go to the beach you’ll see the floor starting to get deeper more quickly, and that's where you will find the end of the Neritic zone. 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6" descr="Image result for drop off in finding nem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5500" y="1429228"/>
            <a:ext cx="2938351" cy="19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Then how much sunlight does it really get?</a:t>
            </a:r>
            <a:endParaRPr sz="3000"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The Neritic Zone gets a </a:t>
            </a:r>
            <a:r>
              <a:rPr lang="en" sz="2000" u="sng">
                <a:solidFill>
                  <a:srgbClr val="000000"/>
                </a:solidFill>
              </a:rPr>
              <a:t>reasonable</a:t>
            </a:r>
            <a:r>
              <a:rPr lang="en" sz="2000">
                <a:solidFill>
                  <a:srgbClr val="000000"/>
                </a:solidFill>
              </a:rPr>
              <a:t> amount of sunlight, which helps the marine life get more nutrients. 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5" name="Google Shape;85;p17" descr="Image result for neritic zone and sunligh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095" y="2193400"/>
            <a:ext cx="4286249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interesting facts:</a:t>
            </a:r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7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 lot of seafood comes from this zone. (crabs, oysters, sea snails)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Most oceanic activities (snorkeling, tubing) happens in this zone.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Sharks are one of the largest predators in this zone. 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3" name="Google Shape;93;p18"/>
          <p:cNvSpPr txBox="1"/>
          <p:nvPr/>
        </p:nvSpPr>
        <p:spPr>
          <a:xfrm>
            <a:off x="532550" y="3553675"/>
            <a:ext cx="3686700" cy="10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4196" y="3787897"/>
            <a:ext cx="4137553" cy="1252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Animal Life</a:t>
            </a:r>
            <a:endParaRPr sz="3000"/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Some of the different animals that live in this zone are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Shrimp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Dolphin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Crab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Eel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1475" y="1541650"/>
            <a:ext cx="2000526" cy="1205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5400" y="3058500"/>
            <a:ext cx="2036874" cy="131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086" y="1916474"/>
            <a:ext cx="1753252" cy="131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3724" y="3433675"/>
            <a:ext cx="2562826" cy="16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Plant life</a:t>
            </a:r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Some of the different plants located here are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Kelp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Coral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Seaweed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188" y="0"/>
            <a:ext cx="1677813" cy="209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51388" y="2096874"/>
            <a:ext cx="2793400" cy="15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1400" y="3678350"/>
            <a:ext cx="2793400" cy="1465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Continental shelf and slope</a:t>
            </a:r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continental shelf is the </a:t>
            </a:r>
            <a:r>
              <a:rPr lang="en" u="sng">
                <a:solidFill>
                  <a:srgbClr val="000000"/>
                </a:solidFill>
              </a:rPr>
              <a:t>area right </a:t>
            </a:r>
            <a:r>
              <a:rPr lang="en" b="1" u="sng">
                <a:solidFill>
                  <a:srgbClr val="000000"/>
                </a:solidFill>
              </a:rPr>
              <a:t>before</a:t>
            </a:r>
            <a:r>
              <a:rPr lang="en" u="sng">
                <a:solidFill>
                  <a:srgbClr val="000000"/>
                </a:solidFill>
              </a:rPr>
              <a:t> the land starts to drop</a:t>
            </a:r>
            <a:r>
              <a:rPr lang="en">
                <a:solidFill>
                  <a:srgbClr val="000000"/>
                </a:solidFill>
              </a:rPr>
              <a:t>. At the beach, it is the shallow area where you can play in the waves, surf, and collect seashells.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The continental slope is where the </a:t>
            </a:r>
            <a:r>
              <a:rPr lang="en" u="sng">
                <a:solidFill>
                  <a:srgbClr val="000000"/>
                </a:solidFill>
              </a:rPr>
              <a:t>land starts to dip down and decrease</a:t>
            </a:r>
            <a:r>
              <a:rPr lang="en">
                <a:solidFill>
                  <a:srgbClr val="000000"/>
                </a:solidFill>
              </a:rPr>
              <a:t>. It can usually be very deep and is where most of the larger animals are found.</a:t>
            </a:r>
            <a:endParaRPr>
              <a:solidFill>
                <a:srgbClr val="000000"/>
              </a:solidFill>
            </a:endParaRPr>
          </a:p>
          <a:p>
            <a:pPr marL="457200" lvl="0" indent="0" algn="ctr" rtl="0">
              <a:lnSpc>
                <a:spcPct val="5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122" name="Google Shape;122;p21" descr="Image result for continental shel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738" y="2935925"/>
            <a:ext cx="4582525" cy="214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 rot="-5400000">
            <a:off x="1545675" y="3160600"/>
            <a:ext cx="423000" cy="729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 rot="4267063">
            <a:off x="5892728" y="2671540"/>
            <a:ext cx="449595" cy="95174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Macintosh PowerPoint</Application>
  <PresentationFormat>On-screen Show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ABeeZee</vt:lpstr>
      <vt:lpstr>Simple Light</vt:lpstr>
      <vt:lpstr>Neritic Zone</vt:lpstr>
      <vt:lpstr>Neritic Zone (coastal ocean, sublittoral zone)</vt:lpstr>
      <vt:lpstr>“Between the coastal and the deep, is where you’ll find ME” </vt:lpstr>
      <vt:lpstr>Depth</vt:lpstr>
      <vt:lpstr>Then how much sunlight does it really get?</vt:lpstr>
      <vt:lpstr>3 interesting facts:</vt:lpstr>
      <vt:lpstr>Animal Life</vt:lpstr>
      <vt:lpstr>Plant life</vt:lpstr>
      <vt:lpstr>Continental shelf and slope</vt:lpstr>
      <vt:lpstr>Just think of it like this....</vt:lpstr>
      <vt:lpstr>Based off what we shared!!</vt:lpstr>
      <vt:lpstr>Cites: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Neritic Zone</dc:title>
  <cp:lastModifiedBy>Smart, Brittany S.</cp:lastModifiedBy>
  <cp:revision>1</cp:revision>
  <dcterms:modified xsi:type="dcterms:W3CDTF">2019-11-21T02:54:25Z</dcterms:modified>
</cp:coreProperties>
</file>