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61" r:id="rId3"/>
    <p:sldId id="274" r:id="rId4"/>
    <p:sldId id="275" r:id="rId5"/>
    <p:sldId id="264" r:id="rId6"/>
    <p:sldId id="278" r:id="rId7"/>
    <p:sldId id="272" r:id="rId8"/>
    <p:sldId id="277" r:id="rId9"/>
    <p:sldId id="267" r:id="rId10"/>
    <p:sldId id="273" r:id="rId11"/>
    <p:sldId id="269" r:id="rId12"/>
    <p:sldId id="276" r:id="rId13"/>
    <p:sldId id="271" r:id="rId14"/>
    <p:sldId id="270" r:id="rId15"/>
    <p:sldId id="265" r:id="rId16"/>
    <p:sldId id="266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7A37"/>
    <a:srgbClr val="282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B191-7609-41D5-8E5D-C668C31A49D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113DA-7489-4858-97A0-35ACC0CB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2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B3A1E2-7D4D-4822-9BC7-C0CFE9E4417F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1FC473-FF1A-4DC4-8954-A9E80AB78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473-FF1A-4DC4-8954-A9E80AB780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3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473-FF1A-4DC4-8954-A9E80AB780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me genius </a:t>
            </a:r>
          </a:p>
          <a:p>
            <a:r>
              <a:rPr lang="en-US" dirty="0" smtClean="0"/>
              <a:t>https://youtu.be/ZaFVfHftzpI</a:t>
            </a:r>
          </a:p>
          <a:p>
            <a:endParaRPr lang="en-US" dirty="0" smtClean="0"/>
          </a:p>
          <a:p>
            <a:r>
              <a:rPr lang="en-US" dirty="0" err="1" smtClean="0"/>
              <a:t>Brainpop</a:t>
            </a:r>
            <a:endParaRPr lang="en-US" dirty="0" smtClean="0"/>
          </a:p>
          <a:p>
            <a:r>
              <a:rPr lang="en-US" dirty="0" smtClean="0"/>
              <a:t>https://www.brainpop.com/science/earthsystem/nitrogencycle/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473-FF1A-4DC4-8954-A9E80AB780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Lightning,</a:t>
            </a:r>
            <a:r>
              <a:rPr lang="en-US" baseline="0" dirty="0" smtClean="0"/>
              <a:t> </a:t>
            </a:r>
            <a:r>
              <a:rPr lang="en-US" dirty="0" smtClean="0"/>
              <a:t>industry,</a:t>
            </a:r>
            <a:r>
              <a:rPr lang="en-US" baseline="0" dirty="0" smtClean="0"/>
              <a:t> animal waste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Animals eat plants that has nitrogen in them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Decomposers… but more specifically nitrogen fixing bacteria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Fertilizers, smoke, sewers, and extra animal waste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473-FF1A-4DC4-8954-A9E80AB780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https://www.brainpop.com/science/earthsystem/carboncycle/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473-FF1A-4DC4-8954-A9E80AB780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https://www.brainpop.com/science/earthsystem/carboncycle/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473-FF1A-4DC4-8954-A9E80AB780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473-FF1A-4DC4-8954-A9E80AB780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6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me genius </a:t>
            </a:r>
          </a:p>
          <a:p>
            <a:r>
              <a:rPr lang="en-US" dirty="0" smtClean="0"/>
              <a:t>https://youtu.be/ZaFVfHftzpI</a:t>
            </a:r>
          </a:p>
          <a:p>
            <a:endParaRPr lang="en-US" dirty="0" smtClean="0"/>
          </a:p>
          <a:p>
            <a:r>
              <a:rPr lang="en-US" dirty="0" err="1" smtClean="0"/>
              <a:t>Brainpop</a:t>
            </a:r>
            <a:endParaRPr lang="en-US" dirty="0" smtClean="0"/>
          </a:p>
          <a:p>
            <a:r>
              <a:rPr lang="en-US" dirty="0" smtClean="0"/>
              <a:t>https://www.brainpop.com/science/earthsystem/nitrogencycle/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473-FF1A-4DC4-8954-A9E80AB780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473-FF1A-4DC4-8954-A9E80AB780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9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6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0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0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9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A048-D67F-46F7-8CF9-77D128B637C3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2813-5CB0-408E-B2AE-1B412D42A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1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learningmedia.org/asset/lsps07_int_nitroge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Z9b5c8BOT4" TargetMode="External"/><Relationship Id="rId4" Type="http://schemas.openxmlformats.org/officeDocument/2006/relationships/hyperlink" Target="https://youtu.be/vZ9b5c8BOT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arthsystem/carboncycl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aFVfHftzp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s://www.brainpop.com/science/earthsystem/nitrogencycle/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arthsystem/nitrogencyc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c.discoveryeducation.com/learn/player/7a82d128-c28b-4d55-86f0-4783c6412bd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arthsystem/carboncycl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8763000" cy="6324600"/>
          </a:xfrm>
        </p:spPr>
        <p:txBody>
          <a:bodyPr>
            <a:no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#</a:t>
            </a:r>
            <a:r>
              <a:rPr lang="en-US" sz="5400" dirty="0" smtClean="0"/>
              <a:t>84 </a:t>
            </a:r>
            <a:r>
              <a:rPr lang="en-US" sz="5400" dirty="0" smtClean="0"/>
              <a:t>Nitrogen Cycle </a:t>
            </a:r>
            <a:br>
              <a:rPr lang="en-US" sz="5400" dirty="0" smtClean="0"/>
            </a:br>
            <a:r>
              <a:rPr lang="en-US" sz="5400" dirty="0" smtClean="0"/>
              <a:t>#</a:t>
            </a:r>
            <a:r>
              <a:rPr lang="en-US" sz="5400" dirty="0" smtClean="0"/>
              <a:t>85 </a:t>
            </a:r>
            <a:r>
              <a:rPr lang="en-US" sz="5400" dirty="0" smtClean="0"/>
              <a:t>Carbon Cycle</a:t>
            </a:r>
            <a:br>
              <a:rPr lang="en-US" sz="5400" dirty="0" smtClean="0"/>
            </a:b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423"/>
            <a:ext cx="4876800" cy="1143000"/>
          </a:xfrm>
        </p:spPr>
        <p:txBody>
          <a:bodyPr/>
          <a:lstStyle/>
          <a:p>
            <a:r>
              <a:rPr lang="en-US" dirty="0" smtClean="0"/>
              <a:t>Carbon cycle recap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200" y="581713"/>
            <a:ext cx="34206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process adds most carbon to the atmosphere?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an animal or plants dies, what happens to the carbon?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588572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http://www.pbslearningmedia.org/asset/lsps07_int_nitrogen/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video of nitrogen cycle</a:t>
            </a:r>
            <a:endParaRPr lang="en-US" dirty="0"/>
          </a:p>
        </p:txBody>
      </p:sp>
      <p:pic>
        <p:nvPicPr>
          <p:cNvPr id="5" name="vZ9b5c8BOT4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1417638"/>
            <a:ext cx="6705600" cy="37719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5562600"/>
            <a:ext cx="8153400" cy="563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youtu.be/vZ9b5c8BOT4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w-the-carbon-cycle-works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9008558" cy="6705600"/>
          </a:xfrm>
        </p:spPr>
      </p:pic>
      <p:sp>
        <p:nvSpPr>
          <p:cNvPr id="2" name="Rectangle 1"/>
          <p:cNvSpPr/>
          <p:nvPr/>
        </p:nvSpPr>
        <p:spPr>
          <a:xfrm>
            <a:off x="6400800" y="152400"/>
            <a:ext cx="2590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599" y="381000"/>
            <a:ext cx="1727069" cy="1493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996" y="6010373"/>
            <a:ext cx="2590800" cy="84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3505200"/>
            <a:ext cx="1981200" cy="117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6010373"/>
            <a:ext cx="2286000" cy="8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11598"/>
            <a:ext cx="9144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038600"/>
            <a:ext cx="2590800" cy="970255"/>
          </a:xfrm>
          <a:prstGeom prst="rect">
            <a:avLst/>
          </a:prstGeom>
        </p:spPr>
      </p:pic>
      <p:pic>
        <p:nvPicPr>
          <p:cNvPr id="13" name="Picture 12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038600"/>
            <a:ext cx="2590800" cy="970255"/>
          </a:xfrm>
          <a:prstGeom prst="rect">
            <a:avLst/>
          </a:prstGeom>
        </p:spPr>
      </p:pic>
      <p:pic>
        <p:nvPicPr>
          <p:cNvPr id="14" name="Picture 13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038600"/>
            <a:ext cx="2590800" cy="970255"/>
          </a:xfrm>
          <a:prstGeom prst="rect">
            <a:avLst/>
          </a:prstGeom>
        </p:spPr>
      </p:pic>
      <p:pic>
        <p:nvPicPr>
          <p:cNvPr id="15" name="Picture 14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3962400"/>
            <a:ext cx="2590800" cy="970255"/>
          </a:xfrm>
          <a:prstGeom prst="rect">
            <a:avLst/>
          </a:prstGeom>
        </p:spPr>
      </p:pic>
      <p:pic>
        <p:nvPicPr>
          <p:cNvPr id="16" name="Picture 15" descr="grass-clipart-9czEgb4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962400"/>
            <a:ext cx="2895600" cy="970255"/>
          </a:xfrm>
          <a:prstGeom prst="rect">
            <a:avLst/>
          </a:prstGeom>
        </p:spPr>
      </p:pic>
      <p:pic>
        <p:nvPicPr>
          <p:cNvPr id="18" name="Picture 17" descr="black-and-white-tree-with-roots-clipart-plant-with-roots-clip-artblack-and-white-plant-with-roots-clip-art---quoteko-cq8bdd3r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81400" y="4876800"/>
            <a:ext cx="1099265" cy="1014706"/>
          </a:xfrm>
          <a:prstGeom prst="rect">
            <a:avLst/>
          </a:prstGeom>
        </p:spPr>
      </p:pic>
      <p:pic>
        <p:nvPicPr>
          <p:cNvPr id="20" name="Picture 19" descr="plant-with-roots.png"/>
          <p:cNvPicPr>
            <a:picLocks noChangeAspect="1"/>
          </p:cNvPicPr>
          <p:nvPr/>
        </p:nvPicPr>
        <p:blipFill>
          <a:blip r:embed="rId6" cstate="print"/>
          <a:srcRect b="30236"/>
          <a:stretch>
            <a:fillRect/>
          </a:stretch>
        </p:blipFill>
        <p:spPr>
          <a:xfrm>
            <a:off x="2971800" y="2743200"/>
            <a:ext cx="2178441" cy="2133600"/>
          </a:xfrm>
          <a:prstGeom prst="rect">
            <a:avLst/>
          </a:prstGeom>
        </p:spPr>
      </p:pic>
      <p:sp>
        <p:nvSpPr>
          <p:cNvPr id="23" name="Lightning Bolt 22"/>
          <p:cNvSpPr/>
          <p:nvPr/>
        </p:nvSpPr>
        <p:spPr>
          <a:xfrm rot="21029150" flipH="1">
            <a:off x="7068564" y="1637900"/>
            <a:ext cx="1524000" cy="1752600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934200" y="0"/>
            <a:ext cx="2209800" cy="2133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/>
          <p:cNvSpPr/>
          <p:nvPr/>
        </p:nvSpPr>
        <p:spPr>
          <a:xfrm rot="20553472" flipH="1">
            <a:off x="5637827" y="1331112"/>
            <a:ext cx="1524000" cy="1752600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029200" y="0"/>
            <a:ext cx="2895600" cy="2133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5" name="Picture 24" descr="dc87Bgg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85800" y="1219200"/>
            <a:ext cx="2605088" cy="38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 Videos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err="1" smtClean="0"/>
              <a:t>MakeMeGenius</a:t>
            </a:r>
            <a:r>
              <a:rPr lang="en-US" dirty="0" smtClean="0"/>
              <a:t> Nitrogen Cycle</a:t>
            </a:r>
            <a:endParaRPr lang="en-US" dirty="0"/>
          </a:p>
        </p:txBody>
      </p:sp>
      <p:pic>
        <p:nvPicPr>
          <p:cNvPr id="11" name="Content Placeholder 10" descr="maxresdefault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2400" y="2667000"/>
            <a:ext cx="4040188" cy="31242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BrainPOP</a:t>
            </a:r>
            <a:endParaRPr lang="en-US" dirty="0"/>
          </a:p>
        </p:txBody>
      </p:sp>
      <p:pic>
        <p:nvPicPr>
          <p:cNvPr id="12" name="Content Placeholder 11" descr="bp.png">
            <a:hlinkClick r:id="rId5"/>
          </p:cNvPr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876800" y="2667000"/>
            <a:ext cx="4041775" cy="3034852"/>
          </a:xfrm>
        </p:spPr>
      </p:pic>
      <p:cxnSp>
        <p:nvCxnSpPr>
          <p:cNvPr id="10" name="Straight Connector 9"/>
          <p:cNvCxnSpPr>
            <a:stCxn id="4" idx="2"/>
          </p:cNvCxnSpPr>
          <p:nvPr/>
        </p:nvCxnSpPr>
        <p:spPr>
          <a:xfrm>
            <a:off x="4572000" y="1417638"/>
            <a:ext cx="0" cy="544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" y="6172200"/>
            <a:ext cx="2923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https://youtu.be/ZaFVfHftzpI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0" y="5943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https://www.brainpop.com/science/earthsystem/nitrogencycle/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rgbClr val="957A37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038600"/>
            <a:ext cx="2590800" cy="970255"/>
          </a:xfrm>
          <a:prstGeom prst="rect">
            <a:avLst/>
          </a:prstGeom>
        </p:spPr>
      </p:pic>
      <p:pic>
        <p:nvPicPr>
          <p:cNvPr id="13" name="Picture 12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038600"/>
            <a:ext cx="2590800" cy="970255"/>
          </a:xfrm>
          <a:prstGeom prst="rect">
            <a:avLst/>
          </a:prstGeom>
        </p:spPr>
      </p:pic>
      <p:pic>
        <p:nvPicPr>
          <p:cNvPr id="14" name="Picture 13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038600"/>
            <a:ext cx="2590800" cy="970255"/>
          </a:xfrm>
          <a:prstGeom prst="rect">
            <a:avLst/>
          </a:prstGeom>
        </p:spPr>
      </p:pic>
      <p:pic>
        <p:nvPicPr>
          <p:cNvPr id="15" name="Picture 14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3962400"/>
            <a:ext cx="2590800" cy="970255"/>
          </a:xfrm>
          <a:prstGeom prst="rect">
            <a:avLst/>
          </a:prstGeom>
        </p:spPr>
      </p:pic>
      <p:pic>
        <p:nvPicPr>
          <p:cNvPr id="16" name="Picture 15" descr="grass-clipart-9czEgb4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962400"/>
            <a:ext cx="2895600" cy="970255"/>
          </a:xfrm>
          <a:prstGeom prst="rect">
            <a:avLst/>
          </a:prstGeom>
        </p:spPr>
      </p:pic>
      <p:pic>
        <p:nvPicPr>
          <p:cNvPr id="18" name="Picture 17" descr="black-and-white-tree-with-roots-clipart-plant-with-roots-clip-artblack-and-white-plant-with-roots-clip-art---quoteko-cq8bdd3r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81400" y="4876800"/>
            <a:ext cx="1099265" cy="1014706"/>
          </a:xfrm>
          <a:prstGeom prst="rect">
            <a:avLst/>
          </a:prstGeom>
        </p:spPr>
      </p:pic>
      <p:pic>
        <p:nvPicPr>
          <p:cNvPr id="20" name="Picture 19" descr="plant-with-roots.png"/>
          <p:cNvPicPr>
            <a:picLocks noChangeAspect="1"/>
          </p:cNvPicPr>
          <p:nvPr/>
        </p:nvPicPr>
        <p:blipFill>
          <a:blip r:embed="rId6" cstate="print"/>
          <a:srcRect b="30236"/>
          <a:stretch>
            <a:fillRect/>
          </a:stretch>
        </p:blipFill>
        <p:spPr>
          <a:xfrm>
            <a:off x="2971800" y="2743200"/>
            <a:ext cx="2178441" cy="2133600"/>
          </a:xfrm>
          <a:prstGeom prst="rect">
            <a:avLst/>
          </a:prstGeom>
        </p:spPr>
      </p:pic>
      <p:sp>
        <p:nvSpPr>
          <p:cNvPr id="23" name="Lightning Bolt 22"/>
          <p:cNvSpPr/>
          <p:nvPr/>
        </p:nvSpPr>
        <p:spPr>
          <a:xfrm rot="21029150" flipH="1">
            <a:off x="7068564" y="1637900"/>
            <a:ext cx="1524000" cy="175260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934200" y="0"/>
            <a:ext cx="2209800" cy="2133600"/>
          </a:xfrm>
          <a:prstGeom prst="cloud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/>
          <p:cNvSpPr/>
          <p:nvPr/>
        </p:nvSpPr>
        <p:spPr>
          <a:xfrm rot="20553472" flipH="1">
            <a:off x="5637827" y="1331112"/>
            <a:ext cx="1524000" cy="175260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029200" y="0"/>
            <a:ext cx="2895600" cy="2133600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5" name="Picture 24" descr="dc87Bgg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85800" y="1219200"/>
            <a:ext cx="2605088" cy="3864924"/>
          </a:xfrm>
          <a:prstGeom prst="rect">
            <a:avLst/>
          </a:prstGeom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1143000"/>
          </a:xfrm>
        </p:spPr>
        <p:txBody>
          <a:bodyPr/>
          <a:lstStyle/>
          <a:p>
            <a:r>
              <a:rPr lang="en-US" dirty="0" smtClean="0"/>
              <a:t>Copy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difference between food chain and food webs?</a:t>
            </a:r>
          </a:p>
          <a:p>
            <a:r>
              <a:rPr lang="en-US" dirty="0" smtClean="0"/>
              <a:t>What the difference between density dependent and density independent factors.</a:t>
            </a:r>
          </a:p>
          <a:p>
            <a:r>
              <a:rPr lang="en-US" dirty="0" smtClean="0"/>
              <a:t>Smart national park is 24 sq miles. The park homes 60 birds and 8 snakes. What is the population density of birds? Snakes?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3562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u="sng" dirty="0" smtClean="0"/>
              <a:t>Nitrogen is needed to build proteins </a:t>
            </a:r>
            <a:r>
              <a:rPr lang="en-US" dirty="0" smtClean="0"/>
              <a:t>that assist with the structure of living things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*Almost 78% of the Earth’s atmosphere is made up of nitrogen gas (N</a:t>
            </a:r>
            <a:r>
              <a:rPr lang="en-US" sz="1900" dirty="0" smtClean="0"/>
              <a:t>2</a:t>
            </a:r>
            <a:r>
              <a:rPr lang="en-US" dirty="0" smtClean="0"/>
              <a:t>) but most organisms cannot use the nitrogen directly from the environment.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has to be converted or “fixed” into usable nitrogen compounds. The process used to convert N</a:t>
            </a:r>
            <a:r>
              <a:rPr lang="en-US" sz="2200" dirty="0" smtClean="0"/>
              <a:t>2</a:t>
            </a:r>
            <a:r>
              <a:rPr lang="en-US" dirty="0" smtClean="0"/>
              <a:t> into usable nitrogen is called </a:t>
            </a:r>
            <a:r>
              <a:rPr lang="en-US" u="sng" dirty="0" smtClean="0"/>
              <a:t>nitrogen fixation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*Nitrogen fixation </a:t>
            </a:r>
            <a:r>
              <a:rPr lang="en-US" dirty="0" smtClean="0"/>
              <a:t>is the process of changing nitrogen gas (N</a:t>
            </a:r>
            <a:r>
              <a:rPr lang="en-US" sz="2000" dirty="0" smtClean="0"/>
              <a:t>2</a:t>
            </a:r>
            <a:r>
              <a:rPr lang="en-US" dirty="0" smtClean="0"/>
              <a:t>) into usable nitrogen for plants.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smtClean="0"/>
              <a:t>Bacteria that live in the soil carry out most of nitrogen fixation.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diagram on the next slide will explain the nitrogen cycle in greater detail. Copy the information on your handout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rgbClr val="957A37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038600"/>
            <a:ext cx="2590800" cy="970255"/>
          </a:xfrm>
          <a:prstGeom prst="rect">
            <a:avLst/>
          </a:prstGeom>
        </p:spPr>
      </p:pic>
      <p:pic>
        <p:nvPicPr>
          <p:cNvPr id="13" name="Picture 12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038600"/>
            <a:ext cx="2590800" cy="970255"/>
          </a:xfrm>
          <a:prstGeom prst="rect">
            <a:avLst/>
          </a:prstGeom>
        </p:spPr>
      </p:pic>
      <p:pic>
        <p:nvPicPr>
          <p:cNvPr id="14" name="Picture 13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038600"/>
            <a:ext cx="2590800" cy="970255"/>
          </a:xfrm>
          <a:prstGeom prst="rect">
            <a:avLst/>
          </a:prstGeom>
        </p:spPr>
      </p:pic>
      <p:pic>
        <p:nvPicPr>
          <p:cNvPr id="15" name="Picture 14" descr="grass-clipart-9czEgb4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3962400"/>
            <a:ext cx="2590800" cy="970255"/>
          </a:xfrm>
          <a:prstGeom prst="rect">
            <a:avLst/>
          </a:prstGeom>
        </p:spPr>
      </p:pic>
      <p:pic>
        <p:nvPicPr>
          <p:cNvPr id="16" name="Picture 15" descr="grass-clipart-9czEgb4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962400"/>
            <a:ext cx="2895600" cy="970255"/>
          </a:xfrm>
          <a:prstGeom prst="rect">
            <a:avLst/>
          </a:prstGeom>
        </p:spPr>
      </p:pic>
      <p:pic>
        <p:nvPicPr>
          <p:cNvPr id="18" name="Picture 17" descr="black-and-white-tree-with-roots-clipart-plant-with-roots-clip-artblack-and-white-plant-with-roots-clip-art---quoteko-cq8bdd3r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81400" y="4876800"/>
            <a:ext cx="1099265" cy="1014706"/>
          </a:xfrm>
          <a:prstGeom prst="rect">
            <a:avLst/>
          </a:prstGeom>
        </p:spPr>
      </p:pic>
      <p:pic>
        <p:nvPicPr>
          <p:cNvPr id="20" name="Picture 19" descr="plant-with-roots.png"/>
          <p:cNvPicPr>
            <a:picLocks noChangeAspect="1"/>
          </p:cNvPicPr>
          <p:nvPr/>
        </p:nvPicPr>
        <p:blipFill>
          <a:blip r:embed="rId6" cstate="print"/>
          <a:srcRect b="30236"/>
          <a:stretch>
            <a:fillRect/>
          </a:stretch>
        </p:blipFill>
        <p:spPr>
          <a:xfrm>
            <a:off x="2971800" y="2743200"/>
            <a:ext cx="2178441" cy="2133600"/>
          </a:xfrm>
          <a:prstGeom prst="rect">
            <a:avLst/>
          </a:prstGeom>
        </p:spPr>
      </p:pic>
      <p:sp>
        <p:nvSpPr>
          <p:cNvPr id="23" name="Lightning Bolt 22"/>
          <p:cNvSpPr/>
          <p:nvPr/>
        </p:nvSpPr>
        <p:spPr>
          <a:xfrm rot="21029150" flipH="1">
            <a:off x="7068564" y="1637900"/>
            <a:ext cx="1524000" cy="175260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934200" y="0"/>
            <a:ext cx="2209800" cy="2133600"/>
          </a:xfrm>
          <a:prstGeom prst="cloud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/>
          <p:cNvSpPr/>
          <p:nvPr/>
        </p:nvSpPr>
        <p:spPr>
          <a:xfrm rot="20553472" flipH="1">
            <a:off x="5637827" y="1331112"/>
            <a:ext cx="1524000" cy="175260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029200" y="0"/>
            <a:ext cx="2895600" cy="2133600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Lightning breaks (fixes) N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bonds and </a:t>
            </a:r>
            <a:r>
              <a:rPr lang="en-US" sz="2200" b="1" dirty="0" smtClean="0">
                <a:solidFill>
                  <a:schemeClr val="tx1"/>
                </a:solidFill>
              </a:rPr>
              <a:t>sends N to soil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25" name="Picture 24" descr="dc87Bgg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85800" y="1477328"/>
            <a:ext cx="2431101" cy="3606796"/>
          </a:xfrm>
          <a:prstGeom prst="rect">
            <a:avLst/>
          </a:prstGeom>
        </p:spPr>
      </p:pic>
      <p:sp>
        <p:nvSpPr>
          <p:cNvPr id="17" name="Bent-Up Arrow 16"/>
          <p:cNvSpPr/>
          <p:nvPr/>
        </p:nvSpPr>
        <p:spPr>
          <a:xfrm flipH="1">
            <a:off x="4038600" y="5943600"/>
            <a:ext cx="1600200" cy="609600"/>
          </a:xfrm>
          <a:prstGeom prst="bentUpArrow">
            <a:avLst>
              <a:gd name="adj1" fmla="val 36905"/>
              <a:gd name="adj2" fmla="val 2500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91200" y="5105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Bacteria </a:t>
            </a:r>
            <a:r>
              <a:rPr lang="en-US" sz="2400" b="1" dirty="0" smtClean="0"/>
              <a:t>converts the </a:t>
            </a:r>
            <a:r>
              <a:rPr lang="en-US" sz="2400" b="1" dirty="0" smtClean="0"/>
              <a:t>N in soil to ammonia (NH</a:t>
            </a:r>
            <a:r>
              <a:rPr lang="en-US" b="1" dirty="0" smtClean="0"/>
              <a:t>4</a:t>
            </a:r>
            <a:r>
              <a:rPr lang="en-US" sz="2400" b="1" dirty="0" smtClean="0"/>
              <a:t>) which is </a:t>
            </a:r>
            <a:r>
              <a:rPr lang="en-US" sz="2400" b="1" dirty="0" smtClean="0"/>
              <a:t>absorbed through plant roots</a:t>
            </a:r>
            <a:endParaRPr lang="en-US" sz="2400" b="1" dirty="0"/>
          </a:p>
        </p:txBody>
      </p:sp>
      <p:sp>
        <p:nvSpPr>
          <p:cNvPr id="26" name="Down Arrow 25"/>
          <p:cNvSpPr/>
          <p:nvPr/>
        </p:nvSpPr>
        <p:spPr>
          <a:xfrm>
            <a:off x="6781800" y="2819400"/>
            <a:ext cx="381000" cy="1066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955925">
            <a:off x="3108617" y="2552075"/>
            <a:ext cx="533400" cy="3810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40271" y="1579602"/>
            <a:ext cx="239224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Herbivores consume plants which contains N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953000"/>
            <a:ext cx="3276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Animal waste or dead animals will get broken </a:t>
            </a:r>
            <a:r>
              <a:rPr lang="en-US" sz="2200" b="1" dirty="0" smtClean="0"/>
              <a:t>is </a:t>
            </a:r>
            <a:r>
              <a:rPr lang="en-US" sz="2200" b="1" dirty="0" smtClean="0"/>
              <a:t>down </a:t>
            </a:r>
            <a:r>
              <a:rPr lang="en-US" sz="2200" b="1" dirty="0" smtClean="0"/>
              <a:t>by decomposers and </a:t>
            </a:r>
            <a:r>
              <a:rPr lang="en-US" sz="2200" b="1" dirty="0" smtClean="0"/>
              <a:t>bacteria. This returns N to the soil</a:t>
            </a:r>
            <a:r>
              <a:rPr lang="en-US" sz="2200" b="1" dirty="0" smtClean="0"/>
              <a:t>. </a:t>
            </a:r>
            <a:endParaRPr lang="en-US" sz="2200" b="1" dirty="0"/>
          </a:p>
        </p:txBody>
      </p:sp>
      <p:sp>
        <p:nvSpPr>
          <p:cNvPr id="33" name="Bent Arrow 32"/>
          <p:cNvSpPr/>
          <p:nvPr/>
        </p:nvSpPr>
        <p:spPr>
          <a:xfrm>
            <a:off x="152400" y="304800"/>
            <a:ext cx="609600" cy="4038600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ent-Up Arrow 33"/>
          <p:cNvSpPr/>
          <p:nvPr/>
        </p:nvSpPr>
        <p:spPr>
          <a:xfrm rot="10800000">
            <a:off x="381001" y="2165555"/>
            <a:ext cx="457200" cy="1210581"/>
          </a:xfrm>
          <a:prstGeom prst="bentUpArrow">
            <a:avLst>
              <a:gd name="adj1" fmla="val 37097"/>
              <a:gd name="adj2" fmla="val 2500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8200" y="0"/>
            <a:ext cx="3810915" cy="15542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900" b="1" dirty="0" smtClean="0"/>
              <a:t>Over time </a:t>
            </a:r>
            <a:r>
              <a:rPr lang="en-US" sz="1900" b="1" dirty="0" smtClean="0"/>
              <a:t>different kinds of </a:t>
            </a:r>
          </a:p>
          <a:p>
            <a:r>
              <a:rPr lang="en-US" sz="1900" b="1" dirty="0"/>
              <a:t>b</a:t>
            </a:r>
            <a:r>
              <a:rPr lang="en-US" sz="1900" b="1" dirty="0" smtClean="0"/>
              <a:t>acteria release </a:t>
            </a:r>
            <a:r>
              <a:rPr lang="en-US" sz="1900" b="1" dirty="0" smtClean="0"/>
              <a:t>N back </a:t>
            </a:r>
            <a:r>
              <a:rPr lang="en-US" sz="1900" b="1" dirty="0" smtClean="0"/>
              <a:t>in</a:t>
            </a:r>
          </a:p>
          <a:p>
            <a:r>
              <a:rPr lang="en-US" sz="1900" b="1" dirty="0"/>
              <a:t>a</a:t>
            </a:r>
            <a:r>
              <a:rPr lang="en-US" sz="1900" b="1" dirty="0" smtClean="0"/>
              <a:t>tmosphere where it will bond with</a:t>
            </a:r>
          </a:p>
          <a:p>
            <a:r>
              <a:rPr lang="en-US" sz="1900" b="1" dirty="0"/>
              <a:t>a</a:t>
            </a:r>
            <a:r>
              <a:rPr lang="en-US" sz="1900" b="1" dirty="0" smtClean="0"/>
              <a:t>nother N atom forming</a:t>
            </a:r>
            <a:r>
              <a:rPr lang="en-US" sz="1900" b="1" dirty="0" smtClean="0"/>
              <a:t> </a:t>
            </a:r>
            <a:r>
              <a:rPr lang="en-US" sz="1900" b="1" dirty="0" smtClean="0"/>
              <a:t>N</a:t>
            </a:r>
            <a:r>
              <a:rPr lang="en-US" sz="1600" b="1" dirty="0" smtClean="0"/>
              <a:t>2</a:t>
            </a:r>
            <a:r>
              <a:rPr lang="en-US" sz="1900" b="1" dirty="0" smtClean="0"/>
              <a:t> </a:t>
            </a:r>
            <a:r>
              <a:rPr lang="en-US" sz="1900" b="1" dirty="0" smtClean="0"/>
              <a:t>bond. </a:t>
            </a:r>
          </a:p>
          <a:p>
            <a:r>
              <a:rPr lang="en-US" sz="1900" b="1" dirty="0" smtClean="0"/>
              <a:t>The Nitrogen </a:t>
            </a:r>
            <a:r>
              <a:rPr lang="en-US" sz="1900" b="1" dirty="0" smtClean="0"/>
              <a:t>Cycle continues </a:t>
            </a:r>
            <a:endParaRPr lang="en-US" sz="1900" dirty="0"/>
          </a:p>
        </p:txBody>
      </p:sp>
      <p:sp>
        <p:nvSpPr>
          <p:cNvPr id="36" name="Right Arrow 35"/>
          <p:cNvSpPr/>
          <p:nvPr/>
        </p:nvSpPr>
        <p:spPr>
          <a:xfrm>
            <a:off x="4495800" y="304800"/>
            <a:ext cx="533400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5556 L -0.00417 0.1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4 -1.11111E-6 L -3.33333E-6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4409 -0.044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2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111E-6 L 1.38778E-17 0.2159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7" grpId="0" animBg="1"/>
      <p:bldP spid="17" grpId="1" animBg="1"/>
      <p:bldP spid="19" grpId="0"/>
      <p:bldP spid="26" grpId="0" animBg="1"/>
      <p:bldP spid="26" grpId="1" animBg="1"/>
      <p:bldP spid="27" grpId="0" animBg="1"/>
      <p:bldP spid="27" grpId="1" animBg="1"/>
      <p:bldP spid="29" grpId="0"/>
      <p:bldP spid="31" grpId="1"/>
      <p:bldP spid="33" grpId="0" animBg="1"/>
      <p:bldP spid="34" grpId="0" animBg="1"/>
      <p:bldP spid="34" grpId="1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 Videos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BrainPOP</a:t>
            </a:r>
            <a:endParaRPr lang="en-US" dirty="0"/>
          </a:p>
        </p:txBody>
      </p:sp>
      <p:pic>
        <p:nvPicPr>
          <p:cNvPr id="12" name="Content Placeholder 11" descr="bp.png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28600" y="1817287"/>
            <a:ext cx="4262250" cy="4114800"/>
          </a:xfrm>
        </p:spPr>
      </p:pic>
      <p:sp>
        <p:nvSpPr>
          <p:cNvPr id="14" name="Rectangle 13"/>
          <p:cNvSpPr/>
          <p:nvPr/>
        </p:nvSpPr>
        <p:spPr>
          <a:xfrm>
            <a:off x="4800600" y="2438400"/>
            <a:ext cx="4041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https://www.brainpop.com/science/earthsystem/nitrogencycle/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52782"/>
            <a:ext cx="5029200" cy="873388"/>
          </a:xfrm>
        </p:spPr>
        <p:txBody>
          <a:bodyPr/>
          <a:lstStyle/>
          <a:p>
            <a:r>
              <a:rPr lang="en-US" dirty="0" smtClean="0"/>
              <a:t>Nitrogen cycle recap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73045" y="175967"/>
            <a:ext cx="3581400" cy="584383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two ways atmospheric nitrogen gets into the ground?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According to the diagram, how do animals obtain nitrogen?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According to the diagram what is responsible for breaking down nitrogen and making it usable for plants and animals?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According to </a:t>
            </a:r>
            <a:r>
              <a:rPr lang="en-US" dirty="0" err="1" smtClean="0"/>
              <a:t>brainpop</a:t>
            </a:r>
            <a:r>
              <a:rPr lang="en-US" dirty="0" smtClean="0"/>
              <a:t>, explain 2 ways extra nitrogen enters the atmosphere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467" r="1053" b="15407"/>
          <a:stretch/>
        </p:blipFill>
        <p:spPr>
          <a:xfrm>
            <a:off x="152400" y="762000"/>
            <a:ext cx="5181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nc.discoveryeducation.com/learn/player/7a82d128-c28b-4d55-86f0-4783c6412bde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 </a:t>
            </a:r>
            <a:r>
              <a:rPr lang="en-US" dirty="0" err="1" smtClean="0"/>
              <a:t>Brainpop</a:t>
            </a:r>
            <a:endParaRPr lang="en-US" dirty="0"/>
          </a:p>
        </p:txBody>
      </p:sp>
      <p:pic>
        <p:nvPicPr>
          <p:cNvPr id="5" name="Content Placeholder 4" descr="How-the-carbon-cycle-works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371600"/>
            <a:ext cx="7239000" cy="4959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466</Words>
  <Application>Microsoft Office PowerPoint</Application>
  <PresentationFormat>On-screen Show (4:3)</PresentationFormat>
  <Paragraphs>75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 #84 Nitrogen Cycle  #85 Carbon Cycle </vt:lpstr>
      <vt:lpstr>Warm-up </vt:lpstr>
      <vt:lpstr>The Nitrogen Cycle </vt:lpstr>
      <vt:lpstr>The Nitrogen Cycle </vt:lpstr>
      <vt:lpstr>PowerPoint Presentation</vt:lpstr>
      <vt:lpstr>Nitrogen Cycle Videos </vt:lpstr>
      <vt:lpstr>Nitrogen cycle recap</vt:lpstr>
      <vt:lpstr>The carbon cycle</vt:lpstr>
      <vt:lpstr>Carbon Cycle Brainpop</vt:lpstr>
      <vt:lpstr>Carbon cycle recap</vt:lpstr>
      <vt:lpstr>Extra… </vt:lpstr>
      <vt:lpstr>Recap video of nitrogen cycle</vt:lpstr>
      <vt:lpstr>PowerPoint Presentation</vt:lpstr>
      <vt:lpstr>PowerPoint Presentation</vt:lpstr>
      <vt:lpstr>Nitrogen Cycle Videos </vt:lpstr>
      <vt:lpstr>Copy Diagram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quizlet…biotic/abiotic</dc:title>
  <dc:creator>Rick</dc:creator>
  <cp:lastModifiedBy>Smart, Brittany S.</cp:lastModifiedBy>
  <cp:revision>51</cp:revision>
  <cp:lastPrinted>2019-05-09T17:19:34Z</cp:lastPrinted>
  <dcterms:created xsi:type="dcterms:W3CDTF">2015-04-19T14:35:12Z</dcterms:created>
  <dcterms:modified xsi:type="dcterms:W3CDTF">2019-05-09T20:33:10Z</dcterms:modified>
</cp:coreProperties>
</file>