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F99BAE-FB02-4AFC-A0DF-39D7D05B355A}">
  <a:tblStyle styleId="{D8F99BAE-FB02-4AFC-A0DF-39D7D05B355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snapToObjects="1">
      <p:cViewPr varScale="1">
        <p:scale>
          <a:sx n="105" d="100"/>
          <a:sy n="105"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5b72de60a_2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5b72de60a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ad8eab838_4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ad8eab838_4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5a0124063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5a0124063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ae63d98c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6ae63d98ca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ad8eab838_4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ad8eab838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ad8eab838_4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6ad8eab838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5b72de60a_4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5b72de60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5b72de60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5b72de6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ae63d98ca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ae63d98c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ae63d98ca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ae63d98c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5b72de60a_1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65b72de60a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b17a10fb9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b17a10fb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b17a10fb9_0_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b17a10fb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5b72de60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5b72de60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5a0124063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5a0124063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bsnews.com/news/u-s-polluting-ocean-trash-alarming-ra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Ocean Exploration Red Block</a:t>
            </a:r>
            <a:endParaRPr/>
          </a:p>
          <a:p>
            <a:pPr marL="0" lvl="0" indent="0" algn="ctr" rtl="0">
              <a:lnSpc>
                <a:spcPct val="90000"/>
              </a:lnSpc>
              <a:spcBef>
                <a:spcPts val="0"/>
              </a:spcBef>
              <a:spcAft>
                <a:spcPts val="0"/>
              </a:spcAft>
              <a:buClr>
                <a:schemeClr val="dk1"/>
              </a:buClr>
              <a:buSzPts val="6000"/>
              <a:buFont typeface="Calibri"/>
              <a:buNone/>
            </a:pPr>
            <a:r>
              <a:rPr lang="en-US"/>
              <a:t> </a:t>
            </a:r>
            <a:endParaRPr/>
          </a:p>
        </p:txBody>
      </p:sp>
      <p:sp>
        <p:nvSpPr>
          <p:cNvPr id="85" name="Google Shape;85;p1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3600"/>
              <a:t>David R , Carson P, Shakira R, Danielle J, </a:t>
            </a:r>
            <a:endParaRPr sz="3600"/>
          </a:p>
          <a:p>
            <a:pPr marL="0" lvl="0" indent="0" algn="ctr" rtl="0">
              <a:lnSpc>
                <a:spcPct val="90000"/>
              </a:lnSpc>
              <a:spcBef>
                <a:spcPts val="0"/>
              </a:spcBef>
              <a:spcAft>
                <a:spcPts val="0"/>
              </a:spcAft>
              <a:buClr>
                <a:schemeClr val="dk1"/>
              </a:buClr>
              <a:buSzPts val="2400"/>
              <a:buNone/>
            </a:pPr>
            <a:r>
              <a:rPr lang="en-US" sz="3600"/>
              <a:t>Sarah D, &amp; Jack K </a:t>
            </a:r>
            <a:endParaRPr sz="3600"/>
          </a:p>
          <a:p>
            <a:pPr marL="0" lvl="0" indent="0" algn="ctr" rtl="0">
              <a:lnSpc>
                <a:spcPct val="90000"/>
              </a:lnSpc>
              <a:spcBef>
                <a:spcPts val="0"/>
              </a:spcBef>
              <a:spcAft>
                <a:spcPts val="0"/>
              </a:spcAft>
              <a:buClr>
                <a:schemeClr val="dk1"/>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8" name="Google Shape;148;p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49" name="Google Shape;149;p22"/>
          <p:cNvPicPr preferRelativeResize="0"/>
          <p:nvPr/>
        </p:nvPicPr>
        <p:blipFill>
          <a:blip r:embed="rId3">
            <a:alphaModFix/>
          </a:blip>
          <a:stretch>
            <a:fillRect/>
          </a:stretch>
        </p:blipFill>
        <p:spPr>
          <a:xfrm>
            <a:off x="838200" y="1825625"/>
            <a:ext cx="4776875" cy="3374050"/>
          </a:xfrm>
          <a:prstGeom prst="rect">
            <a:avLst/>
          </a:prstGeom>
          <a:noFill/>
          <a:ln>
            <a:noFill/>
          </a:ln>
        </p:spPr>
      </p:pic>
      <p:pic>
        <p:nvPicPr>
          <p:cNvPr id="150" name="Google Shape;150;p22"/>
          <p:cNvPicPr preferRelativeResize="0"/>
          <p:nvPr/>
        </p:nvPicPr>
        <p:blipFill>
          <a:blip r:embed="rId4">
            <a:alphaModFix/>
          </a:blip>
          <a:stretch>
            <a:fillRect/>
          </a:stretch>
        </p:blipFill>
        <p:spPr>
          <a:xfrm>
            <a:off x="5615075" y="1690825"/>
            <a:ext cx="5801626" cy="44859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838200" y="122625"/>
            <a:ext cx="10515600" cy="76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Ocean pollution  </a:t>
            </a:r>
            <a:endParaRPr/>
          </a:p>
        </p:txBody>
      </p:sp>
      <p:sp>
        <p:nvSpPr>
          <p:cNvPr id="156" name="Google Shape;156;p23"/>
          <p:cNvSpPr txBox="1">
            <a:spLocks noGrp="1"/>
          </p:cNvSpPr>
          <p:nvPr>
            <p:ph type="body" idx="1"/>
          </p:nvPr>
        </p:nvSpPr>
        <p:spPr>
          <a:xfrm>
            <a:off x="838200" y="795375"/>
            <a:ext cx="10515600" cy="523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3000"/>
          </a:p>
          <a:p>
            <a:pPr marL="0" lvl="0" indent="0" algn="l" rtl="0">
              <a:lnSpc>
                <a:spcPct val="90000"/>
              </a:lnSpc>
              <a:spcBef>
                <a:spcPts val="0"/>
              </a:spcBef>
              <a:spcAft>
                <a:spcPts val="0"/>
              </a:spcAft>
              <a:buNone/>
            </a:pPr>
            <a:r>
              <a:rPr lang="en-US" sz="3000" b="1"/>
              <a:t>What is Ocean Pollution? </a:t>
            </a:r>
            <a:endParaRPr sz="3000" b="1"/>
          </a:p>
          <a:p>
            <a:pPr marL="0" lvl="0" indent="0" algn="l" rtl="0">
              <a:lnSpc>
                <a:spcPct val="90000"/>
              </a:lnSpc>
              <a:spcBef>
                <a:spcPts val="0"/>
              </a:spcBef>
              <a:spcAft>
                <a:spcPts val="0"/>
              </a:spcAft>
              <a:buNone/>
            </a:pPr>
            <a:r>
              <a:rPr lang="en-US" sz="3000"/>
              <a:t>Pollution is trash,bad air,or harmful chemicals that affect the aquatic ocean biome. Pollution can hurt ocean life. This could all harm or kill aquatic life. An estimated 14 billion pounds is dumped into our oceans every year!   </a:t>
            </a:r>
            <a:endParaRPr sz="3000"/>
          </a:p>
          <a:p>
            <a:pPr marL="0" lvl="0" indent="0" algn="l" rtl="0">
              <a:lnSpc>
                <a:spcPct val="90000"/>
              </a:lnSpc>
              <a:spcBef>
                <a:spcPts val="1000"/>
              </a:spcBef>
              <a:spcAft>
                <a:spcPts val="0"/>
              </a:spcAft>
              <a:buNone/>
            </a:pPr>
            <a:endParaRPr sz="3000"/>
          </a:p>
          <a:p>
            <a:pPr marL="0" lvl="0" indent="0" algn="l" rtl="0">
              <a:lnSpc>
                <a:spcPct val="90000"/>
              </a:lnSpc>
              <a:spcBef>
                <a:spcPts val="1000"/>
              </a:spcBef>
              <a:spcAft>
                <a:spcPts val="0"/>
              </a:spcAft>
              <a:buNone/>
            </a:pPr>
            <a:r>
              <a:rPr lang="en-US" sz="3000" b="1"/>
              <a:t>How does humans pollute the water?</a:t>
            </a:r>
            <a:endParaRPr sz="3000" b="1"/>
          </a:p>
          <a:p>
            <a:pPr marL="0" lvl="0" indent="0" algn="l" rtl="0">
              <a:lnSpc>
                <a:spcPct val="90000"/>
              </a:lnSpc>
              <a:spcBef>
                <a:spcPts val="1000"/>
              </a:spcBef>
              <a:spcAft>
                <a:spcPts val="0"/>
              </a:spcAft>
              <a:buNone/>
            </a:pPr>
            <a:r>
              <a:rPr lang="en-US" sz="3000"/>
              <a:t>Humans pollute water by trash being dumped into the water, toxic chemicals could affect water or even air pollution. fertilizers and even needles! In conclusion humans are polluting the oceans and harming/ killing sea life. </a:t>
            </a:r>
            <a:endParaRPr sz="3000">
              <a:highlight>
                <a:srgbClr val="00FFFF"/>
              </a:highlight>
            </a:endParaRPr>
          </a:p>
          <a:p>
            <a:pPr marL="0" lvl="0" indent="0" algn="l" rtl="0">
              <a:lnSpc>
                <a:spcPct val="90000"/>
              </a:lnSpc>
              <a:spcBef>
                <a:spcPts val="1000"/>
              </a:spcBef>
              <a:spcAft>
                <a:spcPts val="0"/>
              </a:spcAft>
              <a:buNone/>
            </a:pP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649125" y="-1505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2" name="Google Shape;162;p24"/>
          <p:cNvSpPr txBox="1">
            <a:spLocks noGrp="1"/>
          </p:cNvSpPr>
          <p:nvPr>
            <p:ph type="body" idx="1"/>
          </p:nvPr>
        </p:nvSpPr>
        <p:spPr>
          <a:xfrm>
            <a:off x="838200" y="1281575"/>
            <a:ext cx="10515600" cy="489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b="1"/>
              <a:t>How does ocean pollution impact/hurt animals? </a:t>
            </a:r>
            <a:endParaRPr sz="3000" b="1"/>
          </a:p>
          <a:p>
            <a:pPr marL="0" lvl="0" indent="0" algn="l" rtl="0">
              <a:spcBef>
                <a:spcPts val="1000"/>
              </a:spcBef>
              <a:spcAft>
                <a:spcPts val="0"/>
              </a:spcAft>
              <a:buClr>
                <a:schemeClr val="dk1"/>
              </a:buClr>
              <a:buSzPts val="1100"/>
              <a:buFont typeface="Arial"/>
              <a:buNone/>
            </a:pPr>
            <a:endParaRPr sz="3000" b="1"/>
          </a:p>
          <a:p>
            <a:pPr marL="0" lvl="0" indent="0" algn="l" rtl="0">
              <a:spcBef>
                <a:spcPts val="1000"/>
              </a:spcBef>
              <a:spcAft>
                <a:spcPts val="0"/>
              </a:spcAft>
              <a:buNone/>
            </a:pPr>
            <a:r>
              <a:rPr lang="en-US" sz="3000"/>
              <a:t>This could hurt ocean life because they could swallow trash or get tangled or caught in the trash or get sick from chemicals. Humans could also be affected because if we eat an infected fish we could get sick. </a:t>
            </a:r>
            <a:endParaRPr sz="3000"/>
          </a:p>
          <a:p>
            <a:pPr marL="0" lvl="0" indent="0" algn="l" rtl="0">
              <a:spcBef>
                <a:spcPts val="1000"/>
              </a:spcBef>
              <a:spcAft>
                <a:spcPts val="0"/>
              </a:spcAft>
              <a:buNone/>
            </a:pPr>
            <a:endParaRPr sz="3000"/>
          </a:p>
          <a:p>
            <a:pPr marL="228600" lvl="0" indent="-241300" algn="l" rtl="0">
              <a:spcBef>
                <a:spcPts val="0"/>
              </a:spcBef>
              <a:spcAft>
                <a:spcPts val="0"/>
              </a:spcAft>
              <a:buSzPts val="3000"/>
              <a:buChar char="•"/>
            </a:pPr>
            <a:r>
              <a:rPr lang="en-US" sz="3000" u="sng">
                <a:solidFill>
                  <a:schemeClr val="hlink"/>
                </a:solidFill>
                <a:latin typeface="Arial"/>
                <a:ea typeface="Arial"/>
                <a:cs typeface="Arial"/>
                <a:sym typeface="Arial"/>
                <a:hlinkClick r:id="rId3"/>
              </a:rPr>
              <a:t>https://www.cbsnews.com/news/u-s-polluting-ocean-trash-alarming-rate/</a:t>
            </a:r>
            <a:endParaRPr sz="3000"/>
          </a:p>
          <a:p>
            <a:pPr marL="0" lvl="0" indent="0" algn="l" rtl="0">
              <a:spcBef>
                <a:spcPts val="1000"/>
              </a:spcBef>
              <a:spcAft>
                <a:spcPts val="0"/>
              </a:spcAft>
              <a:buClr>
                <a:schemeClr val="dk1"/>
              </a:buClr>
              <a:buSzPts val="1100"/>
              <a:buFont typeface="Arial"/>
              <a:buNone/>
            </a:pPr>
            <a:endParaRPr sz="3000"/>
          </a:p>
          <a:p>
            <a:pPr marL="0" lvl="0" indent="0" algn="l"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70" name="Google Shape;170;p25"/>
          <p:cNvPicPr preferRelativeResize="0"/>
          <p:nvPr/>
        </p:nvPicPr>
        <p:blipFill>
          <a:blip r:embed="rId3">
            <a:alphaModFix/>
          </a:blip>
          <a:stretch>
            <a:fillRect/>
          </a:stretch>
        </p:blipFill>
        <p:spPr>
          <a:xfrm>
            <a:off x="2779776" y="1328928"/>
            <a:ext cx="6624303" cy="41929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What is the EPA	 </a:t>
            </a:r>
            <a:endParaRPr/>
          </a:p>
        </p:txBody>
      </p:sp>
      <p:sp>
        <p:nvSpPr>
          <p:cNvPr id="178" name="Google Shape;178;p26"/>
          <p:cNvSpPr txBox="1">
            <a:spLocks noGrp="1"/>
          </p:cNvSpPr>
          <p:nvPr>
            <p:ph type="body" idx="1"/>
          </p:nvPr>
        </p:nvSpPr>
        <p:spPr>
          <a:xfrm>
            <a:off x="838200" y="1825625"/>
            <a:ext cx="10515600" cy="5132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What does EPA stand for and what do they do</a:t>
            </a:r>
            <a:r>
              <a:rPr lang="en-US">
                <a:highlight>
                  <a:srgbClr val="F9CB9C"/>
                </a:highlight>
              </a:rPr>
              <a:t> </a:t>
            </a:r>
            <a:r>
              <a:rPr lang="en-US">
                <a:highlight>
                  <a:srgbClr val="FCE5CD"/>
                </a:highlight>
              </a:rPr>
              <a:t>EPA stands for Environmental Protection Agency. And sets standards for safe, clean drinking water.</a:t>
            </a:r>
            <a:endParaRPr>
              <a:highlight>
                <a:srgbClr val="FCE5CD"/>
              </a:highlight>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When was it established </a:t>
            </a:r>
            <a:r>
              <a:rPr lang="en-US">
                <a:highlight>
                  <a:srgbClr val="FCE5CD"/>
                </a:highlight>
              </a:rPr>
              <a:t>December 2nd 1970 and response to widespread public environmental concerns.</a:t>
            </a:r>
            <a:endParaRPr>
              <a:highlight>
                <a:srgbClr val="FCE5CD"/>
              </a:highlight>
            </a:endParaRPr>
          </a:p>
          <a:p>
            <a:pPr marL="228600" lvl="0" indent="-50800" algn="l" rtl="0">
              <a:lnSpc>
                <a:spcPct val="90000"/>
              </a:lnSpc>
              <a:spcBef>
                <a:spcPts val="1000"/>
              </a:spcBef>
              <a:spcAft>
                <a:spcPts val="0"/>
              </a:spcAft>
              <a:buClr>
                <a:schemeClr val="dk1"/>
              </a:buClr>
              <a:buSzPts val="2800"/>
              <a:buNone/>
            </a:pPr>
            <a:endParaRPr>
              <a:highlight>
                <a:srgbClr val="F9CB9C"/>
              </a:highlight>
            </a:endParaRPr>
          </a:p>
          <a:p>
            <a:pPr marL="228600" lvl="0" indent="-228600" algn="l" rtl="0">
              <a:lnSpc>
                <a:spcPct val="90000"/>
              </a:lnSpc>
              <a:spcBef>
                <a:spcPts val="1000"/>
              </a:spcBef>
              <a:spcAft>
                <a:spcPts val="0"/>
              </a:spcAft>
              <a:buClr>
                <a:schemeClr val="dk1"/>
              </a:buClr>
              <a:buSzPts val="2800"/>
              <a:buChar char="•"/>
            </a:pPr>
            <a:r>
              <a:rPr lang="en-US"/>
              <a:t>What is the clean water act and how does It protect our waters </a:t>
            </a:r>
            <a:r>
              <a:rPr lang="en-US">
                <a:highlight>
                  <a:srgbClr val="FCE5CD"/>
                </a:highlight>
              </a:rPr>
              <a:t>It helps control the pollution in waterways, the US congress passed the  Clean Water Act in 1972. And sets standard limits in what you can put in our rivers, lakes and streams.</a:t>
            </a:r>
            <a:endParaRPr>
              <a:highlight>
                <a:srgbClr val="FCE5CD"/>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442850" y="2406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Who is causing most of the ocean pollution?</a:t>
            </a:r>
            <a:endParaRPr/>
          </a:p>
        </p:txBody>
      </p:sp>
      <p:sp>
        <p:nvSpPr>
          <p:cNvPr id="191" name="Google Shape;191;p2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a:t>A.dogs</a:t>
            </a:r>
            <a:endParaRPr/>
          </a:p>
          <a:p>
            <a:pPr marL="0" lvl="0" indent="0" algn="l" rtl="0">
              <a:spcBef>
                <a:spcPts val="1000"/>
              </a:spcBef>
              <a:spcAft>
                <a:spcPts val="0"/>
              </a:spcAft>
              <a:buClr>
                <a:schemeClr val="dk1"/>
              </a:buClr>
              <a:buSzPts val="1100"/>
              <a:buFont typeface="Arial"/>
              <a:buNone/>
            </a:pPr>
            <a:r>
              <a:rPr lang="en-US"/>
              <a:t>B. plants</a:t>
            </a:r>
            <a:endParaRPr/>
          </a:p>
          <a:p>
            <a:pPr marL="0" lvl="0" indent="0" algn="l" rtl="0">
              <a:spcBef>
                <a:spcPts val="1000"/>
              </a:spcBef>
              <a:spcAft>
                <a:spcPts val="0"/>
              </a:spcAft>
              <a:buClr>
                <a:schemeClr val="dk1"/>
              </a:buClr>
              <a:buSzPts val="1100"/>
              <a:buFont typeface="Arial"/>
              <a:buNone/>
            </a:pPr>
            <a:r>
              <a:rPr lang="en-US"/>
              <a:t>C. humans</a:t>
            </a:r>
            <a:endParaRPr/>
          </a:p>
          <a:p>
            <a:pPr marL="0" lvl="0" indent="0" algn="l" rtl="0">
              <a:spcBef>
                <a:spcPts val="1000"/>
              </a:spcBef>
              <a:spcAft>
                <a:spcPts val="0"/>
              </a:spcAft>
              <a:buClr>
                <a:schemeClr val="dk1"/>
              </a:buClr>
              <a:buSzPts val="1100"/>
              <a:buFont typeface="Arial"/>
              <a:buNone/>
            </a:pPr>
            <a:r>
              <a:rPr lang="en-US"/>
              <a:t>D. cows</a:t>
            </a:r>
            <a:endParaRPr/>
          </a:p>
          <a:p>
            <a:pPr marL="0" lvl="0" indent="0" algn="l" rtl="0">
              <a:spcBef>
                <a:spcPts val="1000"/>
              </a:spcBef>
              <a:spcAft>
                <a:spcPts val="0"/>
              </a:spcAft>
              <a:buClr>
                <a:schemeClr val="dk1"/>
              </a:buClr>
              <a:buSzPts val="1100"/>
              <a:buFont typeface="Arial"/>
              <a:buNone/>
            </a:pPr>
            <a:r>
              <a:rPr lang="en-US"/>
              <a:t>E. air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7" name="Google Shape;197;p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The Answer is C:  humans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666300" y="31355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When was the EPA established in?</a:t>
            </a:r>
            <a:endParaRPr/>
          </a:p>
        </p:txBody>
      </p:sp>
      <p:sp>
        <p:nvSpPr>
          <p:cNvPr id="203" name="Google Shape;203;p3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AutoNum type="alphaUcParenR"/>
            </a:pPr>
            <a:r>
              <a:rPr lang="en-US"/>
              <a:t>November, 2nd, 1970</a:t>
            </a:r>
            <a:endParaRPr/>
          </a:p>
          <a:p>
            <a:pPr marL="457200" lvl="0" indent="-342900" algn="l" rtl="0">
              <a:spcBef>
                <a:spcPts val="0"/>
              </a:spcBef>
              <a:spcAft>
                <a:spcPts val="0"/>
              </a:spcAft>
              <a:buSzPts val="1800"/>
              <a:buAutoNum type="alphaUcParenR"/>
            </a:pPr>
            <a:r>
              <a:rPr lang="en-US"/>
              <a:t>November,15th, 1970</a:t>
            </a:r>
            <a:endParaRPr/>
          </a:p>
          <a:p>
            <a:pPr marL="457200" lvl="0" indent="-342900" algn="l" rtl="0">
              <a:spcBef>
                <a:spcPts val="0"/>
              </a:spcBef>
              <a:spcAft>
                <a:spcPts val="0"/>
              </a:spcAft>
              <a:buSzPts val="1800"/>
              <a:buAutoNum type="alphaUcParenR"/>
            </a:pPr>
            <a:r>
              <a:rPr lang="en-US"/>
              <a:t>December, 1st,1970</a:t>
            </a:r>
            <a:endParaRPr/>
          </a:p>
          <a:p>
            <a:pPr marL="457200" lvl="0" indent="-342900" algn="l" rtl="0">
              <a:spcBef>
                <a:spcPts val="0"/>
              </a:spcBef>
              <a:spcAft>
                <a:spcPts val="0"/>
              </a:spcAft>
              <a:buSzPts val="1800"/>
              <a:buAutoNum type="alphaUcParenR"/>
            </a:pPr>
            <a:r>
              <a:rPr lang="en-US"/>
              <a:t>December,2nd.1970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09" name="Google Shape;209;p3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						The correct answer is D) December,2nd,1970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000"/>
              <a:t>When a portion of unintended animals are caught in a net and then thrown away as unwanted is called what?</a:t>
            </a:r>
            <a:endParaRPr/>
          </a:p>
        </p:txBody>
      </p:sp>
      <p:sp>
        <p:nvSpPr>
          <p:cNvPr id="215" name="Google Shape;215;p3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	By-Catching</a:t>
            </a:r>
            <a:endParaRPr/>
          </a:p>
          <a:p>
            <a:pPr marL="0" lvl="0" indent="0" algn="l" rtl="0">
              <a:spcBef>
                <a:spcPts val="1000"/>
              </a:spcBef>
              <a:spcAft>
                <a:spcPts val="0"/>
              </a:spcAft>
              <a:buNone/>
            </a:pPr>
            <a:r>
              <a:rPr lang="en-US"/>
              <a:t>b.	Overfishing</a:t>
            </a:r>
            <a:endParaRPr/>
          </a:p>
          <a:p>
            <a:pPr marL="0" lvl="0" indent="0" algn="l" rtl="0">
              <a:spcBef>
                <a:spcPts val="1000"/>
              </a:spcBef>
              <a:spcAft>
                <a:spcPts val="0"/>
              </a:spcAft>
              <a:buNone/>
            </a:pPr>
            <a:r>
              <a:rPr lang="en-US"/>
              <a:t>c.	Underfishing</a:t>
            </a:r>
            <a:endParaRPr/>
          </a:p>
          <a:p>
            <a:pPr marL="0" lvl="0" indent="0" algn="l" rtl="0">
              <a:spcBef>
                <a:spcPts val="1000"/>
              </a:spcBef>
              <a:spcAft>
                <a:spcPts val="0"/>
              </a:spcAft>
              <a:buNone/>
            </a:pPr>
            <a:r>
              <a:rPr lang="en-US"/>
              <a:t>d.	Upwelling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What is ocean exploration and why do we do this?</a:t>
            </a:r>
            <a:endParaRPr/>
          </a:p>
        </p:txBody>
      </p:sp>
      <p:sp>
        <p:nvSpPr>
          <p:cNvPr id="91" name="Google Shape;9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r>
              <a:rPr lang="en-US" sz="3000"/>
              <a:t>Researchers study the deep ocean to leave more about organisms that live there, the resources available, how nutrients travel, and how the ocean affects the Earth’s climate. </a:t>
            </a:r>
            <a:endParaRPr sz="3000"/>
          </a:p>
          <a:p>
            <a:pPr marL="0" lvl="0" indent="0" algn="l" rtl="0">
              <a:lnSpc>
                <a:spcPct val="90000"/>
              </a:lnSpc>
              <a:spcBef>
                <a:spcPts val="0"/>
              </a:spcBef>
              <a:spcAft>
                <a:spcPts val="0"/>
              </a:spcAft>
              <a:buClr>
                <a:schemeClr val="dk1"/>
              </a:buClr>
              <a:buSzPts val="2800"/>
              <a:buNone/>
            </a:pPr>
            <a:endParaRPr sz="3000"/>
          </a:p>
          <a:p>
            <a:pPr marL="0" lvl="0" indent="0" algn="l" rtl="0">
              <a:lnSpc>
                <a:spcPct val="90000"/>
              </a:lnSpc>
              <a:spcBef>
                <a:spcPts val="0"/>
              </a:spcBef>
              <a:spcAft>
                <a:spcPts val="0"/>
              </a:spcAft>
              <a:buClr>
                <a:schemeClr val="dk1"/>
              </a:buClr>
              <a:buSzPts val="2800"/>
              <a:buNone/>
            </a:pPr>
            <a:endParaRPr sz="3000"/>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0"/>
              </a:spcBef>
              <a:spcAft>
                <a:spcPts val="0"/>
              </a:spcAft>
              <a:buClr>
                <a:schemeClr val="dk1"/>
              </a:buClr>
              <a:buSzPts val="2800"/>
              <a:buNone/>
            </a:pPr>
            <a:endParaRPr/>
          </a:p>
        </p:txBody>
      </p:sp>
      <p:pic>
        <p:nvPicPr>
          <p:cNvPr id="92" name="Google Shape;92;p14" descr="Image result for deep underwater"/>
          <p:cNvPicPr preferRelativeResize="0"/>
          <p:nvPr/>
        </p:nvPicPr>
        <p:blipFill>
          <a:blip r:embed="rId3">
            <a:alphaModFix/>
          </a:blip>
          <a:stretch>
            <a:fillRect/>
          </a:stretch>
        </p:blipFill>
        <p:spPr>
          <a:xfrm>
            <a:off x="2475050" y="3933825"/>
            <a:ext cx="6334925" cy="262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21" name="Google Shape;221;p3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Answer is a: By-catching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aphicFrame>
        <p:nvGraphicFramePr>
          <p:cNvPr id="226" name="Google Shape;226;p34"/>
          <p:cNvGraphicFramePr/>
          <p:nvPr/>
        </p:nvGraphicFramePr>
        <p:xfrm>
          <a:off x="389681" y="1116721"/>
          <a:ext cx="11412650" cy="5494675"/>
        </p:xfrm>
        <a:graphic>
          <a:graphicData uri="http://schemas.openxmlformats.org/drawingml/2006/table">
            <a:tbl>
              <a:tblPr firstRow="1" bandRow="1">
                <a:noFill/>
                <a:tableStyleId>{D8F99BAE-FB02-4AFC-A0DF-39D7D05B355A}</a:tableStyleId>
              </a:tblPr>
              <a:tblGrid>
                <a:gridCol w="5706325">
                  <a:extLst>
                    <a:ext uri="{9D8B030D-6E8A-4147-A177-3AD203B41FA5}">
                      <a16:colId xmlns:a16="http://schemas.microsoft.com/office/drawing/2014/main" val="20000"/>
                    </a:ext>
                  </a:extLst>
                </a:gridCol>
                <a:gridCol w="5706325">
                  <a:extLst>
                    <a:ext uri="{9D8B030D-6E8A-4147-A177-3AD203B41FA5}">
                      <a16:colId xmlns:a16="http://schemas.microsoft.com/office/drawing/2014/main" val="20001"/>
                    </a:ext>
                  </a:extLst>
                </a:gridCol>
              </a:tblGrid>
              <a:tr h="922575">
                <a:tc>
                  <a:txBody>
                    <a:bodyPr/>
                    <a:lstStyle/>
                    <a:p>
                      <a:pPr marL="0" marR="0" lvl="0" indent="0" algn="ctr" rtl="0">
                        <a:spcBef>
                          <a:spcPts val="0"/>
                        </a:spcBef>
                        <a:spcAft>
                          <a:spcPts val="0"/>
                        </a:spcAft>
                        <a:buNone/>
                      </a:pPr>
                      <a:r>
                        <a:rPr lang="en-US" sz="2400" u="none" strike="noStrike" cap="none">
                          <a:solidFill>
                            <a:schemeClr val="dk1"/>
                          </a:solidFill>
                        </a:rPr>
                        <a:t>What website or resource did we use? (website address)</a:t>
                      </a:r>
                      <a:endParaRPr/>
                    </a:p>
                  </a:txBody>
                  <a:tcPr marL="91450" marR="91450" marT="45725" marB="45725"/>
                </a:tc>
                <a:tc>
                  <a:txBody>
                    <a:bodyPr/>
                    <a:lstStyle/>
                    <a:p>
                      <a:pPr marL="0" marR="0" lvl="0" indent="0" algn="ctr" rtl="0">
                        <a:spcBef>
                          <a:spcPts val="0"/>
                        </a:spcBef>
                        <a:spcAft>
                          <a:spcPts val="0"/>
                        </a:spcAft>
                        <a:buNone/>
                      </a:pPr>
                      <a:r>
                        <a:rPr lang="en-US" sz="2400" u="none" strike="noStrike" cap="none">
                          <a:solidFill>
                            <a:schemeClr val="dk1"/>
                          </a:solidFill>
                        </a:rPr>
                        <a:t>What did it help us with</a:t>
                      </a:r>
                      <a:endParaRPr/>
                    </a:p>
                  </a:txBody>
                  <a:tcPr marL="91450" marR="91450" marT="45725" marB="45725"/>
                </a:tc>
                <a:extLst>
                  <a:ext uri="{0D108BD9-81ED-4DB2-BD59-A6C34878D82A}">
                    <a16:rowId xmlns:a16="http://schemas.microsoft.com/office/drawing/2014/main" val="10000"/>
                  </a:ext>
                </a:extLst>
              </a:tr>
              <a:tr h="451200">
                <a:tc>
                  <a:txBody>
                    <a:bodyPr/>
                    <a:lstStyle/>
                    <a:p>
                      <a:pPr marL="0" marR="0" lvl="0" indent="0" algn="l" rtl="0">
                        <a:spcBef>
                          <a:spcPts val="0"/>
                        </a:spcBef>
                        <a:spcAft>
                          <a:spcPts val="0"/>
                        </a:spcAft>
                        <a:buNone/>
                      </a:pPr>
                      <a:r>
                        <a:rPr lang="en-US" sz="2400"/>
                        <a:t>Science Textbook</a:t>
                      </a:r>
                      <a:endParaRPr sz="2400"/>
                    </a:p>
                  </a:txBody>
                  <a:tcPr marL="91450" marR="91450" marT="45725" marB="45725"/>
                </a:tc>
                <a:tc>
                  <a:txBody>
                    <a:bodyPr/>
                    <a:lstStyle/>
                    <a:p>
                      <a:pPr marL="0" marR="0" lvl="0" indent="0" algn="l" rtl="0">
                        <a:spcBef>
                          <a:spcPts val="0"/>
                        </a:spcBef>
                        <a:spcAft>
                          <a:spcPts val="0"/>
                        </a:spcAft>
                        <a:buNone/>
                      </a:pPr>
                      <a:r>
                        <a:rPr lang="en-US" sz="2400"/>
                        <a:t>Definitions, Ocean Exploration Intro</a:t>
                      </a:r>
                      <a:endParaRPr sz="2400"/>
                    </a:p>
                  </a:txBody>
                  <a:tcPr marL="91450" marR="91450" marT="45725" marB="45725"/>
                </a:tc>
                <a:extLst>
                  <a:ext uri="{0D108BD9-81ED-4DB2-BD59-A6C34878D82A}">
                    <a16:rowId xmlns:a16="http://schemas.microsoft.com/office/drawing/2014/main" val="10001"/>
                  </a:ext>
                </a:extLst>
              </a:tr>
              <a:tr h="451200">
                <a:tc>
                  <a:txBody>
                    <a:bodyPr/>
                    <a:lstStyle/>
                    <a:p>
                      <a:pPr marL="0" marR="0" lvl="0" indent="0" algn="l" rtl="0">
                        <a:spcBef>
                          <a:spcPts val="0"/>
                        </a:spcBef>
                        <a:spcAft>
                          <a:spcPts val="0"/>
                        </a:spcAft>
                        <a:buNone/>
                      </a:pPr>
                      <a:r>
                        <a:rPr lang="en-US" sz="2400"/>
                        <a:t>www.worldwildlife.org</a:t>
                      </a:r>
                      <a:endParaRPr sz="2400"/>
                    </a:p>
                  </a:txBody>
                  <a:tcPr marL="91450" marR="91450" marT="45725" marB="45725"/>
                </a:tc>
                <a:tc>
                  <a:txBody>
                    <a:bodyPr/>
                    <a:lstStyle/>
                    <a:p>
                      <a:pPr marL="0" marR="0" lvl="0" indent="0" algn="l" rtl="0">
                        <a:spcBef>
                          <a:spcPts val="0"/>
                        </a:spcBef>
                        <a:spcAft>
                          <a:spcPts val="0"/>
                        </a:spcAft>
                        <a:buNone/>
                      </a:pPr>
                      <a:r>
                        <a:rPr lang="en-US" sz="2400"/>
                        <a:t>Overfishing, By-Catching</a:t>
                      </a:r>
                      <a:endParaRPr sz="2400"/>
                    </a:p>
                  </a:txBody>
                  <a:tcPr marL="91450" marR="91450" marT="45725" marB="45725"/>
                </a:tc>
                <a:extLst>
                  <a:ext uri="{0D108BD9-81ED-4DB2-BD59-A6C34878D82A}">
                    <a16:rowId xmlns:a16="http://schemas.microsoft.com/office/drawing/2014/main" val="10002"/>
                  </a:ext>
                </a:extLst>
              </a:tr>
              <a:tr h="451200">
                <a:tc>
                  <a:txBody>
                    <a:bodyPr/>
                    <a:lstStyle/>
                    <a:p>
                      <a:pPr marL="0" marR="0" lvl="0" indent="0" algn="l" rtl="0">
                        <a:spcBef>
                          <a:spcPts val="0"/>
                        </a:spcBef>
                        <a:spcAft>
                          <a:spcPts val="0"/>
                        </a:spcAft>
                        <a:buNone/>
                      </a:pPr>
                      <a:r>
                        <a:rPr lang="en-US" sz="2400"/>
                        <a:t>www.factsfornow.scholastic.com</a:t>
                      </a:r>
                      <a:endParaRPr sz="2400"/>
                    </a:p>
                  </a:txBody>
                  <a:tcPr marL="91450" marR="91450" marT="45725" marB="45725"/>
                </a:tc>
                <a:tc>
                  <a:txBody>
                    <a:bodyPr/>
                    <a:lstStyle/>
                    <a:p>
                      <a:pPr marL="0" marR="0" lvl="0" indent="0" algn="l" rtl="0">
                        <a:spcBef>
                          <a:spcPts val="0"/>
                        </a:spcBef>
                        <a:spcAft>
                          <a:spcPts val="0"/>
                        </a:spcAft>
                        <a:buNone/>
                      </a:pPr>
                      <a:r>
                        <a:rPr lang="en-US" sz="2400"/>
                        <a:t>ROV, Submarines</a:t>
                      </a:r>
                      <a:endParaRPr sz="2400"/>
                    </a:p>
                  </a:txBody>
                  <a:tcPr marL="91450" marR="91450" marT="45725" marB="45725"/>
                </a:tc>
                <a:extLst>
                  <a:ext uri="{0D108BD9-81ED-4DB2-BD59-A6C34878D82A}">
                    <a16:rowId xmlns:a16="http://schemas.microsoft.com/office/drawing/2014/main" val="10003"/>
                  </a:ext>
                </a:extLst>
              </a:tr>
              <a:tr h="451200">
                <a:tc>
                  <a:txBody>
                    <a:bodyPr/>
                    <a:lstStyle/>
                    <a:p>
                      <a:pPr marL="0" marR="0" lvl="0" indent="0" algn="l" rtl="0">
                        <a:spcBef>
                          <a:spcPts val="0"/>
                        </a:spcBef>
                        <a:spcAft>
                          <a:spcPts val="0"/>
                        </a:spcAft>
                        <a:buNone/>
                      </a:pPr>
                      <a:r>
                        <a:rPr lang="en-US" sz="2400"/>
                        <a:t>www.oceanexplorer.noaa.gov</a:t>
                      </a:r>
                      <a:endParaRPr sz="2400"/>
                    </a:p>
                  </a:txBody>
                  <a:tcPr marL="91450" marR="91450" marT="45725" marB="45725"/>
                </a:tc>
                <a:tc>
                  <a:txBody>
                    <a:bodyPr/>
                    <a:lstStyle/>
                    <a:p>
                      <a:pPr marL="0" marR="0" lvl="0" indent="0" algn="l" rtl="0">
                        <a:spcBef>
                          <a:spcPts val="0"/>
                        </a:spcBef>
                        <a:spcAft>
                          <a:spcPts val="0"/>
                        </a:spcAft>
                        <a:buNone/>
                      </a:pPr>
                      <a:r>
                        <a:rPr lang="en-US" sz="2400"/>
                        <a:t>ROV, Submarines</a:t>
                      </a:r>
                      <a:endParaRPr sz="2400"/>
                    </a:p>
                  </a:txBody>
                  <a:tcPr marL="91450" marR="91450" marT="45725" marB="45725"/>
                </a:tc>
                <a:extLst>
                  <a:ext uri="{0D108BD9-81ED-4DB2-BD59-A6C34878D82A}">
                    <a16:rowId xmlns:a16="http://schemas.microsoft.com/office/drawing/2014/main" val="10004"/>
                  </a:ext>
                </a:extLst>
              </a:tr>
              <a:tr h="451200">
                <a:tc>
                  <a:txBody>
                    <a:bodyPr/>
                    <a:lstStyle/>
                    <a:p>
                      <a:pPr marL="0" marR="0" lvl="0" indent="0" algn="l" rtl="0">
                        <a:spcBef>
                          <a:spcPts val="0"/>
                        </a:spcBef>
                        <a:spcAft>
                          <a:spcPts val="0"/>
                        </a:spcAft>
                        <a:buNone/>
                      </a:pPr>
                      <a:r>
                        <a:rPr lang="en-US" sz="2400"/>
                        <a:t>www.marinebio.org</a:t>
                      </a:r>
                      <a:endParaRPr sz="2400"/>
                    </a:p>
                  </a:txBody>
                  <a:tcPr marL="91450" marR="91450" marT="45725" marB="45725"/>
                </a:tc>
                <a:tc>
                  <a:txBody>
                    <a:bodyPr/>
                    <a:lstStyle/>
                    <a:p>
                      <a:pPr marL="0" marR="0" lvl="0" indent="0" algn="l" rtl="0">
                        <a:spcBef>
                          <a:spcPts val="0"/>
                        </a:spcBef>
                        <a:spcAft>
                          <a:spcPts val="0"/>
                        </a:spcAft>
                        <a:buNone/>
                      </a:pPr>
                      <a:r>
                        <a:rPr lang="en-US" sz="2400"/>
                        <a:t>Submarines</a:t>
                      </a:r>
                      <a:endParaRPr sz="2400"/>
                    </a:p>
                  </a:txBody>
                  <a:tcPr marL="91450" marR="91450" marT="45725" marB="45725"/>
                </a:tc>
                <a:extLst>
                  <a:ext uri="{0D108BD9-81ED-4DB2-BD59-A6C34878D82A}">
                    <a16:rowId xmlns:a16="http://schemas.microsoft.com/office/drawing/2014/main" val="10005"/>
                  </a:ext>
                </a:extLst>
              </a:tr>
              <a:tr h="451200">
                <a:tc>
                  <a:txBody>
                    <a:bodyPr/>
                    <a:lstStyle/>
                    <a:p>
                      <a:pPr marL="0" marR="0" lvl="0" indent="0" algn="l" rtl="0">
                        <a:spcBef>
                          <a:spcPts val="0"/>
                        </a:spcBef>
                        <a:spcAft>
                          <a:spcPts val="0"/>
                        </a:spcAft>
                        <a:buNone/>
                      </a:pPr>
                      <a:r>
                        <a:rPr lang="en-US" sz="2400"/>
                        <a:t>www.investopedia.com</a:t>
                      </a:r>
                      <a:endParaRPr sz="2400"/>
                    </a:p>
                  </a:txBody>
                  <a:tcPr marL="91450" marR="91450" marT="45725" marB="45725"/>
                </a:tc>
                <a:tc>
                  <a:txBody>
                    <a:bodyPr/>
                    <a:lstStyle/>
                    <a:p>
                      <a:pPr marL="0" marR="0" lvl="0" indent="0" algn="l" rtl="0">
                        <a:spcBef>
                          <a:spcPts val="0"/>
                        </a:spcBef>
                        <a:spcAft>
                          <a:spcPts val="0"/>
                        </a:spcAft>
                        <a:buNone/>
                      </a:pPr>
                      <a:r>
                        <a:rPr lang="en-US" sz="2400"/>
                        <a:t>EPA</a:t>
                      </a:r>
                      <a:endParaRPr sz="2400"/>
                    </a:p>
                  </a:txBody>
                  <a:tcPr marL="91450" marR="91450" marT="45725" marB="45725"/>
                </a:tc>
                <a:extLst>
                  <a:ext uri="{0D108BD9-81ED-4DB2-BD59-A6C34878D82A}">
                    <a16:rowId xmlns:a16="http://schemas.microsoft.com/office/drawing/2014/main" val="10006"/>
                  </a:ext>
                </a:extLst>
              </a:tr>
              <a:tr h="451200">
                <a:tc>
                  <a:txBody>
                    <a:bodyPr/>
                    <a:lstStyle/>
                    <a:p>
                      <a:pPr marL="0" marR="0" lvl="0" indent="0" algn="l" rtl="0">
                        <a:spcBef>
                          <a:spcPts val="0"/>
                        </a:spcBef>
                        <a:spcAft>
                          <a:spcPts val="0"/>
                        </a:spcAft>
                        <a:buNone/>
                      </a:pPr>
                      <a:r>
                        <a:rPr lang="en-US" sz="2400"/>
                        <a:t>www.tvakids.com</a:t>
                      </a:r>
                      <a:endParaRPr sz="2400"/>
                    </a:p>
                  </a:txBody>
                  <a:tcPr marL="91450" marR="91450" marT="45725" marB="45725"/>
                </a:tc>
                <a:tc>
                  <a:txBody>
                    <a:bodyPr/>
                    <a:lstStyle/>
                    <a:p>
                      <a:pPr marL="0" marR="0" lvl="0" indent="0" algn="l" rtl="0">
                        <a:spcBef>
                          <a:spcPts val="0"/>
                        </a:spcBef>
                        <a:spcAft>
                          <a:spcPts val="0"/>
                        </a:spcAft>
                        <a:buNone/>
                      </a:pPr>
                      <a:r>
                        <a:rPr lang="en-US" sz="2400"/>
                        <a:t>Clean Water Act</a:t>
                      </a:r>
                      <a:endParaRPr sz="2400"/>
                    </a:p>
                  </a:txBody>
                  <a:tcPr marL="91450" marR="91450" marT="45725" marB="45725"/>
                </a:tc>
                <a:extLst>
                  <a:ext uri="{0D108BD9-81ED-4DB2-BD59-A6C34878D82A}">
                    <a16:rowId xmlns:a16="http://schemas.microsoft.com/office/drawing/2014/main" val="10007"/>
                  </a:ext>
                </a:extLst>
              </a:tr>
              <a:tr h="4512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8"/>
                  </a:ext>
                </a:extLst>
              </a:tr>
              <a:tr h="4512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9"/>
                  </a:ext>
                </a:extLst>
              </a:tr>
              <a:tr h="4512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10"/>
                  </a:ext>
                </a:extLst>
              </a:tr>
            </a:tbl>
          </a:graphicData>
        </a:graphic>
      </p:graphicFrame>
      <p:sp>
        <p:nvSpPr>
          <p:cNvPr id="227" name="Google Shape;227;p34"/>
          <p:cNvSpPr txBox="1"/>
          <p:nvPr/>
        </p:nvSpPr>
        <p:spPr>
          <a:xfrm>
            <a:off x="838200" y="162046"/>
            <a:ext cx="10515600" cy="77474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Works cited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181550"/>
            <a:ext cx="10515600" cy="1048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2800" b="1">
                <a:solidFill>
                  <a:srgbClr val="FFFFFF"/>
                </a:solidFill>
              </a:rPr>
              <a:t> </a:t>
            </a:r>
            <a:r>
              <a:rPr lang="en-US" sz="3600" b="1">
                <a:solidFill>
                  <a:srgbClr val="000000"/>
                </a:solidFill>
              </a:rPr>
              <a:t>What have researchers found in the deep ocean?</a:t>
            </a:r>
            <a:endParaRPr sz="3600" b="1">
              <a:solidFill>
                <a:srgbClr val="000000"/>
              </a:solidFill>
            </a:endParaRPr>
          </a:p>
        </p:txBody>
      </p:sp>
      <p:sp>
        <p:nvSpPr>
          <p:cNvPr id="98" name="Google Shape;98;p15"/>
          <p:cNvSpPr txBox="1">
            <a:spLocks noGrp="1"/>
          </p:cNvSpPr>
          <p:nvPr>
            <p:ph type="body" idx="1"/>
          </p:nvPr>
        </p:nvSpPr>
        <p:spPr>
          <a:xfrm>
            <a:off x="838200" y="1230050"/>
            <a:ext cx="10515600" cy="5310900"/>
          </a:xfrm>
          <a:prstGeom prst="rect">
            <a:avLst/>
          </a:prstGeom>
        </p:spPr>
        <p:txBody>
          <a:bodyPr spcFirstLastPara="1" wrap="square" lIns="91425" tIns="45700" rIns="91425" bIns="45700" anchor="t" anchorCtr="0">
            <a:noAutofit/>
          </a:bodyPr>
          <a:lstStyle/>
          <a:p>
            <a:pPr marL="457200" lvl="0" indent="-419100" algn="l" rtl="0">
              <a:spcBef>
                <a:spcPts val="0"/>
              </a:spcBef>
              <a:spcAft>
                <a:spcPts val="0"/>
              </a:spcAft>
              <a:buClr>
                <a:srgbClr val="000000"/>
              </a:buClr>
              <a:buSzPts val="3000"/>
              <a:buChar char="•"/>
            </a:pPr>
            <a:r>
              <a:rPr lang="en-US" sz="3000">
                <a:solidFill>
                  <a:srgbClr val="000000"/>
                </a:solidFill>
              </a:rPr>
              <a:t>Animals such as sea turtles and killer whales. </a:t>
            </a:r>
            <a:endParaRPr sz="3000">
              <a:solidFill>
                <a:srgbClr val="000000"/>
              </a:solidFill>
            </a:endParaRPr>
          </a:p>
          <a:p>
            <a:pPr marL="0" lvl="0" indent="0" algn="l" rtl="0">
              <a:spcBef>
                <a:spcPts val="0"/>
              </a:spcBef>
              <a:spcAft>
                <a:spcPts val="0"/>
              </a:spcAft>
              <a:buClr>
                <a:schemeClr val="dk1"/>
              </a:buClr>
              <a:buSzPts val="2800"/>
              <a:buFont typeface="Arial"/>
              <a:buNone/>
            </a:pPr>
            <a:endParaRPr sz="3000">
              <a:solidFill>
                <a:srgbClr val="000000"/>
              </a:solidFill>
            </a:endParaRPr>
          </a:p>
          <a:p>
            <a:pPr marL="457200" lvl="0" indent="-419100" algn="l" rtl="0">
              <a:spcBef>
                <a:spcPts val="0"/>
              </a:spcBef>
              <a:spcAft>
                <a:spcPts val="0"/>
              </a:spcAft>
              <a:buClr>
                <a:srgbClr val="000000"/>
              </a:buClr>
              <a:buSzPts val="3000"/>
              <a:buChar char="•"/>
            </a:pPr>
            <a:r>
              <a:rPr lang="en-US" sz="3000">
                <a:solidFill>
                  <a:srgbClr val="000000"/>
                </a:solidFill>
              </a:rPr>
              <a:t>Plants such as red algae and kelp. </a:t>
            </a:r>
            <a:endParaRPr sz="3000">
              <a:solidFill>
                <a:srgbClr val="000000"/>
              </a:solidFill>
            </a:endParaRPr>
          </a:p>
          <a:p>
            <a:pPr marL="0" lvl="0" indent="0" algn="l" rtl="0">
              <a:spcBef>
                <a:spcPts val="0"/>
              </a:spcBef>
              <a:spcAft>
                <a:spcPts val="0"/>
              </a:spcAft>
              <a:buClr>
                <a:schemeClr val="dk1"/>
              </a:buClr>
              <a:buSzPts val="2800"/>
              <a:buFont typeface="Arial"/>
              <a:buNone/>
            </a:pPr>
            <a:endParaRPr sz="3000">
              <a:solidFill>
                <a:srgbClr val="000000"/>
              </a:solidFill>
            </a:endParaRPr>
          </a:p>
          <a:p>
            <a:pPr marL="457200" lvl="0" indent="-419100" algn="l" rtl="0">
              <a:spcBef>
                <a:spcPts val="0"/>
              </a:spcBef>
              <a:spcAft>
                <a:spcPts val="0"/>
              </a:spcAft>
              <a:buClr>
                <a:srgbClr val="000000"/>
              </a:buClr>
              <a:buSzPts val="3000"/>
              <a:buChar char="•"/>
            </a:pPr>
            <a:r>
              <a:rPr lang="en-US" sz="3000">
                <a:solidFill>
                  <a:srgbClr val="000000"/>
                </a:solidFill>
              </a:rPr>
              <a:t>What do they eat?  Nutrients move throughout to ocean creating a food web.  Researchers study these nutrients and food webs. </a:t>
            </a:r>
            <a:endParaRPr sz="3000">
              <a:solidFill>
                <a:srgbClr val="000000"/>
              </a:solidFill>
            </a:endParaRPr>
          </a:p>
          <a:p>
            <a:pPr marL="0" lvl="0" indent="0" algn="l" rtl="0">
              <a:spcBef>
                <a:spcPts val="0"/>
              </a:spcBef>
              <a:spcAft>
                <a:spcPts val="0"/>
              </a:spcAft>
              <a:buClr>
                <a:schemeClr val="dk1"/>
              </a:buClr>
              <a:buSzPts val="2800"/>
              <a:buFont typeface="Arial"/>
              <a:buNone/>
            </a:pPr>
            <a:endParaRPr sz="3000">
              <a:solidFill>
                <a:srgbClr val="000000"/>
              </a:solidFill>
            </a:endParaRPr>
          </a:p>
          <a:p>
            <a:pPr marL="457200" lvl="0" indent="-419100" algn="l" rtl="0">
              <a:spcBef>
                <a:spcPts val="0"/>
              </a:spcBef>
              <a:spcAft>
                <a:spcPts val="0"/>
              </a:spcAft>
              <a:buClr>
                <a:srgbClr val="000000"/>
              </a:buClr>
              <a:buSzPts val="3000"/>
              <a:buChar char="•"/>
            </a:pPr>
            <a:r>
              <a:rPr lang="en-US" sz="3000">
                <a:solidFill>
                  <a:srgbClr val="000000"/>
                </a:solidFill>
              </a:rPr>
              <a:t>Large amounts of heat energy move in the ocean affecting Earth’s climate. </a:t>
            </a:r>
            <a:endParaRPr sz="3000">
              <a:solidFill>
                <a:srgbClr val="000000"/>
              </a:solidFill>
            </a:endParaRPr>
          </a:p>
          <a:p>
            <a:pPr marL="0" lvl="0" indent="0" algn="l" rtl="0">
              <a:spcBef>
                <a:spcPts val="0"/>
              </a:spcBef>
              <a:spcAft>
                <a:spcPts val="0"/>
              </a:spcAft>
              <a:buClr>
                <a:schemeClr val="dk1"/>
              </a:buClr>
              <a:buSzPts val="2800"/>
              <a:buFont typeface="Arial"/>
              <a:buNone/>
            </a:pPr>
            <a:endParaRPr sz="3000">
              <a:solidFill>
                <a:srgbClr val="000000"/>
              </a:solidFill>
            </a:endParaRPr>
          </a:p>
          <a:p>
            <a:pPr marL="457200" lvl="0" indent="-419100" algn="l" rtl="0">
              <a:spcBef>
                <a:spcPts val="0"/>
              </a:spcBef>
              <a:spcAft>
                <a:spcPts val="0"/>
              </a:spcAft>
              <a:buClr>
                <a:srgbClr val="000000"/>
              </a:buClr>
              <a:buSzPts val="3000"/>
              <a:buChar char="•"/>
            </a:pPr>
            <a:r>
              <a:rPr lang="en-US" sz="3000">
                <a:solidFill>
                  <a:srgbClr val="000000"/>
                </a:solidFill>
              </a:rPr>
              <a:t>Researchers study the ocean environment to learn how organism live together and how their habitats exist. </a:t>
            </a:r>
            <a:endParaRPr sz="30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Submarine</a:t>
            </a:r>
            <a:endParaRPr/>
          </a:p>
        </p:txBody>
      </p:sp>
      <p:sp>
        <p:nvSpPr>
          <p:cNvPr id="104" name="Google Shape;104;p16"/>
          <p:cNvSpPr txBox="1">
            <a:spLocks noGrp="1"/>
          </p:cNvSpPr>
          <p:nvPr>
            <p:ph type="body" idx="1"/>
          </p:nvPr>
        </p:nvSpPr>
        <p:spPr>
          <a:xfrm>
            <a:off x="838200" y="1470650"/>
            <a:ext cx="10515600" cy="5387400"/>
          </a:xfrm>
          <a:prstGeom prst="rect">
            <a:avLst/>
          </a:prstGeom>
        </p:spPr>
        <p:txBody>
          <a:bodyPr spcFirstLastPara="1" wrap="square" lIns="91425" tIns="45700" rIns="91425" bIns="45700" anchor="t" anchorCtr="0">
            <a:noAutofit/>
          </a:bodyPr>
          <a:lstStyle/>
          <a:p>
            <a:pPr marL="457200" lvl="0" indent="-406400" algn="l" rtl="0">
              <a:lnSpc>
                <a:spcPct val="100000"/>
              </a:lnSpc>
              <a:spcBef>
                <a:spcPts val="1000"/>
              </a:spcBef>
              <a:spcAft>
                <a:spcPts val="0"/>
              </a:spcAft>
              <a:buSzPts val="2800"/>
              <a:buChar char="•"/>
            </a:pPr>
            <a:r>
              <a:rPr lang="en-US"/>
              <a:t>A submarine is an enclosed underwater vessel that can carry passengers to the ocean floor.</a:t>
            </a:r>
            <a:endParaRPr/>
          </a:p>
          <a:p>
            <a:pPr marL="457200" lvl="0" indent="-406400" algn="l" rtl="0">
              <a:lnSpc>
                <a:spcPct val="100000"/>
              </a:lnSpc>
              <a:spcBef>
                <a:spcPts val="1000"/>
              </a:spcBef>
              <a:spcAft>
                <a:spcPts val="0"/>
              </a:spcAft>
              <a:buSzPts val="2800"/>
              <a:buChar char="•"/>
            </a:pPr>
            <a:r>
              <a:rPr lang="en-US"/>
              <a:t>It is built to protect the crew from the intense water pressure and freezing temperatures in the deep ocean.</a:t>
            </a:r>
            <a:endParaRPr/>
          </a:p>
          <a:p>
            <a:pPr marL="457200" lvl="0" indent="-406400" algn="l" rtl="0">
              <a:lnSpc>
                <a:spcPct val="100000"/>
              </a:lnSpc>
              <a:spcBef>
                <a:spcPts val="1000"/>
              </a:spcBef>
              <a:spcAft>
                <a:spcPts val="0"/>
              </a:spcAft>
              <a:buSzPts val="2800"/>
              <a:buChar char="•"/>
            </a:pPr>
            <a:r>
              <a:rPr lang="en-US"/>
              <a:t>Submarines are used to examine the deep ocean, see what lives there, and what environment lives there.  They are built with robot-like arms that can pick up things on the ocean floor for better observation.</a:t>
            </a:r>
            <a:endParaRPr/>
          </a:p>
          <a:p>
            <a:pPr marL="457200" lvl="0" indent="-406400" algn="l" rtl="0">
              <a:lnSpc>
                <a:spcPct val="100000"/>
              </a:lnSpc>
              <a:spcBef>
                <a:spcPts val="1000"/>
              </a:spcBef>
              <a:spcAft>
                <a:spcPts val="1000"/>
              </a:spcAft>
              <a:buSzPts val="2800"/>
              <a:buChar char="•"/>
            </a:pPr>
            <a:r>
              <a:rPr lang="en-US"/>
              <a:t>It is important to use manned submarines to give a human touch to the exploration.  Humans can decide what they want to search and observe.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ROVs </a:t>
            </a:r>
            <a:endParaRPr/>
          </a:p>
        </p:txBody>
      </p:sp>
      <p:sp>
        <p:nvSpPr>
          <p:cNvPr id="110" name="Google Shape;110;p17"/>
          <p:cNvSpPr txBox="1">
            <a:spLocks noGrp="1"/>
          </p:cNvSpPr>
          <p:nvPr>
            <p:ph type="body" idx="1"/>
          </p:nvPr>
        </p:nvSpPr>
        <p:spPr>
          <a:xfrm>
            <a:off x="838200" y="1512550"/>
            <a:ext cx="10515600" cy="46644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ROV stands for Remotely Operated Vehicle and they are highly maneuverable underwater robots.</a:t>
            </a:r>
            <a:endParaRPr sz="3000"/>
          </a:p>
          <a:p>
            <a:pPr marL="457200" lvl="0" indent="-419100" algn="l" rtl="0">
              <a:spcBef>
                <a:spcPts val="1000"/>
              </a:spcBef>
              <a:spcAft>
                <a:spcPts val="0"/>
              </a:spcAft>
              <a:buSzPts val="3000"/>
              <a:buChar char="•"/>
            </a:pPr>
            <a:r>
              <a:rPr lang="en-US" sz="3000"/>
              <a:t>No one is aboard the ROVs, they are operated by someone at the water’s surface often with a joystick much like playing a video game.</a:t>
            </a:r>
            <a:endParaRPr sz="3000"/>
          </a:p>
          <a:p>
            <a:pPr marL="457200" lvl="0" indent="-419100" algn="l" rtl="0">
              <a:spcBef>
                <a:spcPts val="1000"/>
              </a:spcBef>
              <a:spcAft>
                <a:spcPts val="0"/>
              </a:spcAft>
              <a:buSzPts val="3000"/>
              <a:buChar char="•"/>
            </a:pPr>
            <a:r>
              <a:rPr lang="en-US" sz="3000"/>
              <a:t>There are cameras aboard that can transmit images and video back to land.</a:t>
            </a:r>
            <a:endParaRPr sz="3000"/>
          </a:p>
          <a:p>
            <a:pPr marL="457200" lvl="0" indent="-419100" algn="l" rtl="0">
              <a:spcBef>
                <a:spcPts val="1000"/>
              </a:spcBef>
              <a:spcAft>
                <a:spcPts val="1000"/>
              </a:spcAft>
              <a:buSzPts val="3000"/>
              <a:buChar char="•"/>
            </a:pPr>
            <a:r>
              <a:rPr lang="en-US" sz="3000"/>
              <a:t>ROVs are simpler and safer because human are not on board.  They can also go into deeper areas where humans cannot travel.</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106500" y="365125"/>
            <a:ext cx="10515600" cy="339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 </a:t>
            </a:r>
            <a:endParaRPr/>
          </a:p>
        </p:txBody>
      </p:sp>
      <p:sp>
        <p:nvSpPr>
          <p:cNvPr id="116" name="Google Shape;116;p18"/>
          <p:cNvSpPr txBox="1">
            <a:spLocks noGrp="1"/>
          </p:cNvSpPr>
          <p:nvPr>
            <p:ph type="body" idx="1"/>
          </p:nvPr>
        </p:nvSpPr>
        <p:spPr>
          <a:xfrm>
            <a:off x="633525" y="704726"/>
            <a:ext cx="5157900" cy="9282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endParaRPr sz="6000"/>
          </a:p>
          <a:p>
            <a:pPr marL="0" lvl="0" indent="0" algn="l" rtl="0">
              <a:spcBef>
                <a:spcPts val="1000"/>
              </a:spcBef>
              <a:spcAft>
                <a:spcPts val="0"/>
              </a:spcAft>
              <a:buNone/>
            </a:pPr>
            <a:r>
              <a:rPr lang="en-US" sz="6000"/>
              <a:t>ROV</a:t>
            </a:r>
            <a:endParaRPr sz="6000"/>
          </a:p>
        </p:txBody>
      </p:sp>
      <p:sp>
        <p:nvSpPr>
          <p:cNvPr id="118" name="Google Shape;118;p18"/>
          <p:cNvSpPr txBox="1">
            <a:spLocks noGrp="1"/>
          </p:cNvSpPr>
          <p:nvPr>
            <p:ph type="body" idx="3"/>
          </p:nvPr>
        </p:nvSpPr>
        <p:spPr>
          <a:xfrm>
            <a:off x="6197400" y="704725"/>
            <a:ext cx="5157900" cy="9282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6000"/>
              <a:t>Submarine</a:t>
            </a:r>
            <a:endParaRPr sz="6000"/>
          </a:p>
        </p:txBody>
      </p:sp>
      <p:pic>
        <p:nvPicPr>
          <p:cNvPr id="121" name="Google Shape;121;p18"/>
          <p:cNvPicPr preferRelativeResize="0"/>
          <p:nvPr/>
        </p:nvPicPr>
        <p:blipFill>
          <a:blip r:embed="rId3">
            <a:alphaModFix/>
          </a:blip>
          <a:stretch>
            <a:fillRect/>
          </a:stretch>
        </p:blipFill>
        <p:spPr>
          <a:xfrm>
            <a:off x="7098792" y="2468675"/>
            <a:ext cx="2998976" cy="3684600"/>
          </a:xfrm>
          <a:prstGeom prst="rect">
            <a:avLst/>
          </a:prstGeom>
          <a:noFill/>
          <a:ln>
            <a:noFill/>
          </a:ln>
        </p:spPr>
      </p:pic>
      <p:pic>
        <p:nvPicPr>
          <p:cNvPr id="123" name="Google Shape;123;p18"/>
          <p:cNvPicPr preferRelativeResize="0"/>
          <p:nvPr/>
        </p:nvPicPr>
        <p:blipFill>
          <a:blip r:embed="rId4">
            <a:alphaModFix/>
          </a:blip>
          <a:stretch>
            <a:fillRect/>
          </a:stretch>
        </p:blipFill>
        <p:spPr>
          <a:xfrm>
            <a:off x="836700" y="2468674"/>
            <a:ext cx="3377850" cy="368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Overfishing</a:t>
            </a:r>
            <a:endParaRPr>
              <a:highlight>
                <a:srgbClr val="0000FF"/>
              </a:highlight>
            </a:endParaRPr>
          </a:p>
        </p:txBody>
      </p:sp>
      <p:sp>
        <p:nvSpPr>
          <p:cNvPr id="129" name="Google Shape;129;p19"/>
          <p:cNvSpPr txBox="1">
            <a:spLocks noGrp="1"/>
          </p:cNvSpPr>
          <p:nvPr>
            <p:ph type="body" idx="1"/>
          </p:nvPr>
        </p:nvSpPr>
        <p:spPr>
          <a:xfrm>
            <a:off x="838200" y="1443800"/>
            <a:ext cx="10515600" cy="47331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3000" b="1"/>
              <a:t>What does it mean to overfish?</a:t>
            </a:r>
            <a:endParaRPr sz="3000" b="1"/>
          </a:p>
          <a:p>
            <a:pPr marL="0" lvl="0" indent="0" algn="l" rtl="0">
              <a:lnSpc>
                <a:spcPct val="90000"/>
              </a:lnSpc>
              <a:spcBef>
                <a:spcPts val="0"/>
              </a:spcBef>
              <a:spcAft>
                <a:spcPts val="0"/>
              </a:spcAft>
              <a:buNone/>
            </a:pPr>
            <a:r>
              <a:rPr lang="en-US" sz="3000">
                <a:highlight>
                  <a:srgbClr val="FFFFFF"/>
                </a:highlight>
              </a:rPr>
              <a:t>Overfishing is catching fish at a faster rate than they can reproduce. This is </a:t>
            </a:r>
            <a:r>
              <a:rPr lang="en-US" sz="3000">
                <a:highlight>
                  <a:schemeClr val="lt1"/>
                </a:highlight>
              </a:rPr>
              <a:t>the main cause of the decrease in fish populations </a:t>
            </a:r>
            <a:endParaRPr sz="3000">
              <a:highlight>
                <a:schemeClr val="lt1"/>
              </a:highlight>
            </a:endParaRPr>
          </a:p>
          <a:p>
            <a:pPr marL="0" lvl="0" indent="0" algn="l" rtl="0">
              <a:lnSpc>
                <a:spcPct val="90000"/>
              </a:lnSpc>
              <a:spcBef>
                <a:spcPts val="0"/>
              </a:spcBef>
              <a:spcAft>
                <a:spcPts val="0"/>
              </a:spcAft>
              <a:buNone/>
            </a:pPr>
            <a:endParaRPr sz="3000">
              <a:highlight>
                <a:schemeClr val="lt1"/>
              </a:highlight>
            </a:endParaRPr>
          </a:p>
          <a:p>
            <a:pPr marL="0" lvl="0" indent="0" algn="l" rtl="0">
              <a:lnSpc>
                <a:spcPct val="90000"/>
              </a:lnSpc>
              <a:spcBef>
                <a:spcPts val="1000"/>
              </a:spcBef>
              <a:spcAft>
                <a:spcPts val="0"/>
              </a:spcAft>
              <a:buNone/>
            </a:pPr>
            <a:r>
              <a:rPr lang="en-US" sz="3000" b="1"/>
              <a:t>What does this do to food chains? </a:t>
            </a:r>
            <a:r>
              <a:rPr lang="en-US" sz="3000"/>
              <a:t> </a:t>
            </a:r>
            <a:endParaRPr sz="3000"/>
          </a:p>
          <a:p>
            <a:pPr marL="0" lvl="0" indent="0" algn="l" rtl="0">
              <a:lnSpc>
                <a:spcPct val="90000"/>
              </a:lnSpc>
              <a:spcBef>
                <a:spcPts val="1000"/>
              </a:spcBef>
              <a:spcAft>
                <a:spcPts val="0"/>
              </a:spcAft>
              <a:buNone/>
            </a:pPr>
            <a:r>
              <a:rPr lang="en-US" sz="3000"/>
              <a:t>Overfishing harms the ocean food chains because it causes a decrease in population of the species affected.</a:t>
            </a:r>
            <a:endParaRPr sz="3000"/>
          </a:p>
          <a:p>
            <a:pPr marL="0" lvl="0" indent="0" algn="l" rtl="0">
              <a:lnSpc>
                <a:spcPct val="90000"/>
              </a:lnSpc>
              <a:spcBef>
                <a:spcPts val="1000"/>
              </a:spcBef>
              <a:spcAft>
                <a:spcPts val="0"/>
              </a:spcAft>
              <a:buNone/>
            </a:pPr>
            <a:r>
              <a:rPr lang="en-US" sz="3000"/>
              <a:t>The ocean is unable to renew the about of fish being consumed at a fast enough rate.</a:t>
            </a:r>
            <a:endParaRPr sz="3000"/>
          </a:p>
          <a:p>
            <a:pPr marL="0" lvl="0" indent="0" algn="l" rtl="0">
              <a:lnSpc>
                <a:spcPct val="90000"/>
              </a:lnSpc>
              <a:spcBef>
                <a:spcPts val="1000"/>
              </a:spcBef>
              <a:spcAft>
                <a:spcPts val="0"/>
              </a:spcAft>
              <a:buNone/>
            </a:pP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6" name="Google Shape;136;p20"/>
          <p:cNvPicPr preferRelativeResize="0"/>
          <p:nvPr/>
        </p:nvPicPr>
        <p:blipFill>
          <a:blip r:embed="rId3">
            <a:alphaModFix/>
          </a:blip>
          <a:stretch>
            <a:fillRect/>
          </a:stretch>
        </p:blipFill>
        <p:spPr>
          <a:xfrm>
            <a:off x="1828800" y="1253400"/>
            <a:ext cx="8193024" cy="435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38200" y="365125"/>
            <a:ext cx="10515600" cy="96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By-catching </a:t>
            </a:r>
            <a:endParaRPr/>
          </a:p>
        </p:txBody>
      </p:sp>
      <p:sp>
        <p:nvSpPr>
          <p:cNvPr id="142" name="Google Shape;142;p21"/>
          <p:cNvSpPr txBox="1">
            <a:spLocks noGrp="1"/>
          </p:cNvSpPr>
          <p:nvPr>
            <p:ph type="body" idx="1"/>
          </p:nvPr>
        </p:nvSpPr>
        <p:spPr>
          <a:xfrm>
            <a:off x="838200" y="1333225"/>
            <a:ext cx="10515600" cy="4843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3000" b="1"/>
              <a:t>What is bycatching? </a:t>
            </a:r>
            <a:endParaRPr sz="3000" b="1"/>
          </a:p>
          <a:p>
            <a:pPr marL="0" lvl="0" indent="0" algn="l" rtl="0">
              <a:lnSpc>
                <a:spcPct val="90000"/>
              </a:lnSpc>
              <a:spcBef>
                <a:spcPts val="0"/>
              </a:spcBef>
              <a:spcAft>
                <a:spcPts val="0"/>
              </a:spcAft>
              <a:buNone/>
            </a:pPr>
            <a:r>
              <a:rPr lang="en-US" sz="3000"/>
              <a:t>The portion of unintended animals that are caught in a net and then thrown away as unwanted.</a:t>
            </a:r>
            <a:endParaRPr sz="3000"/>
          </a:p>
          <a:p>
            <a:pPr marL="228600" lvl="0" indent="-50800" algn="l" rtl="0">
              <a:lnSpc>
                <a:spcPct val="90000"/>
              </a:lnSpc>
              <a:spcBef>
                <a:spcPts val="1000"/>
              </a:spcBef>
              <a:spcAft>
                <a:spcPts val="0"/>
              </a:spcAft>
              <a:buClr>
                <a:schemeClr val="dk1"/>
              </a:buClr>
              <a:buSzPts val="2800"/>
              <a:buNone/>
            </a:pPr>
            <a:endParaRPr sz="3000" u="sng"/>
          </a:p>
          <a:p>
            <a:pPr marL="0" lvl="0" indent="0" algn="l" rtl="0">
              <a:lnSpc>
                <a:spcPct val="90000"/>
              </a:lnSpc>
              <a:spcBef>
                <a:spcPts val="1000"/>
              </a:spcBef>
              <a:spcAft>
                <a:spcPts val="0"/>
              </a:spcAft>
              <a:buNone/>
            </a:pPr>
            <a:r>
              <a:rPr lang="en-US" sz="3000" b="1"/>
              <a:t>Why is by-catching fish a problem? </a:t>
            </a:r>
            <a:endParaRPr sz="3000" b="1"/>
          </a:p>
          <a:p>
            <a:pPr marL="0" lvl="0" indent="0" algn="l" rtl="0">
              <a:lnSpc>
                <a:spcPct val="90000"/>
              </a:lnSpc>
              <a:spcBef>
                <a:spcPts val="1000"/>
              </a:spcBef>
              <a:spcAft>
                <a:spcPts val="0"/>
              </a:spcAft>
              <a:buNone/>
            </a:pPr>
            <a:r>
              <a:rPr lang="en-US" sz="3000"/>
              <a:t>Its messing up the population because they are killing so many animals that fishermen didn’t mean to catch.</a:t>
            </a:r>
            <a:endParaRPr sz="3000"/>
          </a:p>
          <a:p>
            <a:pPr marL="228600" lvl="0" indent="-50800" algn="l" rtl="0">
              <a:lnSpc>
                <a:spcPct val="90000"/>
              </a:lnSpc>
              <a:spcBef>
                <a:spcPts val="1000"/>
              </a:spcBef>
              <a:spcAft>
                <a:spcPts val="0"/>
              </a:spcAft>
              <a:buClr>
                <a:schemeClr val="dk1"/>
              </a:buClr>
              <a:buSzPts val="2800"/>
              <a:buNone/>
            </a:pPr>
            <a:endParaRPr sz="3000"/>
          </a:p>
          <a:p>
            <a:pPr marL="0" lvl="0" indent="0" algn="l" rtl="0">
              <a:lnSpc>
                <a:spcPct val="90000"/>
              </a:lnSpc>
              <a:spcBef>
                <a:spcPts val="1000"/>
              </a:spcBef>
              <a:spcAft>
                <a:spcPts val="0"/>
              </a:spcAft>
              <a:buNone/>
            </a:pPr>
            <a:r>
              <a:rPr lang="en-US" sz="3000"/>
              <a:t>More than 15 percent of shark species are threatened with extinction because of by-catching. </a:t>
            </a:r>
            <a:endParaRPr sz="3000"/>
          </a:p>
          <a:p>
            <a:pPr marL="228600" lvl="0" indent="0" algn="l" rtl="0">
              <a:lnSpc>
                <a:spcPct val="90000"/>
              </a:lnSpc>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920</Words>
  <Application>Microsoft Macintosh PowerPoint</Application>
  <PresentationFormat>Widescreen</PresentationFormat>
  <Paragraphs>105</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Ocean Exploration Red Block  </vt:lpstr>
      <vt:lpstr>What is ocean exploration and why do we do this?</vt:lpstr>
      <vt:lpstr> What have researchers found in the deep ocean?</vt:lpstr>
      <vt:lpstr>Submarine</vt:lpstr>
      <vt:lpstr>ROVs </vt:lpstr>
      <vt:lpstr> </vt:lpstr>
      <vt:lpstr>Overfishing</vt:lpstr>
      <vt:lpstr>PowerPoint Presentation</vt:lpstr>
      <vt:lpstr>By-catching </vt:lpstr>
      <vt:lpstr>PowerPoint Presentation</vt:lpstr>
      <vt:lpstr>Ocean pollution  </vt:lpstr>
      <vt:lpstr>PowerPoint Presentation</vt:lpstr>
      <vt:lpstr>PowerPoint Presentation</vt:lpstr>
      <vt:lpstr>What is the EPA  </vt:lpstr>
      <vt:lpstr>Who is causing most of the ocean pollution?</vt:lpstr>
      <vt:lpstr>PowerPoint Presentation</vt:lpstr>
      <vt:lpstr>When was the EPA established in?</vt:lpstr>
      <vt:lpstr>PowerPoint Presentation</vt:lpstr>
      <vt:lpstr>When a portion of unintended animals are caught in a net and then thrown away as unwanted is called what?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Exploration Red Block  </dc:title>
  <cp:lastModifiedBy>Smart, Brittany S.</cp:lastModifiedBy>
  <cp:revision>2</cp:revision>
  <dcterms:modified xsi:type="dcterms:W3CDTF">2019-11-21T02:59:52Z</dcterms:modified>
</cp:coreProperties>
</file>