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3" r:id="rId3"/>
    <p:sldId id="269" r:id="rId4"/>
    <p:sldId id="260" r:id="rId5"/>
    <p:sldId id="274" r:id="rId6"/>
    <p:sldId id="261" r:id="rId7"/>
    <p:sldId id="263" r:id="rId8"/>
    <p:sldId id="270" r:id="rId9"/>
    <p:sldId id="271" r:id="rId10"/>
    <p:sldId id="264" r:id="rId11"/>
    <p:sldId id="267" r:id="rId12"/>
    <p:sldId id="265" r:id="rId13"/>
    <p:sldId id="275" r:id="rId14"/>
    <p:sldId id="268" r:id="rId15"/>
    <p:sldId id="262" r:id="rId16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77" d="100"/>
          <a:sy n="77" d="100"/>
        </p:scale>
        <p:origin x="126" y="768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12/12/2019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12/12/2019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6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0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8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8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0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9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92B8-A2FC-4C2C-8C43-4BC2D83196D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AD6D-6F4C-452A-B10D-62B271B5F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6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hem4kid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4kid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12" y="533400"/>
            <a:ext cx="11353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#37 Octet, VE, and Lewis Dot Diagrams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0"/>
            <a:ext cx="10512862" cy="1325563"/>
          </a:xfrm>
        </p:spPr>
        <p:txBody>
          <a:bodyPr/>
          <a:lstStyle/>
          <a:p>
            <a:pPr algn="ctr"/>
            <a:r>
              <a:rPr lang="en-US" dirty="0" smtClean="0"/>
              <a:t>*Lewis dot diagrams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309797"/>
            <a:ext cx="11506200" cy="4351338"/>
          </a:xfrm>
        </p:spPr>
        <p:txBody>
          <a:bodyPr/>
          <a:lstStyle/>
          <a:p>
            <a:r>
              <a:rPr lang="en-US" sz="3600" dirty="0" smtClean="0"/>
              <a:t>Lewis dot diagrams are visual representations of an atom by only using </a:t>
            </a:r>
            <a:r>
              <a:rPr lang="en-US" sz="3600" u="sng" dirty="0" smtClean="0"/>
              <a:t>atomic symbol and valence electrons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pPr lvl="1"/>
            <a:r>
              <a:rPr lang="en-US" sz="3600" dirty="0" smtClean="0"/>
              <a:t>when drawing electrons always give each side one electron before giving it a second electron.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   			sulfur 			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*Lewis dot diagram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1825625"/>
            <a:ext cx="11734800" cy="4351338"/>
          </a:xfrm>
        </p:spPr>
        <p:txBody>
          <a:bodyPr/>
          <a:lstStyle/>
          <a:p>
            <a:r>
              <a:rPr lang="en-US" dirty="0" smtClean="0"/>
              <a:t>Lewis dot diagrams are visual representations of an atom by only using </a:t>
            </a:r>
            <a:r>
              <a:rPr lang="en-US" u="sng" dirty="0" smtClean="0"/>
              <a:t>atomic symbol and valence electrons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-when drawing electrons always give each side one electron before giving it a second electron.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   				sulfur 			Calcium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3413" y="4724400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018212" y="4800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65812" y="4800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37212" y="51054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18212" y="5562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6170612" y="52578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170612" y="51054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532812" y="4648200"/>
            <a:ext cx="893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8990012" y="47244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865812" y="4800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9371012" y="51054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0"/>
            <a:ext cx="10512862" cy="1325563"/>
          </a:xfrm>
        </p:spPr>
        <p:txBody>
          <a:bodyPr/>
          <a:lstStyle/>
          <a:p>
            <a:pPr algn="ctr"/>
            <a:r>
              <a:rPr lang="en-US" dirty="0" smtClean="0"/>
              <a:t>You 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295400"/>
            <a:ext cx="10512862" cy="4351338"/>
          </a:xfrm>
        </p:spPr>
        <p:txBody>
          <a:bodyPr>
            <a:noAutofit/>
          </a:bodyPr>
          <a:lstStyle/>
          <a:p>
            <a:r>
              <a:rPr lang="en-US" sz="6600" dirty="0" smtClean="0"/>
              <a:t>Rubidium </a:t>
            </a:r>
          </a:p>
          <a:p>
            <a:r>
              <a:rPr lang="en-US" sz="6600" dirty="0" smtClean="0"/>
              <a:t>Tin</a:t>
            </a:r>
          </a:p>
          <a:p>
            <a:r>
              <a:rPr lang="en-US" sz="6600" dirty="0" smtClean="0"/>
              <a:t>Iron</a:t>
            </a:r>
          </a:p>
          <a:p>
            <a:r>
              <a:rPr lang="en-US" sz="6600" dirty="0" smtClean="0"/>
              <a:t>Krypton </a:t>
            </a:r>
          </a:p>
          <a:p>
            <a:r>
              <a:rPr lang="en-US" sz="6600" dirty="0" smtClean="0"/>
              <a:t>Silicon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959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-106363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solidFill>
                  <a:schemeClr val="accent1">
                    <a:lumMod val="75000"/>
                  </a:schemeClr>
                </a:solidFill>
              </a:rPr>
              <a:t>Warm-up: </a:t>
            </a:r>
            <a:endParaRPr lang="en-US" sz="8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6423" y="1219200"/>
            <a:ext cx="69342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this atom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atomic mass of this atom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this atom’s group and period #’s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this a metal, nonmetal, or metalloid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valence electrons does this atom have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the Lewis dot diagram for this atom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this atom got one valence electron from hydrogen, would it have a full octet? If not explain how many more atoms it needs to be full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selenium at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2" y="1680012"/>
            <a:ext cx="4597974" cy="4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9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9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Lets practice…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sz="half" idx="1"/>
          </p:nvPr>
        </p:nvSpPr>
        <p:spPr>
          <a:xfrm>
            <a:off x="2589212" y="1905000"/>
            <a:ext cx="37338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z="2400"/>
              <a:t>Atomic symbol</a:t>
            </a:r>
          </a:p>
          <a:p>
            <a:r>
              <a:rPr lang="en-US" altLang="en-US" sz="2400"/>
              <a:t>Atomic mass </a:t>
            </a:r>
          </a:p>
          <a:p>
            <a:r>
              <a:rPr lang="en-US" altLang="en-US" sz="2400"/>
              <a:t>Atomic number</a:t>
            </a:r>
          </a:p>
          <a:p>
            <a:r>
              <a:rPr lang="en-US" altLang="en-US" sz="2400"/>
              <a:t>Protons</a:t>
            </a:r>
          </a:p>
          <a:p>
            <a:r>
              <a:rPr lang="en-US" altLang="en-US" sz="2400"/>
              <a:t>Neutrons</a:t>
            </a:r>
          </a:p>
          <a:p>
            <a:r>
              <a:rPr lang="en-US" altLang="en-US" sz="2400"/>
              <a:t>Electrons </a:t>
            </a:r>
          </a:p>
          <a:p>
            <a:r>
              <a:rPr lang="en-US" altLang="en-US" sz="2400"/>
              <a:t>Valence Electrons</a:t>
            </a:r>
          </a:p>
          <a:p>
            <a:r>
              <a:rPr lang="en-US" altLang="en-US" sz="2400"/>
              <a:t>Metal/ nonmetal/ metalloid</a:t>
            </a:r>
          </a:p>
          <a:p>
            <a:r>
              <a:rPr lang="en-US" altLang="en-US" sz="2400"/>
              <a:t>Group and period</a:t>
            </a:r>
          </a:p>
        </p:txBody>
      </p:sp>
      <p:sp>
        <p:nvSpPr>
          <p:cNvPr id="29700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smtClean="0">
                <a:solidFill>
                  <a:srgbClr val="FF0000"/>
                </a:solidFill>
              </a:rPr>
              <a:t>Calcium 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Bromine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Aluminum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Nitrogen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Helium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Potassium 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Phosphorus </a:t>
            </a:r>
          </a:p>
          <a:p>
            <a:r>
              <a:rPr lang="en-US" altLang="en-US" b="1" smtClean="0">
                <a:solidFill>
                  <a:srgbClr val="FF0000"/>
                </a:solidFill>
              </a:rPr>
              <a:t>Germanium </a:t>
            </a:r>
          </a:p>
        </p:txBody>
      </p:sp>
    </p:spTree>
    <p:extLst>
      <p:ext uri="{BB962C8B-B14F-4D97-AF65-F5344CB8AC3E}">
        <p14:creationId xmlns:p14="http://schemas.microsoft.com/office/powerpoint/2010/main" val="45941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the atomic mass and atomic # without using a periodic table </a:t>
            </a:r>
            <a:endParaRPr lang="en-US" dirty="0"/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2338126" y="1828800"/>
          <a:ext cx="7458856" cy="3864438"/>
        </p:xfrm>
        <a:graphic>
          <a:graphicData uri="http://schemas.openxmlformats.org/drawingml/2006/table">
            <a:tbl>
              <a:tblPr/>
              <a:tblGrid>
                <a:gridCol w="186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Atoms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Protons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Neutrons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Electrons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Carbon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Beryllium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Oxygen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Lithium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Sodium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0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067415"/>
            <a:ext cx="11506200" cy="54087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Reactivity is the tendency of a substance to undergo chemical reaction, either by itself or with other materials, and to release </a:t>
            </a:r>
            <a:r>
              <a:rPr lang="en-US" sz="3600" dirty="0" smtClean="0"/>
              <a:t>energy.</a:t>
            </a:r>
          </a:p>
          <a:p>
            <a:pPr>
              <a:lnSpc>
                <a:spcPct val="80000"/>
              </a:lnSpc>
            </a:pPr>
            <a:endParaRPr lang="en-US" altLang="en-US" sz="3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3600" b="1" u="sng" dirty="0"/>
              <a:t>What makes an element reactive?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 dirty="0" smtClean="0"/>
              <a:t>Elements are reactive if they have an </a:t>
            </a:r>
            <a:r>
              <a:rPr lang="en-US" altLang="en-US" sz="3600" dirty="0"/>
              <a:t>incomplete </a:t>
            </a:r>
            <a:r>
              <a:rPr lang="en-US" altLang="en-US" sz="3600" dirty="0" smtClean="0"/>
              <a:t>outermost shell of valence elections.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3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3600" dirty="0" smtClean="0"/>
              <a:t>If atoms don’t have a full valence, they will bond with other atoms </a:t>
            </a:r>
            <a:r>
              <a:rPr lang="en-US" altLang="en-US" sz="3600" dirty="0"/>
              <a:t>until </a:t>
            </a:r>
            <a:r>
              <a:rPr lang="en-US" altLang="en-US" sz="3600" dirty="0" smtClean="0"/>
              <a:t>a full shell </a:t>
            </a:r>
            <a:r>
              <a:rPr lang="en-US" altLang="en-US" sz="3600" dirty="0"/>
              <a:t>is </a:t>
            </a:r>
            <a:r>
              <a:rPr lang="en-US" altLang="en-US" sz="3600" dirty="0" smtClean="0"/>
              <a:t>obtained</a:t>
            </a:r>
            <a:endParaRPr lang="en-US" altLang="en-US" sz="3600" dirty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599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3603" y="893"/>
            <a:ext cx="9141619" cy="91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399" b="1" dirty="0" smtClean="0">
                <a:solidFill>
                  <a:prstClr val="black"/>
                </a:solidFill>
                <a:ea typeface="+mj-ea"/>
                <a:cs typeface="+mj-cs"/>
              </a:rPr>
              <a:t>*What </a:t>
            </a:r>
            <a:r>
              <a:rPr lang="en-US" sz="4399" b="1" dirty="0">
                <a:solidFill>
                  <a:prstClr val="black"/>
                </a:solidFill>
                <a:ea typeface="+mj-ea"/>
                <a:cs typeface="+mj-cs"/>
              </a:rPr>
              <a:t>does it mean to be reactive?</a:t>
            </a:r>
          </a:p>
        </p:txBody>
      </p:sp>
    </p:spTree>
    <p:extLst>
      <p:ext uri="{BB962C8B-B14F-4D97-AF65-F5344CB8AC3E}">
        <p14:creationId xmlns:p14="http://schemas.microsoft.com/office/powerpoint/2010/main" val="3207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2" y="-76200"/>
            <a:ext cx="10512862" cy="1096963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</a:rPr>
              <a:t>*</a:t>
            </a:r>
            <a:r>
              <a:rPr lang="en-US" altLang="en-US" u="sng" dirty="0" smtClean="0"/>
              <a:t>The Octet Rule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2" y="1020762"/>
            <a:ext cx="11582400" cy="5608637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 smtClean="0"/>
              <a:t>The </a:t>
            </a:r>
            <a:r>
              <a:rPr lang="en-US" altLang="en-US" sz="3600" dirty="0"/>
              <a:t>“goal” of most atoms (except </a:t>
            </a:r>
            <a:r>
              <a:rPr lang="en-US" altLang="en-US" sz="3600" dirty="0" smtClean="0"/>
              <a:t>H, He, </a:t>
            </a:r>
            <a:r>
              <a:rPr lang="en-US" altLang="en-US" sz="3600" dirty="0"/>
              <a:t>Li and Be) is to have an </a:t>
            </a:r>
            <a:r>
              <a:rPr lang="en-US" altLang="en-US" sz="3600" dirty="0">
                <a:solidFill>
                  <a:srgbClr val="FF0000"/>
                </a:solidFill>
              </a:rPr>
              <a:t>octet or group of 8 electrons</a:t>
            </a:r>
            <a:r>
              <a:rPr lang="en-US" altLang="en-US" sz="3600" dirty="0"/>
              <a:t> in their </a:t>
            </a:r>
            <a:r>
              <a:rPr lang="en-US" altLang="en-US" sz="3600" dirty="0">
                <a:solidFill>
                  <a:srgbClr val="FF0000"/>
                </a:solidFill>
              </a:rPr>
              <a:t>valence</a:t>
            </a:r>
            <a:r>
              <a:rPr lang="en-US" altLang="en-US" sz="3600" dirty="0"/>
              <a:t> energy level. (outermost shell)</a:t>
            </a:r>
          </a:p>
          <a:p>
            <a:r>
              <a:rPr lang="en-US" altLang="en-US" sz="3600" dirty="0"/>
              <a:t>They may accomplish this by either giving electrons away or taking them.</a:t>
            </a:r>
          </a:p>
          <a:p>
            <a:r>
              <a:rPr lang="en-US" altLang="en-US" sz="3600" u="sng" dirty="0" smtClean="0"/>
              <a:t>Metals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generally </a:t>
            </a:r>
            <a:r>
              <a:rPr lang="en-US" altLang="en-US" sz="3600" u="sng" dirty="0"/>
              <a:t>give </a:t>
            </a:r>
            <a:r>
              <a:rPr lang="en-US" altLang="en-US" sz="3600" dirty="0"/>
              <a:t>electrons, </a:t>
            </a:r>
          </a:p>
          <a:p>
            <a:r>
              <a:rPr lang="en-US" altLang="en-US" sz="3600" u="sng" dirty="0" smtClean="0"/>
              <a:t>nonmetals</a:t>
            </a:r>
            <a:r>
              <a:rPr lang="en-US" altLang="en-US" sz="3600" dirty="0" smtClean="0"/>
              <a:t> </a:t>
            </a:r>
            <a:r>
              <a:rPr lang="en-US" altLang="en-US" sz="3600" u="sng" dirty="0"/>
              <a:t>take </a:t>
            </a:r>
            <a:r>
              <a:rPr lang="en-US" altLang="en-US" sz="3600" dirty="0"/>
              <a:t>them from other atoms</a:t>
            </a:r>
            <a:r>
              <a:rPr lang="en-US" altLang="en-US" sz="3600" dirty="0" smtClean="0"/>
              <a:t>.</a:t>
            </a:r>
          </a:p>
          <a:p>
            <a:endParaRPr lang="en-US" altLang="en-US" sz="3600" dirty="0"/>
          </a:p>
          <a:p>
            <a:r>
              <a:rPr lang="en-US" altLang="en-US" sz="4400" dirty="0" smtClean="0">
                <a:solidFill>
                  <a:srgbClr val="0070C0"/>
                </a:solidFill>
              </a:rPr>
              <a:t>Atoms </a:t>
            </a:r>
            <a:r>
              <a:rPr lang="en-US" altLang="en-US" sz="4400" dirty="0">
                <a:solidFill>
                  <a:srgbClr val="0070C0"/>
                </a:solidFill>
              </a:rPr>
              <a:t>that have gained or lost electrons are called </a:t>
            </a:r>
            <a:r>
              <a:rPr lang="en-US" altLang="en-US" sz="4400" u="sng" dirty="0">
                <a:solidFill>
                  <a:srgbClr val="0070C0"/>
                </a:solidFill>
              </a:rPr>
              <a:t>ions</a:t>
            </a:r>
            <a:r>
              <a:rPr lang="en-US" altLang="en-US" sz="44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137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" y="0"/>
            <a:ext cx="1219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u="sng" dirty="0" smtClean="0"/>
              <a:t>How to determine the number of Valence Electrons  (VE)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61" y="990600"/>
            <a:ext cx="6774051" cy="563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Look at the group the element is located in to determine how many valence electrons an element </a:t>
            </a:r>
            <a:r>
              <a:rPr lang="en-US" altLang="en-US" sz="3000" dirty="0" smtClean="0"/>
              <a:t>gets</a:t>
            </a:r>
          </a:p>
          <a:p>
            <a:pPr>
              <a:lnSpc>
                <a:spcPct val="90000"/>
              </a:lnSpc>
            </a:pPr>
            <a:endParaRPr lang="en-US" altLang="en-US" sz="3000" dirty="0" smtClean="0"/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Group 1 gets 1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Group 2 gets 2 </a:t>
            </a:r>
            <a:endParaRPr lang="en-US" altLang="en-US" sz="3000" dirty="0"/>
          </a:p>
          <a:p>
            <a:pPr>
              <a:lnSpc>
                <a:spcPct val="90000"/>
              </a:lnSpc>
            </a:pPr>
            <a:endParaRPr lang="en-US" altLang="en-US" sz="3000" dirty="0"/>
          </a:p>
          <a:p>
            <a:pPr marL="82550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altLang="en-US" sz="3000" dirty="0"/>
              <a:t>****Transition Metals (groups 3-12) only have </a:t>
            </a:r>
            <a:r>
              <a:rPr lang="en-US" altLang="en-US" sz="3000" b="1" dirty="0">
                <a:solidFill>
                  <a:srgbClr val="FF0000"/>
                </a:solidFill>
              </a:rPr>
              <a:t>2 valence electrons</a:t>
            </a:r>
            <a:r>
              <a:rPr lang="en-US" altLang="en-US" sz="3000" dirty="0"/>
              <a:t>****</a:t>
            </a:r>
          </a:p>
          <a:p>
            <a:pPr>
              <a:lnSpc>
                <a:spcPct val="90000"/>
              </a:lnSpc>
            </a:pPr>
            <a:endParaRPr lang="en-US" altLang="en-US" sz="30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 smtClean="0"/>
              <a:t>When </a:t>
            </a:r>
            <a:r>
              <a:rPr lang="en-US" altLang="en-US" sz="3000" dirty="0"/>
              <a:t>looking at groups 13-18, just look at the number after the “1” and that’s the number of  </a:t>
            </a:r>
            <a:r>
              <a:rPr lang="en-US" altLang="en-US" sz="3000" dirty="0" smtClean="0"/>
              <a:t>VE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13576"/>
              </p:ext>
            </p:extLst>
          </p:nvPr>
        </p:nvGraphicFramePr>
        <p:xfrm>
          <a:off x="7149186" y="1524000"/>
          <a:ext cx="5007236" cy="494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163">
                  <a:extLst>
                    <a:ext uri="{9D8B030D-6E8A-4147-A177-3AD203B41FA5}">
                      <a16:colId xmlns:a16="http://schemas.microsoft.com/office/drawing/2014/main" val="1935928401"/>
                    </a:ext>
                  </a:extLst>
                </a:gridCol>
                <a:gridCol w="2511073">
                  <a:extLst>
                    <a:ext uri="{9D8B030D-6E8A-4147-A177-3AD203B41FA5}">
                      <a16:colId xmlns:a16="http://schemas.microsoft.com/office/drawing/2014/main" val="798314864"/>
                    </a:ext>
                  </a:extLst>
                </a:gridCol>
              </a:tblGrid>
              <a:tr h="74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Group #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# Valence Electrons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375435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34262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75325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3-12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108731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849414"/>
                  </a:ext>
                </a:extLst>
              </a:tr>
              <a:tr h="556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708910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754391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341531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6088374"/>
                  </a:ext>
                </a:extLst>
              </a:tr>
              <a:tr h="450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09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73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latin typeface="Comic Sans MS" charset="0"/>
              </a:rPr>
              <a:t>Examples of Group Elements with the same # of valence electrons</a:t>
            </a:r>
          </a:p>
        </p:txBody>
      </p:sp>
      <p:grpSp>
        <p:nvGrpSpPr>
          <p:cNvPr id="33795" name="Group 11"/>
          <p:cNvGrpSpPr>
            <a:grpSpLocks/>
          </p:cNvGrpSpPr>
          <p:nvPr/>
        </p:nvGrpSpPr>
        <p:grpSpPr bwMode="auto">
          <a:xfrm>
            <a:off x="3579813" y="1371601"/>
            <a:ext cx="5203825" cy="461657"/>
            <a:chOff x="0" y="0"/>
            <a:chExt cx="3278" cy="15122"/>
          </a:xfrm>
        </p:grpSpPr>
        <p:sp>
          <p:nvSpPr>
            <p:cNvPr id="33867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0" cy="15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278" cy="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                          </a:t>
              </a:r>
            </a:p>
          </p:txBody>
        </p:sp>
      </p:grpSp>
      <p:grpSp>
        <p:nvGrpSpPr>
          <p:cNvPr id="33796" name="Group 5"/>
          <p:cNvGrpSpPr>
            <a:grpSpLocks/>
          </p:cNvGrpSpPr>
          <p:nvPr/>
        </p:nvGrpSpPr>
        <p:grpSpPr bwMode="auto">
          <a:xfrm>
            <a:off x="6246812" y="1981200"/>
            <a:ext cx="533400" cy="4038600"/>
            <a:chOff x="2736" y="1200"/>
            <a:chExt cx="240" cy="2379"/>
          </a:xfrm>
        </p:grpSpPr>
        <p:sp>
          <p:nvSpPr>
            <p:cNvPr id="33844" name="Rectangle 6"/>
            <p:cNvSpPr>
              <a:spLocks noChangeArrowheads="1"/>
            </p:cNvSpPr>
            <p:nvPr/>
          </p:nvSpPr>
          <p:spPr bwMode="auto">
            <a:xfrm>
              <a:off x="2736" y="3255"/>
              <a:ext cx="240" cy="324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87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Fr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400" b="1">
                  <a:latin typeface="Comic Sans MS" panose="030F0702030302020204" pitchFamily="66" charset="0"/>
                </a:rPr>
                <a:t>(223)</a:t>
              </a:r>
            </a:p>
          </p:txBody>
        </p:sp>
        <p:sp>
          <p:nvSpPr>
            <p:cNvPr id="33845" name="Rectangle 7"/>
            <p:cNvSpPr>
              <a:spLocks noChangeArrowheads="1"/>
            </p:cNvSpPr>
            <p:nvPr/>
          </p:nvSpPr>
          <p:spPr bwMode="auto">
            <a:xfrm>
              <a:off x="2736" y="2931"/>
              <a:ext cx="240" cy="324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55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Cs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300" b="1">
                  <a:latin typeface="Comic Sans MS" panose="030F0702030302020204" pitchFamily="66" charset="0"/>
                </a:rPr>
                <a:t>132.905</a:t>
              </a:r>
            </a:p>
          </p:txBody>
        </p:sp>
        <p:sp>
          <p:nvSpPr>
            <p:cNvPr id="33846" name="Rectangle 8"/>
            <p:cNvSpPr>
              <a:spLocks noChangeArrowheads="1"/>
            </p:cNvSpPr>
            <p:nvPr/>
          </p:nvSpPr>
          <p:spPr bwMode="auto">
            <a:xfrm>
              <a:off x="2736" y="2532"/>
              <a:ext cx="240" cy="399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37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Rb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400" b="1">
                  <a:latin typeface="Comic Sans MS" panose="030F0702030302020204" pitchFamily="66" charset="0"/>
                </a:rPr>
                <a:t>85.468</a:t>
              </a:r>
            </a:p>
          </p:txBody>
        </p:sp>
        <p:sp>
          <p:nvSpPr>
            <p:cNvPr id="33847" name="Rectangle 9"/>
            <p:cNvSpPr>
              <a:spLocks noChangeArrowheads="1"/>
            </p:cNvSpPr>
            <p:nvPr/>
          </p:nvSpPr>
          <p:spPr bwMode="auto">
            <a:xfrm>
              <a:off x="2736" y="2208"/>
              <a:ext cx="240" cy="324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19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K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400" b="1">
                  <a:latin typeface="Comic Sans MS" panose="030F0702030302020204" pitchFamily="66" charset="0"/>
                </a:rPr>
                <a:t>39.098</a:t>
              </a:r>
            </a:p>
          </p:txBody>
        </p:sp>
        <p:sp>
          <p:nvSpPr>
            <p:cNvPr id="33848" name="Line 10"/>
            <p:cNvSpPr>
              <a:spLocks noChangeShapeType="1"/>
            </p:cNvSpPr>
            <p:nvPr/>
          </p:nvSpPr>
          <p:spPr bwMode="auto">
            <a:xfrm>
              <a:off x="2736" y="2208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9" name="Line 11"/>
            <p:cNvSpPr>
              <a:spLocks noChangeShapeType="1"/>
            </p:cNvSpPr>
            <p:nvPr/>
          </p:nvSpPr>
          <p:spPr bwMode="auto">
            <a:xfrm>
              <a:off x="2736" y="2532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0" name="Line 12"/>
            <p:cNvSpPr>
              <a:spLocks noChangeShapeType="1"/>
            </p:cNvSpPr>
            <p:nvPr/>
          </p:nvSpPr>
          <p:spPr bwMode="auto">
            <a:xfrm>
              <a:off x="2736" y="2931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1" name="Line 13"/>
            <p:cNvSpPr>
              <a:spLocks noChangeShapeType="1"/>
            </p:cNvSpPr>
            <p:nvPr/>
          </p:nvSpPr>
          <p:spPr bwMode="auto">
            <a:xfrm>
              <a:off x="2736" y="3255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2" name="Line 14"/>
            <p:cNvSpPr>
              <a:spLocks noChangeShapeType="1"/>
            </p:cNvSpPr>
            <p:nvPr/>
          </p:nvSpPr>
          <p:spPr bwMode="auto">
            <a:xfrm>
              <a:off x="2736" y="3579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3" name="Line 15"/>
            <p:cNvSpPr>
              <a:spLocks noChangeShapeType="1"/>
            </p:cNvSpPr>
            <p:nvPr/>
          </p:nvSpPr>
          <p:spPr bwMode="auto">
            <a:xfrm>
              <a:off x="2736" y="2208"/>
              <a:ext cx="0" cy="137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4" name="Line 16"/>
            <p:cNvSpPr>
              <a:spLocks noChangeShapeType="1"/>
            </p:cNvSpPr>
            <p:nvPr/>
          </p:nvSpPr>
          <p:spPr bwMode="auto">
            <a:xfrm>
              <a:off x="2976" y="2208"/>
              <a:ext cx="0" cy="137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5" name="Rectangle 17"/>
            <p:cNvSpPr>
              <a:spLocks noChangeArrowheads="1"/>
            </p:cNvSpPr>
            <p:nvPr/>
          </p:nvSpPr>
          <p:spPr bwMode="auto">
            <a:xfrm>
              <a:off x="2736" y="1872"/>
              <a:ext cx="240" cy="325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11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Na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400" b="1">
                  <a:latin typeface="Comic Sans MS" panose="030F0702030302020204" pitchFamily="66" charset="0"/>
                </a:rPr>
                <a:t>22.990</a:t>
              </a:r>
            </a:p>
          </p:txBody>
        </p:sp>
        <p:sp>
          <p:nvSpPr>
            <p:cNvPr id="33856" name="Rectangle 18"/>
            <p:cNvSpPr>
              <a:spLocks noChangeArrowheads="1"/>
            </p:cNvSpPr>
            <p:nvPr/>
          </p:nvSpPr>
          <p:spPr bwMode="auto">
            <a:xfrm>
              <a:off x="2736" y="1536"/>
              <a:ext cx="240" cy="337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3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latin typeface="Comic Sans MS" panose="030F0702030302020204" pitchFamily="66" charset="0"/>
                </a:rPr>
                <a:t>Li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500" b="1">
                  <a:latin typeface="Comic Sans MS" panose="030F0702030302020204" pitchFamily="66" charset="0"/>
                </a:rPr>
                <a:t>6.941</a:t>
              </a:r>
            </a:p>
          </p:txBody>
        </p:sp>
        <p:sp>
          <p:nvSpPr>
            <p:cNvPr id="33857" name="Line 19"/>
            <p:cNvSpPr>
              <a:spLocks noChangeShapeType="1"/>
            </p:cNvSpPr>
            <p:nvPr/>
          </p:nvSpPr>
          <p:spPr bwMode="auto">
            <a:xfrm>
              <a:off x="2736" y="1536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8" name="Line 20"/>
            <p:cNvSpPr>
              <a:spLocks noChangeShapeType="1"/>
            </p:cNvSpPr>
            <p:nvPr/>
          </p:nvSpPr>
          <p:spPr bwMode="auto">
            <a:xfrm>
              <a:off x="2736" y="1872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9" name="Line 21"/>
            <p:cNvSpPr>
              <a:spLocks noChangeShapeType="1"/>
            </p:cNvSpPr>
            <p:nvPr/>
          </p:nvSpPr>
          <p:spPr bwMode="auto">
            <a:xfrm>
              <a:off x="2736" y="2198"/>
              <a:ext cx="24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0" name="Line 22"/>
            <p:cNvSpPr>
              <a:spLocks noChangeShapeType="1"/>
            </p:cNvSpPr>
            <p:nvPr/>
          </p:nvSpPr>
          <p:spPr bwMode="auto">
            <a:xfrm>
              <a:off x="2736" y="1536"/>
              <a:ext cx="0" cy="66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1" name="Line 23"/>
            <p:cNvSpPr>
              <a:spLocks noChangeShapeType="1"/>
            </p:cNvSpPr>
            <p:nvPr/>
          </p:nvSpPr>
          <p:spPr bwMode="auto">
            <a:xfrm>
              <a:off x="2976" y="1536"/>
              <a:ext cx="0" cy="66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2" name="Rectangle 24"/>
            <p:cNvSpPr>
              <a:spLocks noChangeArrowheads="1"/>
            </p:cNvSpPr>
            <p:nvPr/>
          </p:nvSpPr>
          <p:spPr bwMode="auto">
            <a:xfrm>
              <a:off x="2736" y="1200"/>
              <a:ext cx="240" cy="336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800" b="1">
                  <a:latin typeface="Comic Sans MS" panose="030F0702030302020204" pitchFamily="66" charset="0"/>
                </a:rPr>
                <a:t>1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1100" b="1">
                  <a:solidFill>
                    <a:srgbClr val="FFFFFF"/>
                  </a:solidFill>
                  <a:latin typeface="Comic Sans MS" panose="030F0702030302020204" pitchFamily="66" charset="0"/>
                </a:rPr>
                <a:t>H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en-US" sz="500" b="1">
                  <a:latin typeface="Comic Sans MS" panose="030F0702030302020204" pitchFamily="66" charset="0"/>
                </a:rPr>
                <a:t>1.008</a:t>
              </a:r>
            </a:p>
          </p:txBody>
        </p:sp>
        <p:sp>
          <p:nvSpPr>
            <p:cNvPr id="33863" name="Line 25"/>
            <p:cNvSpPr>
              <a:spLocks noChangeShapeType="1"/>
            </p:cNvSpPr>
            <p:nvPr/>
          </p:nvSpPr>
          <p:spPr bwMode="auto">
            <a:xfrm>
              <a:off x="2736" y="1200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4" name="Line 26"/>
            <p:cNvSpPr>
              <a:spLocks noChangeShapeType="1"/>
            </p:cNvSpPr>
            <p:nvPr/>
          </p:nvSpPr>
          <p:spPr bwMode="auto">
            <a:xfrm>
              <a:off x="273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5" name="Line 27"/>
            <p:cNvSpPr>
              <a:spLocks noChangeShapeType="1"/>
            </p:cNvSpPr>
            <p:nvPr/>
          </p:nvSpPr>
          <p:spPr bwMode="auto">
            <a:xfrm>
              <a:off x="2736" y="1200"/>
              <a:ext cx="0" cy="3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6" name="Line 28"/>
            <p:cNvSpPr>
              <a:spLocks noChangeShapeType="1"/>
            </p:cNvSpPr>
            <p:nvPr/>
          </p:nvSpPr>
          <p:spPr bwMode="auto">
            <a:xfrm>
              <a:off x="2976" y="1200"/>
              <a:ext cx="0" cy="3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41612" y="3276600"/>
            <a:ext cx="3048000" cy="2971800"/>
            <a:chOff x="3264" y="1824"/>
            <a:chExt cx="2106" cy="2016"/>
          </a:xfrm>
        </p:grpSpPr>
        <p:sp>
          <p:nvSpPr>
            <p:cNvPr id="33805" name="Oval 30"/>
            <p:cNvSpPr>
              <a:spLocks noChangeArrowheads="1"/>
            </p:cNvSpPr>
            <p:nvPr/>
          </p:nvSpPr>
          <p:spPr bwMode="auto">
            <a:xfrm>
              <a:off x="3936" y="2736"/>
              <a:ext cx="239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5400" b="1"/>
            </a:p>
          </p:txBody>
        </p:sp>
        <p:sp>
          <p:nvSpPr>
            <p:cNvPr id="33806" name="Oval 31"/>
            <p:cNvSpPr>
              <a:spLocks noChangeArrowheads="1"/>
            </p:cNvSpPr>
            <p:nvPr/>
          </p:nvSpPr>
          <p:spPr bwMode="auto">
            <a:xfrm>
              <a:off x="4464" y="273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5400" b="1"/>
            </a:p>
          </p:txBody>
        </p:sp>
        <p:sp>
          <p:nvSpPr>
            <p:cNvPr id="33807" name="Oval 32"/>
            <p:cNvSpPr>
              <a:spLocks noChangeArrowheads="1"/>
            </p:cNvSpPr>
            <p:nvPr/>
          </p:nvSpPr>
          <p:spPr bwMode="auto">
            <a:xfrm>
              <a:off x="4224" y="292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5400" b="1"/>
            </a:p>
          </p:txBody>
        </p:sp>
        <p:sp>
          <p:nvSpPr>
            <p:cNvPr id="33808" name="Oval 33"/>
            <p:cNvSpPr>
              <a:spLocks noChangeArrowheads="1"/>
            </p:cNvSpPr>
            <p:nvPr/>
          </p:nvSpPr>
          <p:spPr bwMode="auto">
            <a:xfrm>
              <a:off x="4176" y="249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5400" b="1"/>
            </a:p>
          </p:txBody>
        </p:sp>
        <p:sp>
          <p:nvSpPr>
            <p:cNvPr id="33809" name="Oval 34"/>
            <p:cNvSpPr>
              <a:spLocks noChangeArrowheads="1"/>
            </p:cNvSpPr>
            <p:nvPr/>
          </p:nvSpPr>
          <p:spPr bwMode="auto">
            <a:xfrm>
              <a:off x="3984" y="2880"/>
              <a:ext cx="240" cy="23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+</a:t>
              </a:r>
            </a:p>
          </p:txBody>
        </p:sp>
        <p:sp>
          <p:nvSpPr>
            <p:cNvPr id="33810" name="Oval 35"/>
            <p:cNvSpPr>
              <a:spLocks noChangeArrowheads="1"/>
            </p:cNvSpPr>
            <p:nvPr/>
          </p:nvSpPr>
          <p:spPr bwMode="auto">
            <a:xfrm>
              <a:off x="3984" y="2640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+</a:t>
              </a:r>
            </a:p>
          </p:txBody>
        </p:sp>
        <p:sp>
          <p:nvSpPr>
            <p:cNvPr id="33811" name="Oval 36"/>
            <p:cNvSpPr>
              <a:spLocks noChangeArrowheads="1"/>
            </p:cNvSpPr>
            <p:nvPr/>
          </p:nvSpPr>
          <p:spPr bwMode="auto">
            <a:xfrm>
              <a:off x="4272" y="2496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1"/>
                <a:t>+</a:t>
              </a:r>
            </a:p>
          </p:txBody>
        </p:sp>
        <p:grpSp>
          <p:nvGrpSpPr>
            <p:cNvPr id="33812" name="Group 37"/>
            <p:cNvGrpSpPr>
              <a:grpSpLocks/>
            </p:cNvGrpSpPr>
            <p:nvPr/>
          </p:nvGrpSpPr>
          <p:grpSpPr bwMode="auto">
            <a:xfrm>
              <a:off x="3264" y="1824"/>
              <a:ext cx="2106" cy="2016"/>
              <a:chOff x="2064" y="2064"/>
              <a:chExt cx="2106" cy="2016"/>
            </a:xfrm>
          </p:grpSpPr>
          <p:sp>
            <p:nvSpPr>
              <p:cNvPr id="33813" name="Oval 38"/>
              <p:cNvSpPr>
                <a:spLocks noChangeArrowheads="1"/>
              </p:cNvSpPr>
              <p:nvPr/>
            </p:nvSpPr>
            <p:spPr bwMode="auto">
              <a:xfrm>
                <a:off x="3226" y="2825"/>
                <a:ext cx="217" cy="22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5400" b="1"/>
              </a:p>
            </p:txBody>
          </p:sp>
          <p:sp>
            <p:nvSpPr>
              <p:cNvPr id="33814" name="Oval 39"/>
              <p:cNvSpPr>
                <a:spLocks noChangeArrowheads="1"/>
              </p:cNvSpPr>
              <p:nvPr/>
            </p:nvSpPr>
            <p:spPr bwMode="auto">
              <a:xfrm>
                <a:off x="2790" y="3053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5400" b="1"/>
              </a:p>
            </p:txBody>
          </p:sp>
          <p:sp>
            <p:nvSpPr>
              <p:cNvPr id="33815" name="Oval 40"/>
              <p:cNvSpPr>
                <a:spLocks noChangeArrowheads="1"/>
              </p:cNvSpPr>
              <p:nvPr/>
            </p:nvSpPr>
            <p:spPr bwMode="auto">
              <a:xfrm>
                <a:off x="3262" y="2940"/>
                <a:ext cx="218" cy="22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5400" b="1"/>
              </a:p>
            </p:txBody>
          </p:sp>
          <p:sp>
            <p:nvSpPr>
              <p:cNvPr id="33816" name="Oval 41"/>
              <p:cNvSpPr>
                <a:spLocks noChangeArrowheads="1"/>
              </p:cNvSpPr>
              <p:nvPr/>
            </p:nvSpPr>
            <p:spPr bwMode="auto">
              <a:xfrm>
                <a:off x="3226" y="3091"/>
                <a:ext cx="217" cy="22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5400" b="1"/>
              </a:p>
            </p:txBody>
          </p:sp>
          <p:sp>
            <p:nvSpPr>
              <p:cNvPr id="33817" name="Oval 42"/>
              <p:cNvSpPr>
                <a:spLocks noChangeArrowheads="1"/>
              </p:cNvSpPr>
              <p:nvPr/>
            </p:nvSpPr>
            <p:spPr bwMode="auto">
              <a:xfrm>
                <a:off x="2863" y="2787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5400" b="1"/>
              </a:p>
            </p:txBody>
          </p:sp>
          <p:sp>
            <p:nvSpPr>
              <p:cNvPr id="33818" name="Oval 43"/>
              <p:cNvSpPr>
                <a:spLocks noChangeArrowheads="1"/>
              </p:cNvSpPr>
              <p:nvPr/>
            </p:nvSpPr>
            <p:spPr bwMode="auto">
              <a:xfrm>
                <a:off x="3153" y="316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33819" name="Oval 44"/>
              <p:cNvSpPr>
                <a:spLocks noChangeArrowheads="1"/>
              </p:cNvSpPr>
              <p:nvPr/>
            </p:nvSpPr>
            <p:spPr bwMode="auto">
              <a:xfrm>
                <a:off x="3008" y="2787"/>
                <a:ext cx="217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33820" name="Oval 45"/>
              <p:cNvSpPr>
                <a:spLocks noChangeArrowheads="1"/>
              </p:cNvSpPr>
              <p:nvPr/>
            </p:nvSpPr>
            <p:spPr bwMode="auto">
              <a:xfrm>
                <a:off x="2826" y="2940"/>
                <a:ext cx="2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33821" name="Oval 46"/>
              <p:cNvSpPr>
                <a:spLocks noChangeArrowheads="1"/>
              </p:cNvSpPr>
              <p:nvPr/>
            </p:nvSpPr>
            <p:spPr bwMode="auto">
              <a:xfrm>
                <a:off x="2899" y="3167"/>
                <a:ext cx="218" cy="2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+</a:t>
                </a:r>
              </a:p>
            </p:txBody>
          </p:sp>
          <p:grpSp>
            <p:nvGrpSpPr>
              <p:cNvPr id="33822" name="Group 47"/>
              <p:cNvGrpSpPr>
                <a:grpSpLocks/>
              </p:cNvGrpSpPr>
              <p:nvPr/>
            </p:nvGrpSpPr>
            <p:grpSpPr bwMode="auto">
              <a:xfrm>
                <a:off x="2863" y="2825"/>
                <a:ext cx="574" cy="542"/>
                <a:chOff x="1968" y="1584"/>
                <a:chExt cx="2160" cy="1872"/>
              </a:xfrm>
            </p:grpSpPr>
            <p:sp>
              <p:nvSpPr>
                <p:cNvPr id="33838" name="Oval 48"/>
                <p:cNvSpPr>
                  <a:spLocks noChangeArrowheads="1"/>
                </p:cNvSpPr>
                <p:nvPr/>
              </p:nvSpPr>
              <p:spPr bwMode="auto">
                <a:xfrm>
                  <a:off x="2206" y="1585"/>
                  <a:ext cx="867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2000" b="1"/>
                    <a:t>+</a:t>
                  </a:r>
                </a:p>
              </p:txBody>
            </p:sp>
            <p:sp>
              <p:nvSpPr>
                <p:cNvPr id="33839" name="Oval 49"/>
                <p:cNvSpPr>
                  <a:spLocks noChangeArrowheads="1"/>
                </p:cNvSpPr>
                <p:nvPr/>
              </p:nvSpPr>
              <p:spPr bwMode="auto">
                <a:xfrm>
                  <a:off x="2928" y="1585"/>
                  <a:ext cx="863" cy="8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5400" b="1"/>
                </a:p>
              </p:txBody>
            </p:sp>
            <p:sp>
              <p:nvSpPr>
                <p:cNvPr id="33840" name="Oval 50"/>
                <p:cNvSpPr>
                  <a:spLocks noChangeArrowheads="1"/>
                </p:cNvSpPr>
                <p:nvPr/>
              </p:nvSpPr>
              <p:spPr bwMode="auto">
                <a:xfrm>
                  <a:off x="3262" y="2114"/>
                  <a:ext cx="867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2000" b="1"/>
                    <a:t>+</a:t>
                  </a:r>
                </a:p>
              </p:txBody>
            </p:sp>
            <p:sp>
              <p:nvSpPr>
                <p:cNvPr id="33841" name="Oval 51"/>
                <p:cNvSpPr>
                  <a:spLocks noChangeArrowheads="1"/>
                </p:cNvSpPr>
                <p:nvPr/>
              </p:nvSpPr>
              <p:spPr bwMode="auto">
                <a:xfrm>
                  <a:off x="1966" y="2303"/>
                  <a:ext cx="867" cy="8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5400" b="1"/>
                </a:p>
              </p:txBody>
            </p:sp>
            <p:sp>
              <p:nvSpPr>
                <p:cNvPr id="33842" name="Oval 52"/>
                <p:cNvSpPr>
                  <a:spLocks noChangeArrowheads="1"/>
                </p:cNvSpPr>
                <p:nvPr/>
              </p:nvSpPr>
              <p:spPr bwMode="auto">
                <a:xfrm>
                  <a:off x="2783" y="2642"/>
                  <a:ext cx="867" cy="8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5400" b="1"/>
                </a:p>
              </p:txBody>
            </p:sp>
            <p:sp>
              <p:nvSpPr>
                <p:cNvPr id="33843" name="Oval 53"/>
                <p:cNvSpPr>
                  <a:spLocks noChangeArrowheads="1"/>
                </p:cNvSpPr>
                <p:nvPr/>
              </p:nvSpPr>
              <p:spPr bwMode="auto">
                <a:xfrm>
                  <a:off x="2589" y="2162"/>
                  <a:ext cx="867" cy="8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altLang="en-US" sz="2000" b="1"/>
                    <a:t>+</a:t>
                  </a:r>
                </a:p>
              </p:txBody>
            </p:sp>
          </p:grpSp>
          <p:sp>
            <p:nvSpPr>
              <p:cNvPr id="33823" name="Oval 54"/>
              <p:cNvSpPr>
                <a:spLocks noChangeArrowheads="1"/>
              </p:cNvSpPr>
              <p:nvPr/>
            </p:nvSpPr>
            <p:spPr bwMode="auto">
              <a:xfrm>
                <a:off x="3080" y="2597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4" name="Oval 55"/>
              <p:cNvSpPr>
                <a:spLocks noChangeArrowheads="1"/>
              </p:cNvSpPr>
              <p:nvPr/>
            </p:nvSpPr>
            <p:spPr bwMode="auto">
              <a:xfrm>
                <a:off x="3080" y="347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5" name="Oval 56"/>
              <p:cNvSpPr>
                <a:spLocks noChangeArrowheads="1"/>
              </p:cNvSpPr>
              <p:nvPr/>
            </p:nvSpPr>
            <p:spPr bwMode="auto">
              <a:xfrm>
                <a:off x="3625" y="2368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6" name="Oval 57"/>
              <p:cNvSpPr>
                <a:spLocks noChangeArrowheads="1"/>
              </p:cNvSpPr>
              <p:nvPr/>
            </p:nvSpPr>
            <p:spPr bwMode="auto">
              <a:xfrm>
                <a:off x="3879" y="3053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7" name="Oval 58"/>
              <p:cNvSpPr>
                <a:spLocks noChangeArrowheads="1"/>
              </p:cNvSpPr>
              <p:nvPr/>
            </p:nvSpPr>
            <p:spPr bwMode="auto">
              <a:xfrm>
                <a:off x="3552" y="3700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8" name="Oval 59"/>
              <p:cNvSpPr>
                <a:spLocks noChangeArrowheads="1"/>
              </p:cNvSpPr>
              <p:nvPr/>
            </p:nvSpPr>
            <p:spPr bwMode="auto">
              <a:xfrm>
                <a:off x="2536" y="3662"/>
                <a:ext cx="91" cy="8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29" name="Oval 60"/>
              <p:cNvSpPr>
                <a:spLocks noChangeArrowheads="1"/>
              </p:cNvSpPr>
              <p:nvPr/>
            </p:nvSpPr>
            <p:spPr bwMode="auto">
              <a:xfrm>
                <a:off x="2536" y="2368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30" name="Oval 61"/>
              <p:cNvSpPr>
                <a:spLocks noChangeArrowheads="1"/>
              </p:cNvSpPr>
              <p:nvPr/>
            </p:nvSpPr>
            <p:spPr bwMode="auto">
              <a:xfrm>
                <a:off x="2246" y="3053"/>
                <a:ext cx="90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31" name="Oval 62"/>
              <p:cNvSpPr>
                <a:spLocks noChangeArrowheads="1"/>
              </p:cNvSpPr>
              <p:nvPr/>
            </p:nvSpPr>
            <p:spPr bwMode="auto">
              <a:xfrm>
                <a:off x="3167" y="2880"/>
                <a:ext cx="218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33832" name="Oval 63"/>
              <p:cNvSpPr>
                <a:spLocks noChangeArrowheads="1"/>
              </p:cNvSpPr>
              <p:nvPr/>
            </p:nvSpPr>
            <p:spPr bwMode="auto">
              <a:xfrm>
                <a:off x="2682" y="2635"/>
                <a:ext cx="907" cy="87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3" name="Oval 64"/>
              <p:cNvSpPr>
                <a:spLocks noChangeArrowheads="1"/>
              </p:cNvSpPr>
              <p:nvPr/>
            </p:nvSpPr>
            <p:spPr bwMode="auto">
              <a:xfrm>
                <a:off x="2282" y="2216"/>
                <a:ext cx="1669" cy="1675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4" name="Oval 65"/>
              <p:cNvSpPr>
                <a:spLocks noChangeArrowheads="1"/>
              </p:cNvSpPr>
              <p:nvPr/>
            </p:nvSpPr>
            <p:spPr bwMode="auto">
              <a:xfrm>
                <a:off x="3117" y="385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35" name="Oval 66"/>
              <p:cNvSpPr>
                <a:spLocks noChangeArrowheads="1"/>
              </p:cNvSpPr>
              <p:nvPr/>
            </p:nvSpPr>
            <p:spPr bwMode="auto">
              <a:xfrm>
                <a:off x="3080" y="2178"/>
                <a:ext cx="91" cy="8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  <p:sp>
            <p:nvSpPr>
              <p:cNvPr id="33836" name="Oval 67"/>
              <p:cNvSpPr>
                <a:spLocks noChangeArrowheads="1"/>
              </p:cNvSpPr>
              <p:nvPr/>
            </p:nvSpPr>
            <p:spPr bwMode="auto">
              <a:xfrm>
                <a:off x="2064" y="2064"/>
                <a:ext cx="2106" cy="2016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37" name="Oval 68"/>
              <p:cNvSpPr>
                <a:spLocks noChangeArrowheads="1"/>
              </p:cNvSpPr>
              <p:nvPr/>
            </p:nvSpPr>
            <p:spPr bwMode="auto">
              <a:xfrm>
                <a:off x="2112" y="2592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-</a:t>
                </a:r>
              </a:p>
            </p:txBody>
          </p:sp>
        </p:grpSp>
      </p:grpSp>
      <p:pic>
        <p:nvPicPr>
          <p:cNvPr id="58440" name="Picture 72" descr="Hydrogen At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1828800"/>
            <a:ext cx="10525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41" name="Picture 73" descr="Lithium At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3581400"/>
            <a:ext cx="16621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42" name="Text Box 74"/>
          <p:cNvSpPr txBox="1">
            <a:spLocks noChangeArrowheads="1"/>
          </p:cNvSpPr>
          <p:nvPr/>
        </p:nvSpPr>
        <p:spPr bwMode="auto">
          <a:xfrm>
            <a:off x="3122612" y="1828801"/>
            <a:ext cx="2362200" cy="95410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omic Sans MS" panose="030F0702030302020204" pitchFamily="66" charset="0"/>
              </a:rPr>
              <a:t>How many electrons do each of these atoms have in their outer orbital/level?</a:t>
            </a:r>
          </a:p>
        </p:txBody>
      </p:sp>
      <p:sp>
        <p:nvSpPr>
          <p:cNvPr id="58443" name="Text Box 75"/>
          <p:cNvSpPr txBox="1">
            <a:spLocks noChangeArrowheads="1"/>
          </p:cNvSpPr>
          <p:nvPr/>
        </p:nvSpPr>
        <p:spPr bwMode="auto">
          <a:xfrm>
            <a:off x="7313612" y="5638800"/>
            <a:ext cx="2514600" cy="52322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latin typeface="Comic Sans MS" panose="030F0702030302020204" pitchFamily="66" charset="0"/>
              </a:rPr>
              <a:t>What group (family) do these elements reside in?  </a:t>
            </a:r>
          </a:p>
        </p:txBody>
      </p:sp>
      <p:sp>
        <p:nvSpPr>
          <p:cNvPr id="58444" name="Line 76"/>
          <p:cNvSpPr>
            <a:spLocks noChangeShapeType="1"/>
          </p:cNvSpPr>
          <p:nvPr/>
        </p:nvSpPr>
        <p:spPr bwMode="auto">
          <a:xfrm flipH="1">
            <a:off x="5637212" y="34290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6932612" y="21336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46" name="Line 78"/>
          <p:cNvSpPr>
            <a:spLocks noChangeShapeType="1"/>
          </p:cNvSpPr>
          <p:nvPr/>
        </p:nvSpPr>
        <p:spPr bwMode="auto">
          <a:xfrm>
            <a:off x="6856412" y="2895600"/>
            <a:ext cx="1295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2" grpId="0" animBg="1"/>
      <p:bldP spid="58443" grpId="0" animBg="1"/>
      <p:bldP spid="58444" grpId="0" animBg="1"/>
      <p:bldP spid="58445" grpId="0" animBg="1"/>
      <p:bldP spid="584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3612" y="1905397"/>
            <a:ext cx="4342269" cy="3504287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Find out which group (column) your element is in.</a:t>
            </a:r>
          </a:p>
          <a:p>
            <a:pPr>
              <a:defRPr/>
            </a:pPr>
            <a:r>
              <a:rPr lang="en-US" dirty="0" smtClean="0"/>
              <a:t>This will tell you the number of valence electrons your element has.</a:t>
            </a:r>
          </a:p>
          <a:p>
            <a:pPr>
              <a:defRPr/>
            </a:pPr>
            <a:r>
              <a:rPr lang="en-US" dirty="0" smtClean="0"/>
              <a:t>You will only draw the valence electrons.</a:t>
            </a:r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4723169" y="6247666"/>
            <a:ext cx="2742486" cy="3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799">
                <a:solidFill>
                  <a:prstClr val="black"/>
                </a:solidFill>
                <a:latin typeface="Verdana" panose="020B0604030504040204" pitchFamily="34" charset="0"/>
                <a:hlinkClick r:id="rId2"/>
              </a:rPr>
              <a:t>www.chem4kids.com</a:t>
            </a:r>
            <a:r>
              <a:rPr lang="en-US" sz="1799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6" name="Picture 2" descr="Periodic Table showing Grou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1905397"/>
            <a:ext cx="5943600" cy="329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5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323" y="305614"/>
            <a:ext cx="4037548" cy="114270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Groups</a:t>
            </a:r>
            <a:r>
              <a:rPr lang="en-US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 - Review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pic>
        <p:nvPicPr>
          <p:cNvPr id="5" name="Picture 2" descr="Periodic Table showing Grou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684" y="2591018"/>
            <a:ext cx="5104070" cy="382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0934" y="2591020"/>
            <a:ext cx="2894846" cy="64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799" b="1">
                <a:solidFill>
                  <a:prstClr val="black"/>
                </a:solidFill>
                <a:latin typeface="Verdana" panose="020B0604030504040204" pitchFamily="34" charset="0"/>
              </a:rPr>
              <a:t>Each column is called a “group”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60934" y="3352820"/>
            <a:ext cx="2894846" cy="175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799" b="1">
                <a:solidFill>
                  <a:prstClr val="black"/>
                </a:solidFill>
                <a:latin typeface="Verdana" panose="020B0604030504040204" pitchFamily="34" charset="0"/>
              </a:rPr>
              <a:t>Each element in a group has the same number of electrons in their outer orbital, also known as “shells”.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224" y="1448317"/>
            <a:ext cx="3961368" cy="461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99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1 = 1 electron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33044" y="2210118"/>
            <a:ext cx="685621" cy="228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94846" y="1981578"/>
            <a:ext cx="3961368" cy="461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99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2 = 2 electrons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704395" y="2476748"/>
            <a:ext cx="685621" cy="609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46772" y="762696"/>
            <a:ext cx="3961368" cy="461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99" b="1" dirty="0">
                <a:ln w="1905"/>
                <a:solidFill>
                  <a:srgbClr val="8064A2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8 = 8 electrons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361043" y="1562586"/>
            <a:ext cx="1523603" cy="8379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6555" y="1753038"/>
            <a:ext cx="2285405" cy="6459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99" b="1" dirty="0">
                <a:solidFill>
                  <a:srgbClr val="4BACC6">
                    <a:lumMod val="75000"/>
                  </a:srgbClr>
                </a:solidFill>
              </a:rPr>
              <a:t>Except for He, it has 2 electrons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6475313" y="2743378"/>
            <a:ext cx="380901" cy="380901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7465655" y="1829217"/>
            <a:ext cx="380901" cy="380901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799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0934" y="5333504"/>
            <a:ext cx="2894846" cy="1199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399" b="1" dirty="0">
                <a:solidFill>
                  <a:prstClr val="black"/>
                </a:solidFill>
              </a:rPr>
              <a:t>The electrons in the outer shell are called “</a:t>
            </a:r>
            <a:r>
              <a:rPr lang="en-US" sz="2399" b="1" dirty="0">
                <a:solidFill>
                  <a:srgbClr val="4BACC6">
                    <a:lumMod val="75000"/>
                  </a:srgbClr>
                </a:solidFill>
              </a:rPr>
              <a:t>valence</a:t>
            </a:r>
            <a:r>
              <a:rPr lang="en-US" sz="2399" b="1" dirty="0">
                <a:solidFill>
                  <a:prstClr val="black"/>
                </a:solidFill>
              </a:rPr>
              <a:t> electrons”</a:t>
            </a:r>
          </a:p>
        </p:txBody>
      </p:sp>
      <p:sp>
        <p:nvSpPr>
          <p:cNvPr id="6160" name="TextBox 10"/>
          <p:cNvSpPr txBox="1">
            <a:spLocks noChangeArrowheads="1"/>
          </p:cNvSpPr>
          <p:nvPr/>
        </p:nvSpPr>
        <p:spPr bwMode="auto">
          <a:xfrm>
            <a:off x="2971025" y="6247666"/>
            <a:ext cx="2742486" cy="3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799">
                <a:solidFill>
                  <a:prstClr val="black"/>
                </a:solidFill>
                <a:latin typeface="Verdana" panose="020B0604030504040204" pitchFamily="34" charset="0"/>
                <a:hlinkClick r:id="rId3"/>
              </a:rPr>
              <a:t>www.chem4kids.com</a:t>
            </a:r>
            <a:r>
              <a:rPr lang="en-US" sz="1799">
                <a:solidFill>
                  <a:prstClr val="black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9349" y="2667200"/>
            <a:ext cx="1752144" cy="461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CC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en-US" sz="2399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46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15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7266</TotalTime>
  <Words>619</Words>
  <Application>Microsoft Office PowerPoint</Application>
  <PresentationFormat>Custom</PresentationFormat>
  <Paragraphs>179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Comic Sans MS</vt:lpstr>
      <vt:lpstr>Palatino Linotype</vt:lpstr>
      <vt:lpstr>Times New Roman</vt:lpstr>
      <vt:lpstr>Verdana</vt:lpstr>
      <vt:lpstr>Office Theme</vt:lpstr>
      <vt:lpstr>#37 Octet, VE, and Lewis Dot Diagrams  </vt:lpstr>
      <vt:lpstr>Determine the atomic mass and atomic # without using a periodic table </vt:lpstr>
      <vt:lpstr>PowerPoint Presentation</vt:lpstr>
      <vt:lpstr>*The Octet Rule</vt:lpstr>
      <vt:lpstr>PowerPoint Presentation</vt:lpstr>
      <vt:lpstr>*How to determine the number of Valence Electrons  (VE)</vt:lpstr>
      <vt:lpstr>Examples of Group Elements with the same # of valence electrons</vt:lpstr>
      <vt:lpstr>Lewis Structures</vt:lpstr>
      <vt:lpstr>Groups - Review</vt:lpstr>
      <vt:lpstr>*Lewis dot diagrams </vt:lpstr>
      <vt:lpstr>*Lewis dot diagram </vt:lpstr>
      <vt:lpstr>You try </vt:lpstr>
      <vt:lpstr>Warm-up: </vt:lpstr>
      <vt:lpstr>Extra…</vt:lpstr>
      <vt:lpstr>Lets practice…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Smart, Brittany S.</dc:creator>
  <cp:lastModifiedBy>Smart, Brittany S.</cp:lastModifiedBy>
  <cp:revision>26</cp:revision>
  <cp:lastPrinted>2019-12-11T18:10:22Z</cp:lastPrinted>
  <dcterms:created xsi:type="dcterms:W3CDTF">2016-12-05T14:16:37Z</dcterms:created>
  <dcterms:modified xsi:type="dcterms:W3CDTF">2019-12-12T14:39:40Z</dcterms:modified>
</cp:coreProperties>
</file>