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1af85c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b1af85c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5b92eab0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5b92eab0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5931acce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5931acc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5931acce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5931acc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ocean consists of many layers mesopelagic zone is called twilight zone because of limited light but still has light the epipelagic zone has a lot of light and is mostly home to creatures that use photosynthesis.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5a005e0b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5a005e0b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Animals in epipelagic zone is full of creatures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5a005e0b8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5a005e0b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5b92eab06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5b92eab06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5a005e0b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5a005e0b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AKASHA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5a005e0b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5a005e0b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5a005e0b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5a005e0b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Akasha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5a005e0b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5a005e0b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sciencing.com/oceanic-zone-plants-animals-8174254.html" TargetMode="External"/><Relationship Id="rId3" Type="http://schemas.openxmlformats.org/officeDocument/2006/relationships/hyperlink" Target="https://wwf.panda.org/our_work/oceans/open_ocean/" TargetMode="External"/><Relationship Id="rId7" Type="http://schemas.openxmlformats.org/officeDocument/2006/relationships/hyperlink" Target="http://www.seasky.org/deep-sea/ocean-layer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blog.trafalgar.com/10-unbelievable-facts-ocean/" TargetMode="External"/><Relationship Id="rId5" Type="http://schemas.openxmlformats.org/officeDocument/2006/relationships/hyperlink" Target="https://oceanservice.noaa.gov/facts/upwelling.html" TargetMode="External"/><Relationship Id="rId4" Type="http://schemas.openxmlformats.org/officeDocument/2006/relationships/hyperlink" Target="https://www.nps.gov/subjects/oceans/open-ocean.htm" TargetMode="External"/><Relationship Id="rId9" Type="http://schemas.openxmlformats.org/officeDocument/2006/relationships/hyperlink" Target="https://kids.kiddle.co/Ocean_curr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Open ocean and sea currents</a:t>
            </a:r>
            <a:endParaRPr/>
          </a:p>
        </p:txBody>
      </p:sp>
      <p:sp>
        <p:nvSpPr>
          <p:cNvPr id="55" name="Google Shape;55;p13"/>
          <p:cNvSpPr txBox="1">
            <a:spLocks noGrp="1"/>
          </p:cNvSpPr>
          <p:nvPr>
            <p:ph type="subTitle" idx="1"/>
          </p:nvPr>
        </p:nvSpPr>
        <p:spPr>
          <a:xfrm>
            <a:off x="311700" y="2834125"/>
            <a:ext cx="8520600" cy="12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Molly McGoldrick, Maden McMahan-Waters, Akasha Berry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Motto</a:t>
            </a:r>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LIfe’s a easy with an ocean breeze to keep us going!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231025" y="85125"/>
            <a:ext cx="8601300" cy="5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Quiz time </a:t>
            </a:r>
            <a:endParaRPr/>
          </a:p>
        </p:txBody>
      </p:sp>
      <p:sp>
        <p:nvSpPr>
          <p:cNvPr id="135" name="Google Shape;135;p24"/>
          <p:cNvSpPr txBox="1">
            <a:spLocks noGrp="1"/>
          </p:cNvSpPr>
          <p:nvPr>
            <p:ph type="body" idx="1"/>
          </p:nvPr>
        </p:nvSpPr>
        <p:spPr>
          <a:xfrm>
            <a:off x="271375" y="398775"/>
            <a:ext cx="8520600" cy="39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What is not part of the open ocean?</a:t>
            </a:r>
            <a:endParaRPr/>
          </a:p>
          <a:p>
            <a:pPr marL="0" lvl="0" indent="0" algn="l" rtl="0">
              <a:spcBef>
                <a:spcPts val="1600"/>
              </a:spcBef>
              <a:spcAft>
                <a:spcPts val="0"/>
              </a:spcAft>
              <a:buNone/>
            </a:pPr>
            <a:r>
              <a:rPr lang="en">
                <a:solidFill>
                  <a:srgbClr val="000000"/>
                </a:solidFill>
                <a:highlight>
                  <a:srgbClr val="FFFF00"/>
                </a:highlight>
              </a:rPr>
              <a:t>Places near the shore an deep oceans</a:t>
            </a:r>
            <a:endParaRPr>
              <a:solidFill>
                <a:srgbClr val="000000"/>
              </a:solidFill>
              <a:highlight>
                <a:srgbClr val="FFFF00"/>
              </a:highlight>
            </a:endParaRPr>
          </a:p>
          <a:p>
            <a:pPr marL="0" lvl="0" indent="0" algn="l" rtl="0">
              <a:spcBef>
                <a:spcPts val="1600"/>
              </a:spcBef>
              <a:spcAft>
                <a:spcPts val="0"/>
              </a:spcAft>
              <a:buNone/>
            </a:pPr>
            <a:r>
              <a:rPr lang="en"/>
              <a:t>2- Sharks, dolphins, coral and other types of ocean plants that photosynthesis are apart of which zone? </a:t>
            </a:r>
            <a:endParaRPr/>
          </a:p>
          <a:p>
            <a:pPr marL="0" lvl="0" indent="0" algn="l" rtl="0">
              <a:spcBef>
                <a:spcPts val="1600"/>
              </a:spcBef>
              <a:spcAft>
                <a:spcPts val="0"/>
              </a:spcAft>
              <a:buNone/>
            </a:pPr>
            <a:r>
              <a:rPr lang="en"/>
              <a:t>            A- Mesopelagic zone </a:t>
            </a:r>
            <a:endParaRPr/>
          </a:p>
          <a:p>
            <a:pPr marL="0" lvl="0" indent="0" algn="l" rtl="0">
              <a:spcBef>
                <a:spcPts val="1600"/>
              </a:spcBef>
              <a:spcAft>
                <a:spcPts val="0"/>
              </a:spcAft>
              <a:buNone/>
            </a:pPr>
            <a:r>
              <a:rPr lang="en"/>
              <a:t>            B- epipelagic zone </a:t>
            </a:r>
            <a:endParaRPr/>
          </a:p>
          <a:p>
            <a:pPr marL="0" lvl="0" indent="0" algn="l" rtl="0">
              <a:spcBef>
                <a:spcPts val="1600"/>
              </a:spcBef>
              <a:spcAft>
                <a:spcPts val="0"/>
              </a:spcAft>
              <a:buNone/>
            </a:pPr>
            <a:r>
              <a:rPr lang="en"/>
              <a:t>            C- Benthic zone       </a:t>
            </a:r>
            <a:endParaRPr>
              <a:solidFill>
                <a:srgbClr val="000000"/>
              </a:solidFill>
              <a:highlight>
                <a:srgbClr val="FFFF00"/>
              </a:highlight>
            </a:endParaRPr>
          </a:p>
          <a:p>
            <a:pPr marL="0" lvl="0" indent="0" algn="l" rtl="0">
              <a:spcBef>
                <a:spcPts val="1600"/>
              </a:spcBef>
              <a:spcAft>
                <a:spcPts val="0"/>
              </a:spcAft>
              <a:buNone/>
            </a:pPr>
            <a:r>
              <a:rPr lang="en">
                <a:solidFill>
                  <a:srgbClr val="000000"/>
                </a:solidFill>
                <a:highlight>
                  <a:srgbClr val="FFFF00"/>
                </a:highlight>
              </a:rPr>
              <a:t>     B- Epipelagic                                                                             </a:t>
            </a:r>
            <a:endParaRPr>
              <a:solidFill>
                <a:srgbClr val="000000"/>
              </a:solidFill>
              <a:highlight>
                <a:srgbClr val="FFFF00"/>
              </a:highlight>
            </a:endParaRPr>
          </a:p>
          <a:p>
            <a:pPr marL="0" lvl="0" indent="0" algn="l" rtl="0">
              <a:spcBef>
                <a:spcPts val="1600"/>
              </a:spcBef>
              <a:spcAft>
                <a:spcPts val="0"/>
              </a:spcAft>
              <a:buNone/>
            </a:pPr>
            <a:r>
              <a:rPr lang="en"/>
              <a:t>3- Deep ocean currents are made up of ___% of the oceans currents. </a:t>
            </a:r>
            <a:endParaRPr/>
          </a:p>
          <a:p>
            <a:pPr marL="0" lvl="0" indent="0" algn="l" rtl="0">
              <a:spcBef>
                <a:spcPts val="1600"/>
              </a:spcBef>
              <a:spcAft>
                <a:spcPts val="0"/>
              </a:spcAft>
              <a:buNone/>
            </a:pPr>
            <a:r>
              <a:rPr lang="en">
                <a:solidFill>
                  <a:srgbClr val="000000"/>
                </a:solidFill>
                <a:highlight>
                  <a:srgbClr val="FFFF00"/>
                </a:highlight>
              </a:rPr>
              <a:t>90%</a:t>
            </a:r>
            <a:endParaRPr>
              <a:solidFill>
                <a:srgbClr val="000000"/>
              </a:solidFill>
              <a:highlight>
                <a:srgbClr val="FFFF00"/>
              </a:highlight>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pic>
        <p:nvPicPr>
          <p:cNvPr id="136" name="Google Shape;136;p24" descr="Image result for quiz"/>
          <p:cNvPicPr preferRelativeResize="0"/>
          <p:nvPr/>
        </p:nvPicPr>
        <p:blipFill>
          <a:blip r:embed="rId3">
            <a:alphaModFix/>
          </a:blip>
          <a:stretch>
            <a:fillRect/>
          </a:stretch>
        </p:blipFill>
        <p:spPr>
          <a:xfrm>
            <a:off x="5265100" y="2224125"/>
            <a:ext cx="2734825" cy="1721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100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6" end="6"/>
                                            </p:txEl>
                                          </p:spTgt>
                                        </p:tgtEl>
                                        <p:attrNameLst>
                                          <p:attrName>style.visibility</p:attrName>
                                        </p:attrNameLst>
                                      </p:cBhvr>
                                      <p:to>
                                        <p:strVal val="visible"/>
                                      </p:to>
                                    </p:set>
                                    <p:animEffect transition="in" filter="fade">
                                      <p:cBhvr>
                                        <p:cTn id="37" dur="1000"/>
                                        <p:tgtEl>
                                          <p:spTgt spid="1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7" end="7"/>
                                            </p:txEl>
                                          </p:spTgt>
                                        </p:tgtEl>
                                        <p:attrNameLst>
                                          <p:attrName>style.visibility</p:attrName>
                                        </p:attrNameLst>
                                      </p:cBhvr>
                                      <p:to>
                                        <p:strVal val="visible"/>
                                      </p:to>
                                    </p:set>
                                    <p:animEffect transition="in" filter="fade">
                                      <p:cBhvr>
                                        <p:cTn id="42" dur="1000"/>
                                        <p:tgtEl>
                                          <p:spTgt spid="1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pRg st="8" end="8"/>
                                            </p:txEl>
                                          </p:spTgt>
                                        </p:tgtEl>
                                        <p:attrNameLst>
                                          <p:attrName>style.visibility</p:attrName>
                                        </p:attrNameLst>
                                      </p:cBhvr>
                                      <p:to>
                                        <p:strVal val="visible"/>
                                      </p:to>
                                    </p:set>
                                    <p:animEffect transition="in" filter="fade">
                                      <p:cBhvr>
                                        <p:cTn id="47" dur="1000"/>
                                        <p:tgtEl>
                                          <p:spTgt spid="1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
                                            <p:txEl>
                                              <p:pRg st="9" end="9"/>
                                            </p:txEl>
                                          </p:spTgt>
                                        </p:tgtEl>
                                        <p:attrNameLst>
                                          <p:attrName>style.visibility</p:attrName>
                                        </p:attrNameLst>
                                      </p:cBhvr>
                                      <p:to>
                                        <p:strVal val="visible"/>
                                      </p:to>
                                    </p:set>
                                    <p:animEffect transition="in" filter="fade">
                                      <p:cBhvr>
                                        <p:cTn id="52" dur="1000"/>
                                        <p:tgtEl>
                                          <p:spTgt spid="1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5">
                                            <p:txEl>
                                              <p:pRg st="10" end="10"/>
                                            </p:txEl>
                                          </p:spTgt>
                                        </p:tgtEl>
                                        <p:attrNameLst>
                                          <p:attrName>style.visibility</p:attrName>
                                        </p:attrNameLst>
                                      </p:cBhvr>
                                      <p:to>
                                        <p:strVal val="visible"/>
                                      </p:to>
                                    </p:set>
                                    <p:animEffect transition="in" filter="fade">
                                      <p:cBhvr>
                                        <p:cTn id="57" dur="1000"/>
                                        <p:tgtEl>
                                          <p:spTgt spid="1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WEBSITES</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3"/>
              </a:rPr>
              <a:t>https://wwf.panda.org/our_work/oceans/open_ocean/</a:t>
            </a:r>
            <a:endParaRPr/>
          </a:p>
          <a:p>
            <a:pPr marL="0" lvl="0" indent="0" algn="l" rtl="0">
              <a:spcBef>
                <a:spcPts val="1600"/>
              </a:spcBef>
              <a:spcAft>
                <a:spcPts val="0"/>
              </a:spcAft>
              <a:buNone/>
            </a:pPr>
            <a:r>
              <a:rPr lang="en" sz="1100" u="sng">
                <a:solidFill>
                  <a:schemeClr val="hlink"/>
                </a:solidFill>
                <a:hlinkClick r:id="rId4"/>
              </a:rPr>
              <a:t>https://www.nps.gov/subjects/oceans/open-ocean.htm</a:t>
            </a:r>
            <a:endParaRPr/>
          </a:p>
          <a:p>
            <a:pPr marL="0" lvl="0" indent="0" algn="l" rtl="0">
              <a:spcBef>
                <a:spcPts val="1600"/>
              </a:spcBef>
              <a:spcAft>
                <a:spcPts val="0"/>
              </a:spcAft>
              <a:buNone/>
            </a:pPr>
            <a:r>
              <a:rPr lang="en" sz="1100" u="sng">
                <a:solidFill>
                  <a:schemeClr val="hlink"/>
                </a:solidFill>
                <a:hlinkClick r:id="rId5"/>
              </a:rPr>
              <a:t>https://oceanservice.noaa.gov/facts/upwelling.html</a:t>
            </a:r>
            <a:r>
              <a:rPr lang="en"/>
              <a:t> </a:t>
            </a:r>
            <a:r>
              <a:rPr lang="en" u="sng"/>
              <a:t>Used for upwellings and what they are.</a:t>
            </a:r>
            <a:endParaRPr u="sng"/>
          </a:p>
          <a:p>
            <a:pPr marL="0" lvl="0" indent="0" algn="l" rtl="0">
              <a:spcBef>
                <a:spcPts val="1600"/>
              </a:spcBef>
              <a:spcAft>
                <a:spcPts val="0"/>
              </a:spcAft>
              <a:buNone/>
            </a:pPr>
            <a:r>
              <a:rPr lang="en" sz="1100" u="sng">
                <a:solidFill>
                  <a:schemeClr val="hlink"/>
                </a:solidFill>
                <a:hlinkClick r:id="rId6"/>
              </a:rPr>
              <a:t>https://blog.trafalgar.com/10-unbelievable-facts-ocean/</a:t>
            </a:r>
            <a:r>
              <a:rPr lang="en" u="sng"/>
              <a:t>  </a:t>
            </a:r>
            <a:r>
              <a:rPr lang="en"/>
              <a:t>This slide was used to get the fun facts. </a:t>
            </a:r>
            <a:endParaRPr/>
          </a:p>
          <a:p>
            <a:pPr marL="0" lvl="0" indent="0" algn="l" rtl="0">
              <a:spcBef>
                <a:spcPts val="1600"/>
              </a:spcBef>
              <a:spcAft>
                <a:spcPts val="0"/>
              </a:spcAft>
              <a:buNone/>
            </a:pPr>
            <a:r>
              <a:rPr lang="en" sz="1100" u="sng">
                <a:solidFill>
                  <a:schemeClr val="hlink"/>
                </a:solidFill>
                <a:hlinkClick r:id="rId7"/>
              </a:rPr>
              <a:t>http://www.seasky.org/deep-sea/ocean-layers.html</a:t>
            </a:r>
            <a:r>
              <a:rPr lang="en"/>
              <a:t>- This is where I found a lot of the information for the layers of the ocean</a:t>
            </a:r>
            <a:endParaRPr/>
          </a:p>
          <a:p>
            <a:pPr marL="0" lvl="0" indent="0" algn="l" rtl="0">
              <a:spcBef>
                <a:spcPts val="1600"/>
              </a:spcBef>
              <a:spcAft>
                <a:spcPts val="1600"/>
              </a:spcAft>
              <a:buNone/>
            </a:pPr>
            <a:r>
              <a:rPr lang="en"/>
              <a:t>                                                                                  Used for the animals in each zone slide and plants in each zone. </a:t>
            </a:r>
            <a:endParaRPr/>
          </a:p>
        </p:txBody>
      </p:sp>
      <p:sp>
        <p:nvSpPr>
          <p:cNvPr id="143" name="Google Shape;143;p25"/>
          <p:cNvSpPr txBox="1"/>
          <p:nvPr/>
        </p:nvSpPr>
        <p:spPr>
          <a:xfrm>
            <a:off x="311700" y="3739950"/>
            <a:ext cx="5337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8"/>
              </a:rPr>
              <a:t>https://sciencing.com/oceanic-zone-plants-animals-8174254.html</a:t>
            </a:r>
            <a:endParaRPr/>
          </a:p>
        </p:txBody>
      </p:sp>
      <p:sp>
        <p:nvSpPr>
          <p:cNvPr id="144" name="Google Shape;144;p25"/>
          <p:cNvSpPr txBox="1"/>
          <p:nvPr/>
        </p:nvSpPr>
        <p:spPr>
          <a:xfrm>
            <a:off x="3958200" y="1296900"/>
            <a:ext cx="33588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9"/>
              </a:rPr>
              <a:t>https://kids.kiddle.co/Ocean_current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47875"/>
            <a:ext cx="8520600" cy="86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r>
              <a:rPr lang="en" sz="3000" b="1"/>
              <a:t>Open ocean</a:t>
            </a:r>
            <a:r>
              <a:rPr lang="en"/>
              <a:t> </a:t>
            </a:r>
            <a:endParaRPr/>
          </a:p>
        </p:txBody>
      </p:sp>
      <p:sp>
        <p:nvSpPr>
          <p:cNvPr id="67" name="Google Shape;67;p15"/>
          <p:cNvSpPr txBox="1">
            <a:spLocks noGrp="1"/>
          </p:cNvSpPr>
          <p:nvPr>
            <p:ph type="body" idx="1"/>
          </p:nvPr>
        </p:nvSpPr>
        <p:spPr>
          <a:xfrm>
            <a:off x="311700" y="1017575"/>
            <a:ext cx="8287800" cy="3759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solidFill>
                  <a:srgbClr val="000000"/>
                </a:solidFill>
                <a:highlight>
                  <a:srgbClr val="4A86E8"/>
                </a:highlight>
              </a:rPr>
              <a:t>The open ocean is all of the world’s oceans except for the places that are near the shore and the deep ocean.</a:t>
            </a:r>
            <a:r>
              <a:rPr lang="en" sz="1600">
                <a:highlight>
                  <a:srgbClr val="4A86E8"/>
                </a:highlight>
              </a:rPr>
              <a:t> </a:t>
            </a:r>
            <a:endParaRPr sz="1600">
              <a:highlight>
                <a:srgbClr val="4A86E8"/>
              </a:highlight>
            </a:endParaRPr>
          </a:p>
          <a:p>
            <a:pPr marL="457200" lvl="0" indent="-330200" algn="l" rtl="0">
              <a:spcBef>
                <a:spcPts val="0"/>
              </a:spcBef>
              <a:spcAft>
                <a:spcPts val="0"/>
              </a:spcAft>
              <a:buSzPts val="1600"/>
              <a:buChar char="●"/>
            </a:pPr>
            <a:r>
              <a:rPr lang="en" sz="1600"/>
              <a:t>The Epipelagic Zone (656 ft)- This is the surface layer also known as the sunlight zone because this is where most of the light is and also where photosynthesis can occur. There are widespread temperatures throughout this layer because of the light shining on it. </a:t>
            </a:r>
            <a:endParaRPr sz="1600"/>
          </a:p>
          <a:p>
            <a:pPr marL="457200" lvl="0" indent="0" algn="l" rtl="0">
              <a:spcBef>
                <a:spcPts val="1600"/>
              </a:spcBef>
              <a:spcAft>
                <a:spcPts val="0"/>
              </a:spcAft>
              <a:buNone/>
            </a:pPr>
            <a:endParaRPr sz="1600"/>
          </a:p>
          <a:p>
            <a:pPr marL="457200" lvl="0" indent="-330200" algn="l" rtl="0">
              <a:spcBef>
                <a:spcPts val="1600"/>
              </a:spcBef>
              <a:spcAft>
                <a:spcPts val="0"/>
              </a:spcAft>
              <a:buSzPts val="1600"/>
              <a:buChar char="●"/>
            </a:pPr>
            <a:r>
              <a:rPr lang="en" sz="1600"/>
              <a:t>The Mesopelagic Zone (656-3281 ft)- This is right below the Epipelagic zone and also known as the Twilight zone because of the limited sunlight that is found here and there is not a lot of oxygen available. </a:t>
            </a:r>
            <a:endParaRPr sz="1600"/>
          </a:p>
          <a:p>
            <a:pPr marL="0" lvl="0" indent="0" algn="l" rtl="0">
              <a:spcBef>
                <a:spcPts val="1600"/>
              </a:spcBef>
              <a:spcAft>
                <a:spcPts val="1600"/>
              </a:spcAft>
              <a:buNone/>
            </a:pPr>
            <a:endParaRPr/>
          </a:p>
        </p:txBody>
      </p:sp>
      <p:pic>
        <p:nvPicPr>
          <p:cNvPr id="68" name="Google Shape;68;p15"/>
          <p:cNvPicPr preferRelativeResize="0"/>
          <p:nvPr/>
        </p:nvPicPr>
        <p:blipFill>
          <a:blip r:embed="rId3">
            <a:alphaModFix/>
          </a:blip>
          <a:stretch>
            <a:fillRect/>
          </a:stretch>
        </p:blipFill>
        <p:spPr>
          <a:xfrm>
            <a:off x="6063125" y="0"/>
            <a:ext cx="2205710" cy="1102025"/>
          </a:xfrm>
          <a:prstGeom prst="rect">
            <a:avLst/>
          </a:prstGeom>
          <a:noFill/>
          <a:ln>
            <a:noFill/>
          </a:ln>
        </p:spPr>
      </p:pic>
      <p:pic>
        <p:nvPicPr>
          <p:cNvPr id="69" name="Google Shape;69;p15"/>
          <p:cNvPicPr preferRelativeResize="0"/>
          <p:nvPr/>
        </p:nvPicPr>
        <p:blipFill>
          <a:blip r:embed="rId4">
            <a:alphaModFix/>
          </a:blip>
          <a:stretch>
            <a:fillRect/>
          </a:stretch>
        </p:blipFill>
        <p:spPr>
          <a:xfrm>
            <a:off x="710891" y="0"/>
            <a:ext cx="2623734" cy="1017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life in each zone</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highlight>
                  <a:srgbClr val="4A86E8"/>
                </a:highlight>
              </a:rPr>
              <a:t>Animals found in the Epipelagic zone are most types of sharks, dolphins, coral and other types of ocean plant that photosynthesize, Like algae and phytoplankton.</a:t>
            </a:r>
            <a:endParaRPr>
              <a:solidFill>
                <a:srgbClr val="000000"/>
              </a:solidFill>
              <a:highlight>
                <a:srgbClr val="4A86E8"/>
              </a:highlight>
            </a:endParaRPr>
          </a:p>
          <a:p>
            <a:pPr marL="457200" lvl="0" indent="-342900" algn="l" rtl="0">
              <a:spcBef>
                <a:spcPts val="0"/>
              </a:spcBef>
              <a:spcAft>
                <a:spcPts val="0"/>
              </a:spcAft>
              <a:buSzPts val="1800"/>
              <a:buChar char="●"/>
            </a:pPr>
            <a:r>
              <a:rPr lang="en"/>
              <a:t>Animals found in the Mesopelagic zone, Seeing as it has less light than Epipelagic zone it can’t hold the same plant life most of the things here are like swordfish, squid, cuttlefish ect. But some of these smaller fish swim higher up at night to feed.</a:t>
            </a:r>
            <a:endParaRPr/>
          </a:p>
        </p:txBody>
      </p:sp>
      <p:pic>
        <p:nvPicPr>
          <p:cNvPr id="77" name="Google Shape;77;p16"/>
          <p:cNvPicPr preferRelativeResize="0"/>
          <p:nvPr/>
        </p:nvPicPr>
        <p:blipFill>
          <a:blip r:embed="rId3">
            <a:alphaModFix/>
          </a:blip>
          <a:stretch>
            <a:fillRect/>
          </a:stretch>
        </p:blipFill>
        <p:spPr>
          <a:xfrm>
            <a:off x="3702865" y="3264456"/>
            <a:ext cx="2474375" cy="1634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Plant life in each zone</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epipelagic zone is from the surface down to around 650 feet, since most light is found in the zone there is a lot of marine life. Some of the plants in this zone are…</a:t>
            </a:r>
            <a:endParaRPr/>
          </a:p>
          <a:p>
            <a:pPr marL="457200" lvl="0" indent="-342900" algn="l" rtl="0">
              <a:spcBef>
                <a:spcPts val="0"/>
              </a:spcBef>
              <a:spcAft>
                <a:spcPts val="0"/>
              </a:spcAft>
              <a:buSzPts val="1800"/>
              <a:buChar char="●"/>
            </a:pPr>
            <a:r>
              <a:rPr lang="en"/>
              <a:t>Seaweed- This is only able to grow in the open ocean because it uses photosynthesis and needs sunlight to grow</a:t>
            </a:r>
            <a:endParaRPr/>
          </a:p>
          <a:p>
            <a:pPr marL="457200" lvl="0" indent="-342900" algn="l" rtl="0">
              <a:spcBef>
                <a:spcPts val="0"/>
              </a:spcBef>
              <a:spcAft>
                <a:spcPts val="0"/>
              </a:spcAft>
              <a:buSzPts val="1800"/>
              <a:buChar char="●"/>
            </a:pPr>
            <a:r>
              <a:rPr lang="en" b="1"/>
              <a:t>  </a:t>
            </a:r>
            <a:r>
              <a:rPr lang="en"/>
              <a:t>Algae-This is very important to marine life, they take in carbon dioxide and releasing it back into the atmosphere. Also, when there is a disturbance in the balance it leads to growth of algae and it is called algal blooms.</a:t>
            </a:r>
            <a:endParaRPr/>
          </a:p>
          <a:p>
            <a:pPr marL="0" lvl="0" indent="0" algn="l" rtl="0">
              <a:spcBef>
                <a:spcPts val="1600"/>
              </a:spcBef>
              <a:spcAft>
                <a:spcPts val="1600"/>
              </a:spcAft>
              <a:buNone/>
            </a:pPr>
            <a:r>
              <a:rPr lang="en"/>
              <a:t> </a:t>
            </a:r>
            <a:endParaRPr/>
          </a:p>
        </p:txBody>
      </p:sp>
      <p:pic>
        <p:nvPicPr>
          <p:cNvPr id="84" name="Google Shape;84;p17"/>
          <p:cNvPicPr preferRelativeResize="0"/>
          <p:nvPr/>
        </p:nvPicPr>
        <p:blipFill>
          <a:blip r:embed="rId3">
            <a:alphaModFix/>
          </a:blip>
          <a:stretch>
            <a:fillRect/>
          </a:stretch>
        </p:blipFill>
        <p:spPr>
          <a:xfrm>
            <a:off x="1215638" y="3750924"/>
            <a:ext cx="2565763" cy="1293926"/>
          </a:xfrm>
          <a:prstGeom prst="rect">
            <a:avLst/>
          </a:prstGeom>
          <a:noFill/>
          <a:ln>
            <a:noFill/>
          </a:ln>
        </p:spPr>
      </p:pic>
      <p:pic>
        <p:nvPicPr>
          <p:cNvPr id="85" name="Google Shape;85;p17"/>
          <p:cNvPicPr preferRelativeResize="0"/>
          <p:nvPr/>
        </p:nvPicPr>
        <p:blipFill>
          <a:blip r:embed="rId4">
            <a:alphaModFix/>
          </a:blip>
          <a:stretch>
            <a:fillRect/>
          </a:stretch>
        </p:blipFill>
        <p:spPr>
          <a:xfrm>
            <a:off x="4242824" y="3750925"/>
            <a:ext cx="2477252" cy="12939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Plant life in each zone pt 2</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Phytoplankton- This is microscopic marine algae and also need sunlight to survive. They need inorganic nutrients (which don’t have carbon in them) and convert them into proteins, fats and carbohydrates. They also provide food for many other types of sea creatures. </a:t>
            </a:r>
            <a:endParaRPr/>
          </a:p>
          <a:p>
            <a:pPr marL="457200" lvl="0" indent="-342900" algn="l" rtl="0">
              <a:spcBef>
                <a:spcPts val="0"/>
              </a:spcBef>
              <a:spcAft>
                <a:spcPts val="0"/>
              </a:spcAft>
              <a:buSzPts val="1800"/>
              <a:buChar char="●"/>
            </a:pPr>
            <a:r>
              <a:rPr lang="en"/>
              <a:t>Corals- They grow in the Epipelagic zone because they also require light to survive and they can only grow in warm waters but the water can’t be too warm or else it can affect the whole community. Coral protects the shoreline from waves and storms. </a:t>
            </a:r>
            <a:endParaRPr/>
          </a:p>
          <a:p>
            <a:pPr marL="457200" lvl="0" indent="-342900" algn="l" rtl="0">
              <a:spcBef>
                <a:spcPts val="0"/>
              </a:spcBef>
              <a:spcAft>
                <a:spcPts val="0"/>
              </a:spcAft>
              <a:buSzPts val="1800"/>
              <a:buChar char="●"/>
            </a:pPr>
            <a:r>
              <a:rPr lang="en"/>
              <a:t>There are no plants in the Mesopelagic layer because little to no light is shown here and there is less oxygen.</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Ocean currents</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 ocean current is a continuous movement of ocean water, These are greatly affected by the temperature of the water, wind obviously the saluntity, and the density. </a:t>
            </a:r>
            <a:endParaRPr/>
          </a:p>
          <a:p>
            <a:pPr marL="457200" lvl="0" indent="-342900" algn="l" rtl="0">
              <a:spcBef>
                <a:spcPts val="0"/>
              </a:spcBef>
              <a:spcAft>
                <a:spcPts val="0"/>
              </a:spcAft>
              <a:buSzPts val="1800"/>
              <a:buChar char="●"/>
            </a:pPr>
            <a:r>
              <a:rPr lang="en"/>
              <a:t>The ocean currents are taking the top layer of surface water and moving them so the water underneath that can come up and cycle through nutrients. So when something dies at the bottom of the ocean the nutrients is carried up to the surface to help keep everything alive and healthy.</a:t>
            </a:r>
            <a:endParaRPr/>
          </a:p>
        </p:txBody>
      </p:sp>
      <p:pic>
        <p:nvPicPr>
          <p:cNvPr id="100" name="Google Shape;100;p19" descr="Ocean surface currents"/>
          <p:cNvPicPr preferRelativeResize="0"/>
          <p:nvPr/>
        </p:nvPicPr>
        <p:blipFill>
          <a:blip r:embed="rId3">
            <a:alphaModFix/>
          </a:blip>
          <a:stretch>
            <a:fillRect/>
          </a:stretch>
        </p:blipFill>
        <p:spPr>
          <a:xfrm>
            <a:off x="6156000" y="3395450"/>
            <a:ext cx="2928750" cy="151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133750"/>
            <a:ext cx="8520600" cy="57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currents</a:t>
            </a:r>
            <a:endParaRPr/>
          </a:p>
        </p:txBody>
      </p:sp>
      <p:sp>
        <p:nvSpPr>
          <p:cNvPr id="106" name="Google Shape;106;p20"/>
          <p:cNvSpPr txBox="1">
            <a:spLocks noGrp="1"/>
          </p:cNvSpPr>
          <p:nvPr>
            <p:ph type="body" idx="1"/>
          </p:nvPr>
        </p:nvSpPr>
        <p:spPr>
          <a:xfrm>
            <a:off x="311700" y="705250"/>
            <a:ext cx="8520600" cy="386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Deep ocean currents come from large amounts of sinking surface water.  </a:t>
            </a:r>
            <a:r>
              <a:rPr lang="en">
                <a:solidFill>
                  <a:srgbClr val="000000"/>
                </a:solidFill>
                <a:highlight>
                  <a:srgbClr val="4A86E8"/>
                </a:highlight>
              </a:rPr>
              <a:t>They make up 90% of the oceans currents</a:t>
            </a:r>
            <a:r>
              <a:rPr lang="en"/>
              <a:t> and are caused by a mix of temperature and water density. </a:t>
            </a:r>
            <a:endParaRPr/>
          </a:p>
          <a:p>
            <a:pPr marL="0" lvl="0" indent="0" algn="l" rtl="0">
              <a:spcBef>
                <a:spcPts val="1600"/>
              </a:spcBef>
              <a:spcAft>
                <a:spcPts val="1600"/>
              </a:spcAft>
              <a:buNone/>
            </a:pPr>
            <a:r>
              <a:rPr lang="en"/>
              <a:t>. When surface water becomes cold, the lower temperature and extra salt causes the surface water to become more dense than the water below it, the surface water sinks down into deep water in a circulation process which is called thermohaline circulation.  </a:t>
            </a:r>
            <a:endParaRPr/>
          </a:p>
        </p:txBody>
      </p:sp>
      <p:pic>
        <p:nvPicPr>
          <p:cNvPr id="107" name="Google Shape;107;p20"/>
          <p:cNvPicPr preferRelativeResize="0"/>
          <p:nvPr/>
        </p:nvPicPr>
        <p:blipFill>
          <a:blip r:embed="rId3">
            <a:alphaModFix/>
          </a:blip>
          <a:stretch>
            <a:fillRect/>
          </a:stretch>
        </p:blipFill>
        <p:spPr>
          <a:xfrm>
            <a:off x="311700" y="3235775"/>
            <a:ext cx="3234425" cy="1765525"/>
          </a:xfrm>
          <a:prstGeom prst="rect">
            <a:avLst/>
          </a:prstGeom>
          <a:noFill/>
          <a:ln>
            <a:noFill/>
          </a:ln>
        </p:spPr>
      </p:pic>
      <p:pic>
        <p:nvPicPr>
          <p:cNvPr id="108" name="Google Shape;108;p20"/>
          <p:cNvPicPr preferRelativeResize="0"/>
          <p:nvPr/>
        </p:nvPicPr>
        <p:blipFill>
          <a:blip r:embed="rId4">
            <a:alphaModFix/>
          </a:blip>
          <a:stretch>
            <a:fillRect/>
          </a:stretch>
        </p:blipFill>
        <p:spPr>
          <a:xfrm>
            <a:off x="4328825" y="2906150"/>
            <a:ext cx="4261675" cy="216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Upwellings</a:t>
            </a:r>
            <a:endParaRPr/>
          </a:p>
        </p:txBody>
      </p:sp>
      <p:sp>
        <p:nvSpPr>
          <p:cNvPr id="114" name="Google Shape;11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Wind likes to move warm water on the surface, New cooler water from the bottom of the ocean that’s full of nutrients, rises up to replace this water in a process known as an Upwelling. </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 A lot of this nutrients is from where sea life has died and sunk to the bottom of the ocean and decomposed there, then is given a new life as bacteria and nutrients that plankton eat. The plankton then, get eaten by phytoplankton. This is basically the animal kingdom</a:t>
            </a:r>
            <a:endParaRPr/>
          </a:p>
        </p:txBody>
      </p:sp>
      <p:pic>
        <p:nvPicPr>
          <p:cNvPr id="115" name="Google Shape;115;p21" descr="illustration of upwelling" title="This graphic shows how displaced surface waters are replaced by cold, nutrient-rich water that “wells up” from below."/>
          <p:cNvPicPr preferRelativeResize="0"/>
          <p:nvPr/>
        </p:nvPicPr>
        <p:blipFill>
          <a:blip r:embed="rId3">
            <a:alphaModFix/>
          </a:blip>
          <a:stretch>
            <a:fillRect/>
          </a:stretch>
        </p:blipFill>
        <p:spPr>
          <a:xfrm>
            <a:off x="6327750" y="0"/>
            <a:ext cx="2622751" cy="130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91950"/>
            <a:ext cx="8520600" cy="5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 FACTS!</a:t>
            </a:r>
            <a:endParaRPr/>
          </a:p>
        </p:txBody>
      </p:sp>
      <p:sp>
        <p:nvSpPr>
          <p:cNvPr id="121" name="Google Shape;121;p22"/>
          <p:cNvSpPr txBox="1">
            <a:spLocks noGrp="1"/>
          </p:cNvSpPr>
          <p:nvPr>
            <p:ph type="body" idx="1"/>
          </p:nvPr>
        </p:nvSpPr>
        <p:spPr>
          <a:xfrm>
            <a:off x="311700" y="626850"/>
            <a:ext cx="8520600" cy="392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t> </a:t>
            </a:r>
            <a:r>
              <a:rPr lang="en" dirty="0"/>
              <a:t>Deep ocean currents are driven by the sinking and rising of waters of different densities. </a:t>
            </a:r>
            <a:endParaRPr dirty="0"/>
          </a:p>
          <a:p>
            <a:pPr marL="457200" lvl="0" indent="-342900" algn="l" rtl="0">
              <a:spcBef>
                <a:spcPts val="0"/>
              </a:spcBef>
              <a:spcAft>
                <a:spcPts val="0"/>
              </a:spcAft>
              <a:buSzPts val="1800"/>
              <a:buChar char="●"/>
            </a:pPr>
            <a:r>
              <a:rPr lang="en" b="1" dirty="0"/>
              <a:t> </a:t>
            </a:r>
            <a:r>
              <a:rPr lang="en" dirty="0"/>
              <a:t>Cold polar currents bring large Icebergs to the North Atlantic ocean, southward</a:t>
            </a:r>
            <a:endParaRPr dirty="0"/>
          </a:p>
          <a:p>
            <a:pPr marL="457200" lvl="0" indent="-342900" algn="l" rtl="0">
              <a:spcBef>
                <a:spcPts val="0"/>
              </a:spcBef>
              <a:spcAft>
                <a:spcPts val="0"/>
              </a:spcAft>
              <a:buClr>
                <a:srgbClr val="999999"/>
              </a:buClr>
              <a:buSzPts val="1800"/>
              <a:buChar char="●"/>
            </a:pPr>
            <a:r>
              <a:rPr lang="en" dirty="0">
                <a:solidFill>
                  <a:srgbClr val="999999"/>
                </a:solidFill>
              </a:rPr>
              <a:t>Coastal upwelling regions account for only one percent of the ocean surface</a:t>
            </a:r>
            <a:endParaRPr dirty="0">
              <a:solidFill>
                <a:srgbClr val="999999"/>
              </a:solidFill>
            </a:endParaRPr>
          </a:p>
          <a:p>
            <a:pPr marL="0" lvl="0" indent="0" algn="l" rtl="0">
              <a:spcBef>
                <a:spcPts val="1600"/>
              </a:spcBef>
              <a:spcAft>
                <a:spcPts val="0"/>
              </a:spcAft>
              <a:buNone/>
            </a:pPr>
            <a:r>
              <a:rPr lang="en" sz="2400" b="1" dirty="0"/>
              <a:t>Bonus:</a:t>
            </a:r>
            <a:endParaRPr sz="2400" b="1" dirty="0"/>
          </a:p>
          <a:p>
            <a:pPr marL="457200" lvl="0" indent="-342900" algn="l" rtl="0">
              <a:spcBef>
                <a:spcPts val="1600"/>
              </a:spcBef>
              <a:spcAft>
                <a:spcPts val="0"/>
              </a:spcAft>
              <a:buSzPts val="1800"/>
              <a:buChar char="●"/>
            </a:pPr>
            <a:r>
              <a:rPr lang="en" b="1" dirty="0"/>
              <a:t> </a:t>
            </a:r>
            <a:r>
              <a:rPr lang="en" dirty="0"/>
              <a:t>There are more historic artifacts under</a:t>
            </a:r>
            <a:endParaRPr dirty="0"/>
          </a:p>
          <a:p>
            <a:pPr marL="0" lvl="0" indent="0" algn="l" rtl="0">
              <a:spcBef>
                <a:spcPts val="1600"/>
              </a:spcBef>
              <a:spcAft>
                <a:spcPts val="1600"/>
              </a:spcAft>
              <a:buNone/>
            </a:pPr>
            <a:r>
              <a:rPr lang="en" dirty="0"/>
              <a:t>the sea than in all of the worlds museums.</a:t>
            </a:r>
            <a:endParaRPr sz="2400" dirty="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Macintosh PowerPoint</Application>
  <PresentationFormat>On-screen Show (16:9)</PresentationFormat>
  <Paragraphs>64</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Open ocean and sea currents</vt:lpstr>
      <vt:lpstr>  Open ocean </vt:lpstr>
      <vt:lpstr>Animal life in each zone</vt:lpstr>
      <vt:lpstr>Plant life in each zone</vt:lpstr>
      <vt:lpstr>Plant life in each zone pt 2</vt:lpstr>
      <vt:lpstr>Ocean currents</vt:lpstr>
      <vt:lpstr>Deep currents</vt:lpstr>
      <vt:lpstr>Upwellings</vt:lpstr>
      <vt:lpstr>FUN FACTS!</vt:lpstr>
      <vt:lpstr>Motto</vt:lpstr>
      <vt:lpstr>Quiz time </vt:lpstr>
      <vt:lpstr>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ocean and sea currents</dc:title>
  <cp:lastModifiedBy>Smart, Brittany S.</cp:lastModifiedBy>
  <cp:revision>1</cp:revision>
  <dcterms:modified xsi:type="dcterms:W3CDTF">2019-11-21T02:56:26Z</dcterms:modified>
</cp:coreProperties>
</file>