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Quicksan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7.xml"/><Relationship Id="rId22" Type="http://schemas.openxmlformats.org/officeDocument/2006/relationships/font" Target="fonts/Lato-boldItalic.fntdata"/><Relationship Id="rId10" Type="http://schemas.openxmlformats.org/officeDocument/2006/relationships/slide" Target="slides/slide6.xml"/><Relationship Id="rId21" Type="http://schemas.openxmlformats.org/officeDocument/2006/relationships/font" Target="fonts/Lato-italic.fntdata"/><Relationship Id="rId13" Type="http://schemas.openxmlformats.org/officeDocument/2006/relationships/slide" Target="slides/slide9.xml"/><Relationship Id="rId24" Type="http://schemas.openxmlformats.org/officeDocument/2006/relationships/font" Target="fonts/Quicksand-bold.fntdata"/><Relationship Id="rId12" Type="http://schemas.openxmlformats.org/officeDocument/2006/relationships/slide" Target="slides/slide8.xml"/><Relationship Id="rId23" Type="http://schemas.openxmlformats.org/officeDocument/2006/relationships/font" Target="fonts/Quicksa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10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" Target="slides/slide1.xml"/><Relationship Id="rId19" Type="http://schemas.openxmlformats.org/officeDocument/2006/relationships/font" Target="fonts/Lato-regular.fntdata"/><Relationship Id="rId6" Type="http://schemas.openxmlformats.org/officeDocument/2006/relationships/slide" Target="slides/slide2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Geographic Hazards - Icebergs, Coral Reefs, and Sandbars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epa.gov/aboutepa/our-mission-and-what-we-do" TargetMode="External"/><Relationship Id="rId4" Type="http://schemas.openxmlformats.org/officeDocument/2006/relationships/hyperlink" Target="https://en.wikipedia.org/wiki/Bycatch" TargetMode="External"/><Relationship Id="rId5" Type="http://schemas.openxmlformats.org/officeDocument/2006/relationships/hyperlink" Target="http://wwf.panda.org/about_our_earth/blue_planet/problems/shipping/" TargetMode="External"/><Relationship Id="rId6" Type="http://schemas.openxmlformats.org/officeDocument/2006/relationships/hyperlink" Target="http://www.worldwildlife.org/threats/overfish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3zyizEz9XU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Overfishing by-catching and pollution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33637" y="32920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Joselyn C, Evan M, Redford D, and Ben 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List of sources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https://www.epa.gov/aboutepa/our-mission-and-what-we-do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https://en.wikipedia.org/wiki/Bycatch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http://wwf.panda.org/about_our_earth/blue_planet/problems/shipping/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6"/>
              </a:rPr>
              <a:t>http://www.worldwildlife.org/threats/overfishing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Page C51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16075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What is shipping?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942175"/>
            <a:ext cx="8520600" cy="41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Shipping is when substandard ships (flawed ship) and poor shipping practices lead to massive marine pollution and damage.</a:t>
            </a:r>
          </a:p>
          <a:p>
            <a:pPr indent="-228600" lvl="0" marL="45720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Accidental spills or releases of chemicals can lead to the death of sea life and other animals.</a:t>
            </a:r>
          </a:p>
          <a:p>
            <a:pPr indent="-228600" lvl="0" marL="457200" rtl="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Shipping happens most the time because of Weather Hazards, Geographic Hazards, and Technological Hazards.</a:t>
            </a:r>
          </a:p>
          <a:p>
            <a:pPr indent="-228600" lvl="1" marL="91440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Weather Hazard: Storms, Rogue Waves, etc.</a:t>
            </a:r>
          </a:p>
          <a:p>
            <a:pPr indent="-228600" lvl="1" marL="91440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Geographic Hazard: Icebergs, Coral Reefs, and Sandbars</a:t>
            </a:r>
          </a:p>
          <a:p>
            <a:pPr indent="-228600" lvl="1" marL="91440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Technological Hazard: Radar Failure, Engine Failure, etc.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What is Overfishing?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Overfishing occurs when more fish are caught than the population can replace through natural reproduction.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This issue can disrupt marine communities, which leads to an unwanted change in the food chain.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1525" y="2519050"/>
            <a:ext cx="3976825" cy="23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1274"/>
            <a:ext cx="8520600" cy="76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What is by-catching?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6912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By-catching is when fishers nets and other fishing techniques catch marine life that they do not want, such as undesired sex/species/size, and they discard them, killing the fish. Other marine life also gets caught in the nets, killing them as well.</a:t>
            </a:r>
          </a:p>
          <a:p>
            <a:pPr indent="-228600" lvl="0" marL="457200" rtl="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Longlining </a:t>
            </a:r>
          </a:p>
          <a:p>
            <a:pPr indent="-228600" lvl="1" marL="914400" rtl="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Kills 160,000 to 320,000 seabirds each year</a:t>
            </a:r>
          </a:p>
          <a:p>
            <a:pPr indent="-228600" lvl="0" marL="457200" rtl="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Shrimp trawling</a:t>
            </a:r>
          </a:p>
          <a:p>
            <a:pPr indent="-228600" lvl="1" marL="914400" rtl="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Has the highest rate of bycatch deaths out of any other techniques, producing over ⅓ of all bycatch</a:t>
            </a:r>
          </a:p>
        </p:txBody>
      </p:sp>
      <p:pic>
        <p:nvPicPr>
          <p:cNvPr descr="Image result for bycatching"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5649" y="3526100"/>
            <a:ext cx="2114525" cy="139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275" y="3526100"/>
            <a:ext cx="2052825" cy="139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91350"/>
            <a:ext cx="8520600" cy="67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Why is Ocean Pollution a problem?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066325"/>
            <a:ext cx="8520600" cy="39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Ocean pollution is a problem because it can destroy the ecosystem, which can then affect us on a global scale.</a:t>
            </a: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Gulf of Mexico oil spill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Massive oil spill that occurred in the Gulf of Mexico on April 20th, 2010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Killed millions of animals and ruined fishermens businesses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Great Pacific Garbage Patch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Massive patch of garbage the size of North America floating in the Pacific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Hundreds of animals die each year from consuming trash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gulf of mexico oil spill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75275" y="250925"/>
            <a:ext cx="72261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Quicksand"/>
                <a:ea typeface="Quicksand"/>
                <a:cs typeface="Quicksand"/>
                <a:sym typeface="Quicksand"/>
              </a:rPr>
              <a:t>This is what happened during an oil spill. The </a:t>
            </a:r>
            <a:r>
              <a:rPr lang="en" sz="1800">
                <a:latin typeface="Quicksand"/>
                <a:ea typeface="Quicksand"/>
                <a:cs typeface="Quicksand"/>
                <a:sym typeface="Quicksand"/>
              </a:rPr>
              <a:t>pelican</a:t>
            </a:r>
            <a:r>
              <a:rPr lang="en" sz="1800">
                <a:latin typeface="Quicksand"/>
                <a:ea typeface="Quicksand"/>
                <a:cs typeface="Quicksand"/>
                <a:sym typeface="Quicksand"/>
              </a:rPr>
              <a:t> is covered in oil.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524975" y="526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What is the EPA? What do they do?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853075"/>
            <a:ext cx="8520600" cy="41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       The EPA stands for the </a:t>
            </a:r>
            <a:r>
              <a:rPr b="1" lang="en" sz="2000">
                <a:latin typeface="Quicksand"/>
                <a:ea typeface="Quicksand"/>
                <a:cs typeface="Quicksand"/>
                <a:sym typeface="Quicksand"/>
              </a:rPr>
              <a:t>“Environmental Protection Agency”   </a:t>
            </a:r>
            <a:r>
              <a:rPr lang="en">
                <a:latin typeface="Quicksand"/>
                <a:ea typeface="Quicksand"/>
                <a:cs typeface="Quicksand"/>
                <a:sym typeface="Quicksand"/>
              </a:rPr>
              <a:t>and it is run by the government. It sets standards for our drinking water. </a:t>
            </a:r>
          </a:p>
          <a:p>
            <a:pPr indent="-228600" lvl="0" marL="457200" rtl="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The standards are considered to be the guidelines for protecting natural water sources.</a:t>
            </a:r>
          </a:p>
          <a:p>
            <a:pPr indent="-228600" lvl="0" marL="457200" rtl="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The EPA also enforces their federal laws on protecting human health and the environment.  </a:t>
            </a:r>
          </a:p>
          <a:p>
            <a:pPr indent="-228600" lvl="0" marL="457200" rtl="0">
              <a:spcBef>
                <a:spcPts val="0"/>
              </a:spcBef>
              <a:buFont typeface="Quicksan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The EPA also tries to protect everyone in the nation.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The human impact on this Earth 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https://www.youtube.com/watch?v=3zyizEz9XUs</a:t>
            </a:r>
            <a:r>
              <a:rPr lang="en"/>
              <a:t>  pause from 1:44 to 2:03. Pause again at 4:00 to 4:13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latin typeface="Quicksand"/>
                <a:ea typeface="Quicksand"/>
                <a:cs typeface="Quicksand"/>
                <a:sym typeface="Quicksand"/>
              </a:rPr>
              <a:t>Questions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What can we do to help prevent pollution?</a:t>
            </a:r>
          </a:p>
          <a:p>
            <a:pPr indent="-228600" lvl="0" marL="457200" rtl="0">
              <a:spcBef>
                <a:spcPts val="0"/>
              </a:spcBef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What does the EPA stand for?</a:t>
            </a:r>
          </a:p>
          <a:p>
            <a:pPr indent="-228600" lvl="0" marL="457200" rtl="0">
              <a:spcBef>
                <a:spcPts val="0"/>
              </a:spcBef>
              <a:buFont typeface="Quicksand"/>
              <a:buAutoNum type="alphaLcPeriod"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Extra Protective Assistants</a:t>
            </a:r>
          </a:p>
          <a:p>
            <a:pPr indent="-228600" lvl="0" marL="457200" rtl="0">
              <a:spcBef>
                <a:spcPts val="0"/>
              </a:spcBef>
              <a:buFont typeface="Quicksand"/>
              <a:buAutoNum type="alphaLcPeriod"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Environmental Pollution Apprehension</a:t>
            </a:r>
          </a:p>
          <a:p>
            <a:pPr indent="-228600" lvl="0" marL="457200" rtl="0">
              <a:spcBef>
                <a:spcPts val="0"/>
              </a:spcBef>
              <a:buFont typeface="Quicksand"/>
              <a:buAutoNum type="alphaLcPeriod"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Environmental Protection Agency</a:t>
            </a:r>
          </a:p>
          <a:p>
            <a:pPr indent="-228600" lvl="0" marL="457200">
              <a:spcBef>
                <a:spcPts val="0"/>
              </a:spcBef>
              <a:buFont typeface="Quicksand"/>
              <a:buAutoNum type="alphaLcPeriod"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Encrusted Pearl Agency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