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98" r:id="rId2"/>
    <p:sldId id="258" r:id="rId3"/>
    <p:sldId id="259" r:id="rId4"/>
    <p:sldId id="268" r:id="rId5"/>
    <p:sldId id="269" r:id="rId6"/>
    <p:sldId id="271" r:id="rId7"/>
    <p:sldId id="273" r:id="rId8"/>
    <p:sldId id="274" r:id="rId9"/>
    <p:sldId id="297" r:id="rId10"/>
    <p:sldId id="263" r:id="rId11"/>
    <p:sldId id="292" r:id="rId12"/>
    <p:sldId id="267" r:id="rId13"/>
    <p:sldId id="293" r:id="rId14"/>
    <p:sldId id="294" r:id="rId15"/>
    <p:sldId id="266" r:id="rId16"/>
    <p:sldId id="299" r:id="rId17"/>
    <p:sldId id="291" r:id="rId18"/>
    <p:sldId id="296" r:id="rId19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6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1F722DA-0757-4221-B32B-47BCE9B49ED7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1A7DE13-5785-4949-8D19-5C22682FD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67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2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5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9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3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9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7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6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6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021B1-C806-2F41-8BBD-83C4C1CEB742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2BAA-5B48-1C44-87B4-84E6B2CA8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2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A65A-A7FD-0A45-8B6B-5F2F4CB91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34717"/>
            <a:ext cx="7772400" cy="2565734"/>
          </a:xfrm>
        </p:spPr>
        <p:txBody>
          <a:bodyPr>
            <a:normAutofit/>
          </a:bodyPr>
          <a:lstStyle/>
          <a:p>
            <a:r>
              <a:rPr lang="en-US" dirty="0"/>
              <a:t>Physical vs. Chemical:</a:t>
            </a:r>
            <a:br>
              <a:rPr lang="en-US" dirty="0"/>
            </a:br>
            <a:r>
              <a:rPr lang="en-US" dirty="0"/>
              <a:t> Properties and Changes in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8515C-4611-AF49-B65E-1B9508311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8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90138"/>
            <a:ext cx="8178799" cy="968671"/>
          </a:xfrm>
        </p:spPr>
        <p:txBody>
          <a:bodyPr>
            <a:normAutofit/>
          </a:bodyPr>
          <a:lstStyle/>
          <a:p>
            <a:r>
              <a:rPr lang="en-US" u="sng" dirty="0">
                <a:latin typeface="+mn-lt"/>
              </a:rPr>
              <a:t>*Physical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2" y="1058809"/>
            <a:ext cx="6093183" cy="4393982"/>
          </a:xfrm>
        </p:spPr>
        <p:txBody>
          <a:bodyPr>
            <a:normAutofit/>
          </a:bodyPr>
          <a:lstStyle/>
          <a:p>
            <a:r>
              <a:rPr lang="en-US" sz="2800" dirty="0"/>
              <a:t>A physical change affects one or more physical properties (like size, shape, state, color, </a:t>
            </a:r>
            <a:r>
              <a:rPr lang="en-US" sz="2800" dirty="0" err="1"/>
              <a:t>etc</a:t>
            </a:r>
            <a:r>
              <a:rPr lang="en-US" sz="2800" dirty="0"/>
              <a:t>), but </a:t>
            </a:r>
            <a:r>
              <a:rPr lang="en-US" sz="2800" b="1" dirty="0"/>
              <a:t>DOES NOT </a:t>
            </a:r>
            <a:r>
              <a:rPr lang="en-US" sz="2800" dirty="0"/>
              <a:t>change the identity of the substance</a:t>
            </a:r>
          </a:p>
          <a:p>
            <a:endParaRPr lang="en-US" sz="2800" dirty="0"/>
          </a:p>
          <a:p>
            <a:r>
              <a:rPr lang="en-US" sz="2800" dirty="0"/>
              <a:t>Ex. Cotton can be dyed red. This cotton will still be flammable and it is still cotton so you’ve only changed the color of the cotton when you dyed it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3B79D-58A8-BB4B-943A-DE743FF5E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7" r="20030" b="-3"/>
          <a:stretch/>
        </p:blipFill>
        <p:spPr>
          <a:xfrm>
            <a:off x="5833044" y="1976277"/>
            <a:ext cx="3310955" cy="4881723"/>
          </a:xfrm>
          <a:custGeom>
            <a:avLst/>
            <a:gdLst>
              <a:gd name="connsiteX0" fmla="*/ 3151661 w 4414606"/>
              <a:gd name="connsiteY0" fmla="*/ 0 h 4881723"/>
              <a:gd name="connsiteX1" fmla="*/ 4414606 w 4414606"/>
              <a:gd name="connsiteY1" fmla="*/ 1262946 h 4881723"/>
              <a:gd name="connsiteX2" fmla="*/ 4414606 w 4414606"/>
              <a:gd name="connsiteY2" fmla="*/ 4881723 h 4881723"/>
              <a:gd name="connsiteX3" fmla="*/ 1730061 w 4414606"/>
              <a:gd name="connsiteY3" fmla="*/ 4881723 h 4881723"/>
              <a:gd name="connsiteX4" fmla="*/ 0 w 4414606"/>
              <a:gd name="connsiteY4" fmla="*/ 3151662 h 488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3A01831-0F54-6149-849C-286CD2B4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4" y="160337"/>
            <a:ext cx="8867273" cy="1143000"/>
          </a:xfrm>
        </p:spPr>
        <p:txBody>
          <a:bodyPr>
            <a:normAutofit fontScale="90000"/>
          </a:bodyPr>
          <a:lstStyle/>
          <a:p>
            <a:r>
              <a:rPr lang="en-US" altLang="en-US" u="sng" dirty="0"/>
              <a:t>*Evidence of a Physical Change occurred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A5FAC6CA-FFF3-0946-A212-F9D960263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474" y="1303338"/>
            <a:ext cx="5317958" cy="4822826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/>
              <a:t>Changes in shape, form,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/>
              <a:t>Cutting, breaking, bending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/>
              <a:t>Change in </a:t>
            </a:r>
            <a:r>
              <a:rPr lang="en-US" altLang="en-US" sz="3200" b="1" dirty="0"/>
              <a:t>phase </a:t>
            </a:r>
            <a:r>
              <a:rPr lang="en-US" altLang="en-US" sz="3200" dirty="0"/>
              <a:t>(This is always a physical change!)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/>
              <a:t>Physical changes are usually reversible</a:t>
            </a:r>
          </a:p>
        </p:txBody>
      </p:sp>
      <p:pic>
        <p:nvPicPr>
          <p:cNvPr id="7" name="Picture 2" descr="http://t2.gstatic.com/images?q=tbn:ANd9GcRKjASi6PKZDNtwNfUFYPvRlYdYETAQI9m2EmHNsDB1kZoBJjkKaQ">
            <a:extLst>
              <a:ext uri="{FF2B5EF4-FFF2-40B4-BE49-F238E27FC236}">
                <a16:creationId xmlns:a16="http://schemas.microsoft.com/office/drawing/2014/main" id="{8401FDBE-5272-994C-B27B-D00EF9512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33" y="3715397"/>
            <a:ext cx="3645568" cy="30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42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chemical change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6" r="2643" b="1"/>
          <a:stretch/>
        </p:blipFill>
        <p:spPr bwMode="auto">
          <a:xfrm>
            <a:off x="4997712" y="-228474"/>
            <a:ext cx="4321309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hemical chan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r="12013" b="1"/>
          <a:stretch/>
        </p:blipFill>
        <p:spPr bwMode="auto">
          <a:xfrm>
            <a:off x="5612815" y="2914471"/>
            <a:ext cx="3506541" cy="3146502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93" y="51069"/>
            <a:ext cx="4125198" cy="1311664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0000"/>
                </a:solidFill>
              </a:rPr>
              <a:t>* Chemical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23" y="1443247"/>
            <a:ext cx="5005137" cy="4978131"/>
          </a:xfrm>
        </p:spPr>
        <p:txBody>
          <a:bodyPr anchor="ctr">
            <a:normAutofit/>
          </a:bodyPr>
          <a:lstStyle/>
          <a:p>
            <a:r>
              <a:rPr lang="en-US" altLang="en-US" sz="4000" dirty="0">
                <a:solidFill>
                  <a:srgbClr val="000000"/>
                </a:solidFill>
              </a:rPr>
              <a:t>A </a:t>
            </a:r>
            <a:r>
              <a:rPr lang="en-US" altLang="en-US" sz="4000" b="1" dirty="0">
                <a:solidFill>
                  <a:srgbClr val="000000"/>
                </a:solidFill>
              </a:rPr>
              <a:t>chemical change</a:t>
            </a:r>
            <a:r>
              <a:rPr lang="en-US" altLang="en-US" sz="4000" dirty="0">
                <a:solidFill>
                  <a:srgbClr val="000000"/>
                </a:solidFill>
              </a:rPr>
              <a:t> is a change in which a substance is changed into a different substance </a:t>
            </a:r>
            <a:r>
              <a:rPr lang="en-US" sz="4000" dirty="0">
                <a:solidFill>
                  <a:srgbClr val="000000"/>
                </a:solidFill>
              </a:rPr>
              <a:t>with new properties.</a:t>
            </a:r>
          </a:p>
          <a:p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6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411D-3CF1-A245-AA16-6CD3F00E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832"/>
          </a:xfrm>
        </p:spPr>
        <p:txBody>
          <a:bodyPr>
            <a:normAutofit fontScale="90000"/>
          </a:bodyPr>
          <a:lstStyle/>
          <a:p>
            <a:r>
              <a:rPr lang="en-US" dirty="0"/>
              <a:t>*Examples of Chemical changes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E042D6-E064-F844-BE0D-D12D7705C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111338"/>
              </p:ext>
            </p:extLst>
          </p:nvPr>
        </p:nvGraphicFramePr>
        <p:xfrm>
          <a:off x="168442" y="1118937"/>
          <a:ext cx="8807116" cy="546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4855">
                  <a:extLst>
                    <a:ext uri="{9D8B030D-6E8A-4147-A177-3AD203B41FA5}">
                      <a16:colId xmlns:a16="http://schemas.microsoft.com/office/drawing/2014/main" val="617953245"/>
                    </a:ext>
                  </a:extLst>
                </a:gridCol>
                <a:gridCol w="5892261">
                  <a:extLst>
                    <a:ext uri="{9D8B030D-6E8A-4147-A177-3AD203B41FA5}">
                      <a16:colId xmlns:a16="http://schemas.microsoft.com/office/drawing/2014/main" val="2867787508"/>
                    </a:ext>
                  </a:extLst>
                </a:gridCol>
              </a:tblGrid>
              <a:tr h="739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Types of chemical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Description/ example of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10374"/>
                  </a:ext>
                </a:extLst>
              </a:tr>
              <a:tr h="5951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Color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Rotting banana changes from yellow to brown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65401"/>
                  </a:ext>
                </a:extLst>
              </a:tr>
              <a:tr h="739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Change in odor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Spoiled milk smell changes to sour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453647"/>
                  </a:ext>
                </a:extLst>
              </a:tr>
              <a:tr h="7876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Bubbling, clouding, or fizzing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 gas is forming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652185"/>
                  </a:ext>
                </a:extLst>
              </a:tr>
              <a:tr h="739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 precipitate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Two liquids mixed together creates a solid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271501"/>
                  </a:ext>
                </a:extLst>
              </a:tr>
              <a:tr h="739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Production of light or heat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66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98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D5708-51A5-DC47-B09E-EC4A27AF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B6EC3-7290-0149-BA2E-465ADB427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292279"/>
              </p:ext>
            </p:extLst>
          </p:nvPr>
        </p:nvGraphicFramePr>
        <p:xfrm>
          <a:off x="312822" y="374950"/>
          <a:ext cx="8686800" cy="61080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285">
                <a:tc gridSpan="2"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</a:rPr>
                        <a:t> if this is a physical or chemical change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561">
                <a:tc>
                  <a:txBody>
                    <a:bodyPr/>
                    <a:lstStyle/>
                    <a:p>
                      <a:r>
                        <a:rPr lang="en-US" sz="2800" dirty="0"/>
                        <a:t>1) Glass breaking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7) Hammering wood together to build treehouse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285">
                <a:tc>
                  <a:txBody>
                    <a:bodyPr/>
                    <a:lstStyle/>
                    <a:p>
                      <a:r>
                        <a:rPr lang="en-US" sz="2800" dirty="0"/>
                        <a:t>2) Rusting</a:t>
                      </a:r>
                      <a:r>
                        <a:rPr lang="en-US" sz="2800" baseline="0" dirty="0"/>
                        <a:t> bicycle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8) Creating glass sculpture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561">
                <a:tc>
                  <a:txBody>
                    <a:bodyPr/>
                    <a:lstStyle/>
                    <a:p>
                      <a:r>
                        <a:rPr lang="en-US" sz="2800" dirty="0"/>
                        <a:t>3) Burning 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9) Separating</a:t>
                      </a:r>
                      <a:r>
                        <a:rPr lang="en-US" sz="2800" baseline="0" dirty="0"/>
                        <a:t> sand from gravel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561">
                <a:tc>
                  <a:txBody>
                    <a:bodyPr/>
                    <a:lstStyle/>
                    <a:p>
                      <a:r>
                        <a:rPr lang="en-US" sz="2800" dirty="0"/>
                        <a:t>4) Cutting grass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10) Water</a:t>
                      </a:r>
                      <a:r>
                        <a:rPr lang="en-US" sz="2800" baseline="0" dirty="0"/>
                        <a:t> evaporating from pond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285">
                <a:tc>
                  <a:txBody>
                    <a:bodyPr/>
                    <a:lstStyle/>
                    <a:p>
                      <a:r>
                        <a:rPr lang="en-US" sz="2800" dirty="0"/>
                        <a:t>5) Frying an 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11) Fireworks</a:t>
                      </a:r>
                      <a:r>
                        <a:rPr lang="en-US" sz="2800" baseline="0" dirty="0"/>
                        <a:t> exploding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6561">
                <a:tc>
                  <a:txBody>
                    <a:bodyPr/>
                    <a:lstStyle/>
                    <a:p>
                      <a:r>
                        <a:rPr lang="en-US" sz="2800" dirty="0"/>
                        <a:t>6) Spoiling</a:t>
                      </a:r>
                      <a:r>
                        <a:rPr lang="en-US" sz="2800" baseline="0" dirty="0"/>
                        <a:t> food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12) Pouring milk on your cereal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7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B5B8-8297-F449-8B9A-41B3D270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EC818-1022-7246-8AAE-495A9EFA7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94A6F480-BF8B-1F42-8F71-D818E54F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0" y="199760"/>
            <a:ext cx="4499810" cy="21855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altLang="en-US" sz="3600" b="1" dirty="0"/>
              <a:t>When a chemical change occurs, energy is either released or absorbed</a:t>
            </a:r>
            <a:r>
              <a:rPr lang="en-US" altLang="en-US" sz="4000" b="1" dirty="0"/>
              <a:t>.</a:t>
            </a:r>
            <a:br>
              <a:rPr lang="en-US" altLang="en-US" sz="2800" dirty="0"/>
            </a:br>
            <a:endParaRPr lang="en-US" altLang="en-US" sz="2800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Content Placeholder 4">
            <a:extLst>
              <a:ext uri="{FF2B5EF4-FFF2-40B4-BE49-F238E27FC236}">
                <a16:creationId xmlns:a16="http://schemas.microsoft.com/office/drawing/2014/main" id="{3D748D62-E068-6148-9962-3DF4F995D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626" y="2454179"/>
            <a:ext cx="4351658" cy="417468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/>
              <a:t>A chemical reaction that </a:t>
            </a:r>
            <a:r>
              <a:rPr lang="en-US" altLang="en-US" sz="3600" b="1" dirty="0">
                <a:solidFill>
                  <a:srgbClr val="FF0000"/>
                </a:solidFill>
              </a:rPr>
              <a:t>releases energy </a:t>
            </a:r>
            <a:r>
              <a:rPr lang="en-US" altLang="en-US" sz="3600" dirty="0"/>
              <a:t>in the form of heat is called </a:t>
            </a:r>
            <a:r>
              <a:rPr lang="en-US" altLang="en-US" sz="3600" b="1" dirty="0">
                <a:solidFill>
                  <a:srgbClr val="FF0000"/>
                </a:solidFill>
              </a:rPr>
              <a:t>exothermic.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600" dirty="0"/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/>
              <a:t>Heat comes OUT</a:t>
            </a:r>
          </a:p>
          <a:p>
            <a:pPr lvl="2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/>
              <a:t>Exo = out</a:t>
            </a:r>
          </a:p>
          <a:p>
            <a:pPr lvl="2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/>
              <a:t>Thermic = heat</a:t>
            </a:r>
          </a:p>
          <a:p>
            <a:pPr lvl="2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600" dirty="0"/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b="1" dirty="0"/>
              <a:t>It will feel </a:t>
            </a:r>
            <a:r>
              <a:rPr lang="en-US" altLang="en-US" sz="3600" b="1" dirty="0">
                <a:solidFill>
                  <a:srgbClr val="FF0000"/>
                </a:solidFill>
              </a:rPr>
              <a:t>HOT</a:t>
            </a:r>
            <a:r>
              <a:rPr lang="en-US" altLang="en-US" sz="3600" b="1" dirty="0"/>
              <a:t>.</a:t>
            </a:r>
          </a:p>
        </p:txBody>
      </p:sp>
      <p:pic>
        <p:nvPicPr>
          <p:cNvPr id="44037" name="Picture 7" descr="http://sfappeal.com/news/images/fire.jpg">
            <a:extLst>
              <a:ext uri="{FF2B5EF4-FFF2-40B4-BE49-F238E27FC236}">
                <a16:creationId xmlns:a16="http://schemas.microsoft.com/office/drawing/2014/main" id="{50523109-309D-874E-8931-EE8206883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r="29215"/>
          <a:stretch/>
        </p:blipFill>
        <p:spPr bwMode="auto">
          <a:xfrm>
            <a:off x="4792342" y="0"/>
            <a:ext cx="4351658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258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37" name="Rectangle 13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7E7059-72A5-9C40-9D31-802C00708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3" r="1880"/>
          <a:stretch/>
        </p:blipFill>
        <p:spPr>
          <a:xfrm>
            <a:off x="3662266" y="10"/>
            <a:ext cx="5481734" cy="6857990"/>
          </a:xfrm>
          <a:custGeom>
            <a:avLst/>
            <a:gdLst>
              <a:gd name="connsiteX0" fmla="*/ 0 w 7308978"/>
              <a:gd name="connsiteY0" fmla="*/ 0 h 6858000"/>
              <a:gd name="connsiteX1" fmla="*/ 7308978 w 7308978"/>
              <a:gd name="connsiteY1" fmla="*/ 0 h 6858000"/>
              <a:gd name="connsiteX2" fmla="*/ 7308978 w 7308978"/>
              <a:gd name="connsiteY2" fmla="*/ 6858000 h 6858000"/>
              <a:gd name="connsiteX3" fmla="*/ 0 w 7308978"/>
              <a:gd name="connsiteY3" fmla="*/ 6858000 h 6858000"/>
              <a:gd name="connsiteX4" fmla="*/ 62983 w 7308978"/>
              <a:gd name="connsiteY4" fmla="*/ 6788730 h 6858000"/>
              <a:gd name="connsiteX5" fmla="*/ 1212978 w 7308978"/>
              <a:gd name="connsiteY5" fmla="*/ 3429000 h 6858000"/>
              <a:gd name="connsiteX6" fmla="*/ 62983 w 7308978"/>
              <a:gd name="connsiteY6" fmla="*/ 692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8" name="Freeform: Shape 13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0" name="Freeform: Shape 139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142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94A6F480-BF8B-1F42-8F71-D818E54F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7" y="205474"/>
            <a:ext cx="3917843" cy="19431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altLang="en-US" sz="3600" b="1" dirty="0"/>
              <a:t>When a chemical change occurs, energy is either released or absorbed.</a:t>
            </a:r>
            <a:br>
              <a:rPr lang="en-US" altLang="en-US" sz="2100" dirty="0"/>
            </a:br>
            <a:endParaRPr lang="en-US" altLang="en-US" sz="2100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326" y="2195336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035" name="Content Placeholder 4">
            <a:extLst>
              <a:ext uri="{FF2B5EF4-FFF2-40B4-BE49-F238E27FC236}">
                <a16:creationId xmlns:a16="http://schemas.microsoft.com/office/drawing/2014/main" id="{3D748D62-E068-6148-9962-3DF4F995D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306989"/>
            <a:ext cx="4026127" cy="43440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A chemical reaction that </a:t>
            </a:r>
            <a:r>
              <a:rPr lang="en-US" altLang="en-US" sz="3200" b="1" dirty="0">
                <a:solidFill>
                  <a:srgbClr val="0070C0"/>
                </a:solidFill>
              </a:rPr>
              <a:t>absorbs energy </a:t>
            </a:r>
            <a:r>
              <a:rPr lang="en-US" altLang="en-US" sz="3200" dirty="0"/>
              <a:t>in the form of heat is called </a:t>
            </a:r>
            <a:r>
              <a:rPr lang="en-US" altLang="en-US" sz="3200" b="1" dirty="0">
                <a:solidFill>
                  <a:srgbClr val="0070C0"/>
                </a:solidFill>
              </a:rPr>
              <a:t>endothermic</a:t>
            </a:r>
            <a:r>
              <a:rPr lang="en-US" altLang="en-US" sz="3200" b="1" dirty="0"/>
              <a:t>.</a:t>
            </a:r>
            <a:endParaRPr lang="en-US" altLang="en-US" sz="3200" dirty="0"/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Heat goes in</a:t>
            </a:r>
          </a:p>
          <a:p>
            <a:pPr lvl="2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Endo = In</a:t>
            </a:r>
          </a:p>
          <a:p>
            <a:pPr lvl="2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Thermic = heat</a:t>
            </a:r>
          </a:p>
          <a:p>
            <a:pPr lvl="2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200" dirty="0"/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/>
              <a:t>It will feel </a:t>
            </a:r>
            <a:r>
              <a:rPr lang="en-US" altLang="en-US" sz="3200" b="1" dirty="0">
                <a:solidFill>
                  <a:srgbClr val="0070C0"/>
                </a:solidFill>
              </a:rPr>
              <a:t>COLD.</a:t>
            </a:r>
          </a:p>
        </p:txBody>
      </p:sp>
    </p:spTree>
    <p:extLst>
      <p:ext uri="{BB962C8B-B14F-4D97-AF65-F5344CB8AC3E}">
        <p14:creationId xmlns:p14="http://schemas.microsoft.com/office/powerpoint/2010/main" val="427503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*What is a property?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384"/>
            <a:ext cx="8229600" cy="4525963"/>
          </a:xfrm>
        </p:spPr>
        <p:txBody>
          <a:bodyPr/>
          <a:lstStyle/>
          <a:p>
            <a:r>
              <a:rPr lang="en-US" dirty="0"/>
              <a:t>A property is a description of an object in which you can use your 5 senses to observe (see, touch, hear, smell, taste) </a:t>
            </a:r>
          </a:p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93" y="3276600"/>
            <a:ext cx="48101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2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66"/>
            <a:ext cx="8229600" cy="1143000"/>
          </a:xfrm>
        </p:spPr>
        <p:txBody>
          <a:bodyPr/>
          <a:lstStyle/>
          <a:p>
            <a:r>
              <a:rPr lang="en-US" dirty="0"/>
              <a:t>*Physical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116"/>
            <a:ext cx="8229600" cy="2204746"/>
          </a:xfrm>
        </p:spPr>
        <p:txBody>
          <a:bodyPr/>
          <a:lstStyle/>
          <a:p>
            <a:r>
              <a:rPr lang="en-US" u="sng" dirty="0"/>
              <a:t>Physical Properties </a:t>
            </a:r>
            <a:r>
              <a:rPr lang="en-US" dirty="0"/>
              <a:t>can be identified without changing what the substance is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B8863-FFFD-664E-A572-092812CA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81" y="3176337"/>
            <a:ext cx="4879813" cy="27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2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411D-3CF1-A245-AA16-6CD3F00E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832"/>
          </a:xfrm>
        </p:spPr>
        <p:txBody>
          <a:bodyPr>
            <a:normAutofit fontScale="90000"/>
          </a:bodyPr>
          <a:lstStyle/>
          <a:p>
            <a:r>
              <a:rPr lang="en-US" dirty="0"/>
              <a:t>*Examples of physical properties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E042D6-E064-F844-BE0D-D12D7705C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58683"/>
              </p:ext>
            </p:extLst>
          </p:nvPr>
        </p:nvGraphicFramePr>
        <p:xfrm>
          <a:off x="336884" y="697832"/>
          <a:ext cx="8470232" cy="579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474">
                  <a:extLst>
                    <a:ext uri="{9D8B030D-6E8A-4147-A177-3AD203B41FA5}">
                      <a16:colId xmlns:a16="http://schemas.microsoft.com/office/drawing/2014/main" val="617953245"/>
                    </a:ext>
                  </a:extLst>
                </a:gridCol>
                <a:gridCol w="4860758">
                  <a:extLst>
                    <a:ext uri="{9D8B030D-6E8A-4147-A177-3AD203B41FA5}">
                      <a16:colId xmlns:a16="http://schemas.microsoft.com/office/drawing/2014/main" val="2867787508"/>
                    </a:ext>
                  </a:extLst>
                </a:gridCol>
              </a:tblGrid>
              <a:tr h="8747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Types of physical properties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 of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10374"/>
                  </a:ext>
                </a:extLst>
              </a:tr>
              <a:tr h="6339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Color / 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164212"/>
                  </a:ext>
                </a:extLst>
              </a:tr>
              <a:tr h="6339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Shape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40817"/>
                  </a:ext>
                </a:extLst>
              </a:tr>
              <a:tr h="8747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Texture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How something feels when its touched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34238"/>
                  </a:ext>
                </a:extLst>
              </a:tr>
              <a:tr h="6339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Smell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154948"/>
                  </a:ext>
                </a:extLst>
              </a:tr>
              <a:tr h="6339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Physical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Is it a solid, liquid, or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858117"/>
                  </a:ext>
                </a:extLst>
              </a:tr>
              <a:tr h="12698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Melting, boiling, freezing, condensing, evaporation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How much energy is needed for it to change to different physical states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274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87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411D-3CF1-A245-AA16-6CD3F00E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832"/>
          </a:xfrm>
        </p:spPr>
        <p:txBody>
          <a:bodyPr>
            <a:normAutofit fontScale="90000"/>
          </a:bodyPr>
          <a:lstStyle/>
          <a:p>
            <a:r>
              <a:rPr lang="en-US" dirty="0"/>
              <a:t>*Examples of physical properties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E042D6-E064-F844-BE0D-D12D7705C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172073"/>
              </p:ext>
            </p:extLst>
          </p:nvPr>
        </p:nvGraphicFramePr>
        <p:xfrm>
          <a:off x="336884" y="902369"/>
          <a:ext cx="8470232" cy="564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179">
                  <a:extLst>
                    <a:ext uri="{9D8B030D-6E8A-4147-A177-3AD203B41FA5}">
                      <a16:colId xmlns:a16="http://schemas.microsoft.com/office/drawing/2014/main" val="617953245"/>
                    </a:ext>
                  </a:extLst>
                </a:gridCol>
                <a:gridCol w="5354053">
                  <a:extLst>
                    <a:ext uri="{9D8B030D-6E8A-4147-A177-3AD203B41FA5}">
                      <a16:colId xmlns:a16="http://schemas.microsoft.com/office/drawing/2014/main" val="2867787508"/>
                    </a:ext>
                  </a:extLst>
                </a:gridCol>
              </a:tblGrid>
              <a:tr h="739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Types of physical properties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 of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10374"/>
                  </a:ext>
                </a:extLst>
              </a:tr>
              <a:tr h="10729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Electrical conductivity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Ability for substance to conduct electrical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65401"/>
                  </a:ext>
                </a:extLst>
              </a:tr>
              <a:tr h="739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Magnetism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Ability to attract iron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453647"/>
                  </a:ext>
                </a:extLst>
              </a:tr>
              <a:tr h="10729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Solubility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Ability to dissolve into another substance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652185"/>
                  </a:ext>
                </a:extLst>
              </a:tr>
              <a:tr h="739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Ductility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Ability to be rolled into wires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271501"/>
                  </a:ext>
                </a:extLst>
              </a:tr>
              <a:tr h="10729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Malleability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Ability to be rolled into sheets </a:t>
                      </a:r>
                    </a:p>
                    <a:p>
                      <a:pPr algn="ctr"/>
                      <a:r>
                        <a:rPr lang="en-US" sz="2800" dirty="0"/>
                        <a:t>ex- aluminum foil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56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BF7EF24-9811-F64A-BE2A-94A32E69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alt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Physical properties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94FC254-66C6-9340-BDEC-23110D2CB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335726"/>
            <a:ext cx="78866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as many physical properties as you can for this item</a:t>
            </a:r>
          </a:p>
        </p:txBody>
      </p:sp>
      <p:pic>
        <p:nvPicPr>
          <p:cNvPr id="11268" name="Picture 6" descr="http://dietsindetails.com/userfiles/sugar(1).jpg">
            <a:extLst>
              <a:ext uri="{FF2B5EF4-FFF2-40B4-BE49-F238E27FC236}">
                <a16:creationId xmlns:a16="http://schemas.microsoft.com/office/drawing/2014/main" id="{04173C3B-EE11-0C47-88FA-2B8A5E4F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6851" y="1863801"/>
            <a:ext cx="5350296" cy="44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4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89AF3EA-7DFE-574A-B79F-F7D13897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049"/>
            <a:ext cx="8229600" cy="1143000"/>
          </a:xfrm>
        </p:spPr>
        <p:txBody>
          <a:bodyPr/>
          <a:lstStyle/>
          <a:p>
            <a:r>
              <a:rPr lang="en-US" altLang="en-US" dirty="0"/>
              <a:t>*Chemical properties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5939053-4BA3-4E4F-A179-1333A8522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442" y="1335505"/>
            <a:ext cx="419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dirty="0"/>
              <a:t>A </a:t>
            </a:r>
            <a:r>
              <a:rPr lang="en-US" altLang="en-US" sz="3600" b="1" dirty="0"/>
              <a:t>Chemical property</a:t>
            </a:r>
            <a:r>
              <a:rPr lang="en-US" altLang="en-US" sz="3600" dirty="0"/>
              <a:t> is a characteristic of a substance that can only be observed by changing the substance to a different substance.</a:t>
            </a:r>
          </a:p>
        </p:txBody>
      </p:sp>
      <p:pic>
        <p:nvPicPr>
          <p:cNvPr id="12292" name="Picture 2" descr="http://www.fierydarts.com/images2/magician_06.jpg">
            <a:extLst>
              <a:ext uri="{FF2B5EF4-FFF2-40B4-BE49-F238E27FC236}">
                <a16:creationId xmlns:a16="http://schemas.microsoft.com/office/drawing/2014/main" id="{2FDE78F9-9428-C043-8AA7-C750B54A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19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http://www.fierydarts.com/images2/magician_04.jpg">
            <a:extLst>
              <a:ext uri="{FF2B5EF4-FFF2-40B4-BE49-F238E27FC236}">
                <a16:creationId xmlns:a16="http://schemas.microsoft.com/office/drawing/2014/main" id="{0389E710-9F1E-A74E-AD8B-14FAF3F6D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19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328E3E-6796-8249-81B2-D579C3F5B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9" t="3591" r="4454" b="10391"/>
          <a:stretch/>
        </p:blipFill>
        <p:spPr>
          <a:xfrm rot="848129">
            <a:off x="5529510" y="1629776"/>
            <a:ext cx="494339" cy="717018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7573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411D-3CF1-A245-AA16-6CD3F00E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7832"/>
          </a:xfrm>
        </p:spPr>
        <p:txBody>
          <a:bodyPr>
            <a:normAutofit fontScale="90000"/>
          </a:bodyPr>
          <a:lstStyle/>
          <a:p>
            <a:r>
              <a:rPr lang="en-US" dirty="0"/>
              <a:t>*Examples of Chemical properties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E042D6-E064-F844-BE0D-D12D7705C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57740"/>
              </p:ext>
            </p:extLst>
          </p:nvPr>
        </p:nvGraphicFramePr>
        <p:xfrm>
          <a:off x="168442" y="1118937"/>
          <a:ext cx="8807116" cy="50853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4855">
                  <a:extLst>
                    <a:ext uri="{9D8B030D-6E8A-4147-A177-3AD203B41FA5}">
                      <a16:colId xmlns:a16="http://schemas.microsoft.com/office/drawing/2014/main" val="617953245"/>
                    </a:ext>
                  </a:extLst>
                </a:gridCol>
                <a:gridCol w="5892261">
                  <a:extLst>
                    <a:ext uri="{9D8B030D-6E8A-4147-A177-3AD203B41FA5}">
                      <a16:colId xmlns:a16="http://schemas.microsoft.com/office/drawing/2014/main" val="2867787508"/>
                    </a:ext>
                  </a:extLst>
                </a:gridCol>
              </a:tblGrid>
              <a:tr h="739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Types of chemical properties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 of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10374"/>
                  </a:ext>
                </a:extLst>
              </a:tr>
              <a:tr h="5951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Energy is released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 the form of a sound, gas, or 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65401"/>
                  </a:ext>
                </a:extLst>
              </a:tr>
              <a:tr h="739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Flammability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The ability for something to burn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453647"/>
                  </a:ext>
                </a:extLst>
              </a:tr>
              <a:tr h="7876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Nonflammability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Inability for something to burn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652185"/>
                  </a:ext>
                </a:extLst>
              </a:tr>
              <a:tr h="739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Ability to tarnish, rust, decompose, or form into another substance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271501"/>
                  </a:ext>
                </a:extLst>
              </a:tr>
              <a:tr h="10729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nonreactivity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Inability to tarnish, rust, decompose, or turn into another substance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92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A9DB-5991-6B49-B33D-68B7BF8F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a physical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6433E-CC59-AE4D-97CA-20B62A9F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5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621</Words>
  <Application>Microsoft Macintosh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Physical vs. Chemical:  Properties and Changes in Matter</vt:lpstr>
      <vt:lpstr>*What is a property?</vt:lpstr>
      <vt:lpstr>*Physical property</vt:lpstr>
      <vt:lpstr>*Examples of physical properties </vt:lpstr>
      <vt:lpstr>*Examples of physical properties </vt:lpstr>
      <vt:lpstr>Physical properties</vt:lpstr>
      <vt:lpstr>*Chemical properties</vt:lpstr>
      <vt:lpstr>*Examples of Chemical properties </vt:lpstr>
      <vt:lpstr>SO what is a physical change?</vt:lpstr>
      <vt:lpstr>*Physical Change</vt:lpstr>
      <vt:lpstr>*Evidence of a Physical Change occurred</vt:lpstr>
      <vt:lpstr>* Chemical change </vt:lpstr>
      <vt:lpstr>*Examples of Chemical changes </vt:lpstr>
      <vt:lpstr>Lets practice!</vt:lpstr>
      <vt:lpstr>PowerPoint Presentation</vt:lpstr>
      <vt:lpstr>PowerPoint Presentation</vt:lpstr>
      <vt:lpstr>When a chemical change occurs, energy is either released or absorbed. </vt:lpstr>
      <vt:lpstr>When a chemical change occurs, energy is either released or absorbed.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*What is a property?</dc:title>
  <dc:creator>Smart, Brittany S.</dc:creator>
  <cp:lastModifiedBy>Smart, Brittany S.</cp:lastModifiedBy>
  <cp:revision>7</cp:revision>
  <dcterms:created xsi:type="dcterms:W3CDTF">2020-01-10T04:34:05Z</dcterms:created>
  <dcterms:modified xsi:type="dcterms:W3CDTF">2020-01-10T04:48:21Z</dcterms:modified>
</cp:coreProperties>
</file>