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8"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ZEP_PJXnn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wrap="square" lIns="91425" tIns="91425" rIns="91425" bIns="91425" anchor="b" anchorCtr="0">
            <a:noAutofit/>
          </a:bodyPr>
          <a:lstStyle/>
          <a:p>
            <a:pPr lvl="0">
              <a:spcBef>
                <a:spcPts val="0"/>
              </a:spcBef>
              <a:buNone/>
            </a:pPr>
            <a:r>
              <a:rPr lang="en"/>
              <a:t>Plankton, Plant Life, &amp; Ocean Exploration </a:t>
            </a:r>
          </a:p>
        </p:txBody>
      </p:sp>
      <p:sp>
        <p:nvSpPr>
          <p:cNvPr id="55" name="Shape 55"/>
          <p:cNvSpPr txBox="1">
            <a:spLocks noGrp="1"/>
          </p:cNvSpPr>
          <p:nvPr>
            <p:ph type="subTitle" idx="1"/>
          </p:nvPr>
        </p:nvSpPr>
        <p:spPr>
          <a:xfrm>
            <a:off x="311700" y="2834125"/>
            <a:ext cx="8520600" cy="792600"/>
          </a:xfrm>
          <a:prstGeom prst="rect">
            <a:avLst/>
          </a:prstGeom>
        </p:spPr>
        <p:txBody>
          <a:bodyPr wrap="square" lIns="91425" tIns="91425" rIns="91425" bIns="91425" anchor="t" anchorCtr="0">
            <a:noAutofit/>
          </a:bodyPr>
          <a:lstStyle/>
          <a:p>
            <a:pPr lvl="0">
              <a:spcBef>
                <a:spcPts val="0"/>
              </a:spcBef>
              <a:buNone/>
            </a:pPr>
            <a:r>
              <a:rPr lang="en">
                <a:solidFill>
                  <a:srgbClr val="000000"/>
                </a:solidFill>
              </a:rPr>
              <a:t>Created And Presented By: Aeris Drost, Brooke Baldwin, Madison Pietruszka</a:t>
            </a:r>
          </a:p>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311700" y="2150850"/>
            <a:ext cx="8520600" cy="841800"/>
          </a:xfrm>
          <a:prstGeom prst="rect">
            <a:avLst/>
          </a:prstGeom>
          <a:solidFill>
            <a:srgbClr val="FFFFFF"/>
          </a:solidFill>
        </p:spPr>
        <p:txBody>
          <a:bodyPr wrap="square" lIns="91425" tIns="91425" rIns="91425" bIns="91425" anchor="ctr" anchorCtr="0">
            <a:noAutofit/>
          </a:bodyPr>
          <a:lstStyle/>
          <a:p>
            <a:pPr lvl="0">
              <a:spcBef>
                <a:spcPts val="0"/>
              </a:spcBef>
              <a:buNone/>
            </a:pPr>
            <a:r>
              <a:rPr lang="en"/>
              <a:t>Zooplankton and Phytoplankton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u="sng">
                <a:latin typeface="Cambria"/>
                <a:ea typeface="Cambria"/>
                <a:cs typeface="Cambria"/>
                <a:sym typeface="Cambria"/>
              </a:rPr>
              <a:t>What is Phytoplankton?</a:t>
            </a:r>
          </a:p>
        </p:txBody>
      </p:sp>
      <p:sp>
        <p:nvSpPr>
          <p:cNvPr id="66" name="Shape 66"/>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rgbClr val="000000"/>
              </a:buClr>
              <a:buChar char="●"/>
            </a:pPr>
            <a:r>
              <a:rPr lang="en">
                <a:solidFill>
                  <a:srgbClr val="000000"/>
                </a:solidFill>
              </a:rPr>
              <a:t>Phytoplankton are microscopic plants.</a:t>
            </a:r>
          </a:p>
          <a:p>
            <a:pPr marL="457200" lvl="0" indent="-342900" rtl="0">
              <a:spcBef>
                <a:spcPts val="0"/>
              </a:spcBef>
              <a:spcAft>
                <a:spcPts val="0"/>
              </a:spcAft>
              <a:buClr>
                <a:srgbClr val="000000"/>
              </a:buClr>
              <a:buChar char="●"/>
            </a:pPr>
            <a:r>
              <a:rPr lang="en">
                <a:solidFill>
                  <a:srgbClr val="000000"/>
                </a:solidFill>
              </a:rPr>
              <a:t>Phytoplankton lives in the upper part of the ocean where light penetrates.</a:t>
            </a:r>
          </a:p>
          <a:p>
            <a:pPr marL="457200" lvl="0" indent="-342900" rtl="0">
              <a:spcBef>
                <a:spcPts val="0"/>
              </a:spcBef>
              <a:spcAft>
                <a:spcPts val="0"/>
              </a:spcAft>
              <a:buClr>
                <a:srgbClr val="000000"/>
              </a:buClr>
              <a:buChar char="●"/>
            </a:pPr>
            <a:r>
              <a:rPr lang="en">
                <a:solidFill>
                  <a:srgbClr val="000000"/>
                </a:solidFill>
              </a:rPr>
              <a:t>Phytoplankton need sunlight for photosynthesis just like any other plant.</a:t>
            </a:r>
          </a:p>
          <a:p>
            <a:pPr marL="457200" lvl="0" indent="-342900">
              <a:spcBef>
                <a:spcPts val="0"/>
              </a:spcBef>
              <a:buClr>
                <a:srgbClr val="000000"/>
              </a:buClr>
              <a:buChar char="●"/>
            </a:pPr>
            <a:r>
              <a:rPr lang="en">
                <a:solidFill>
                  <a:srgbClr val="000000"/>
                </a:solidFill>
              </a:rPr>
              <a:t>Benefit: They provide food for many animals.</a:t>
            </a:r>
          </a:p>
        </p:txBody>
      </p:sp>
      <p:pic>
        <p:nvPicPr>
          <p:cNvPr id="67" name="Shape 67"/>
          <p:cNvPicPr preferRelativeResize="0"/>
          <p:nvPr/>
        </p:nvPicPr>
        <p:blipFill>
          <a:blip r:embed="rId4">
            <a:alphaModFix/>
          </a:blip>
          <a:stretch>
            <a:fillRect/>
          </a:stretch>
        </p:blipFill>
        <p:spPr>
          <a:xfrm>
            <a:off x="5975550" y="2927025"/>
            <a:ext cx="2984850" cy="2011850"/>
          </a:xfrm>
          <a:prstGeom prst="rect">
            <a:avLst/>
          </a:prstGeom>
          <a:noFill/>
          <a:ln w="19050" cap="flat" cmpd="sng">
            <a:solidFill>
              <a:srgbClr val="FFFFFF"/>
            </a:solidFill>
            <a:prstDash val="solid"/>
            <a:round/>
            <a:headEnd type="none" w="med" len="med"/>
            <a:tailEnd type="none" w="med" len="med"/>
          </a:ln>
        </p:spPr>
      </p:pic>
      <p:pic>
        <p:nvPicPr>
          <p:cNvPr id="68" name="Shape 68" descr="73070-049-01F12FC5.jpg"/>
          <p:cNvPicPr preferRelativeResize="0"/>
          <p:nvPr/>
        </p:nvPicPr>
        <p:blipFill>
          <a:blip r:embed="rId5">
            <a:alphaModFix/>
          </a:blip>
          <a:stretch>
            <a:fillRect/>
          </a:stretch>
        </p:blipFill>
        <p:spPr>
          <a:xfrm>
            <a:off x="160425" y="3099850"/>
            <a:ext cx="2452025" cy="1839025"/>
          </a:xfrm>
          <a:prstGeom prst="rect">
            <a:avLst/>
          </a:prstGeom>
          <a:noFill/>
          <a:ln w="19050" cap="flat" cmpd="sng">
            <a:solidFill>
              <a:srgbClr val="FFFFFF"/>
            </a:solidFill>
            <a:prstDash val="solid"/>
            <a:round/>
            <a:headEnd type="none" w="med" len="med"/>
            <a:tailEnd type="none" w="med" len="me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a:latin typeface="Cambria"/>
                <a:ea typeface="Cambria"/>
                <a:cs typeface="Cambria"/>
                <a:sym typeface="Cambria"/>
              </a:rPr>
              <a:t>How Phytoplankton Photosynthesize</a:t>
            </a:r>
            <a:r>
              <a:rPr lang="en"/>
              <a:t> </a:t>
            </a:r>
          </a:p>
        </p:txBody>
      </p:sp>
      <p:sp>
        <p:nvSpPr>
          <p:cNvPr id="74" name="Shape 74"/>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lvl="0" indent="457200">
              <a:spcBef>
                <a:spcPts val="0"/>
              </a:spcBef>
              <a:buNone/>
            </a:pPr>
            <a:r>
              <a:rPr lang="en">
                <a:solidFill>
                  <a:srgbClr val="000000"/>
                </a:solidFill>
                <a:latin typeface="Cambria"/>
                <a:ea typeface="Cambria"/>
                <a:cs typeface="Cambria"/>
                <a:sym typeface="Cambria"/>
              </a:rPr>
              <a:t>Similar to plants found on land, phytoplankton use their chlorophyll to get sunlight. They then take that sunlight and turn it into chemical energy. They also photosynthesize carbon dioxide and release oxygen. Most of the carbon is eventually returned to surface waters nearby when phytoplankton are eaten or decomposed. A little percentage may fall into the ocean as well. </a:t>
            </a:r>
          </a:p>
        </p:txBody>
      </p:sp>
      <p:pic>
        <p:nvPicPr>
          <p:cNvPr id="75" name="Shape 75"/>
          <p:cNvPicPr preferRelativeResize="0"/>
          <p:nvPr/>
        </p:nvPicPr>
        <p:blipFill>
          <a:blip r:embed="rId4">
            <a:alphaModFix/>
          </a:blip>
          <a:stretch>
            <a:fillRect/>
          </a:stretch>
        </p:blipFill>
        <p:spPr>
          <a:xfrm>
            <a:off x="748000" y="2855825"/>
            <a:ext cx="2857500" cy="1600200"/>
          </a:xfrm>
          <a:prstGeom prst="rect">
            <a:avLst/>
          </a:prstGeom>
          <a:noFill/>
          <a:ln>
            <a:noFill/>
          </a:ln>
        </p:spPr>
      </p:pic>
      <p:pic>
        <p:nvPicPr>
          <p:cNvPr id="76" name="Shape 76"/>
          <p:cNvPicPr preferRelativeResize="0"/>
          <p:nvPr/>
        </p:nvPicPr>
        <p:blipFill>
          <a:blip r:embed="rId5">
            <a:alphaModFix/>
          </a:blip>
          <a:stretch>
            <a:fillRect/>
          </a:stretch>
        </p:blipFill>
        <p:spPr>
          <a:xfrm>
            <a:off x="5488075" y="2855825"/>
            <a:ext cx="2857499" cy="1600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u="sng">
                <a:latin typeface="Cambria"/>
                <a:ea typeface="Cambria"/>
                <a:cs typeface="Cambria"/>
                <a:sym typeface="Cambria"/>
              </a:rPr>
              <a:t>What is Zooplankton?</a:t>
            </a:r>
          </a:p>
        </p:txBody>
      </p:sp>
      <p:sp>
        <p:nvSpPr>
          <p:cNvPr id="82" name="Shape 82"/>
          <p:cNvSpPr txBox="1">
            <a:spLocks noGrp="1"/>
          </p:cNvSpPr>
          <p:nvPr>
            <p:ph type="body" idx="1"/>
          </p:nvPr>
        </p:nvSpPr>
        <p:spPr>
          <a:xfrm>
            <a:off x="311700" y="1152475"/>
            <a:ext cx="8520600" cy="34164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rgbClr val="000000"/>
              </a:buClr>
              <a:buFont typeface="Cambria"/>
            </a:pPr>
            <a:r>
              <a:rPr lang="en">
                <a:solidFill>
                  <a:srgbClr val="000000"/>
                </a:solidFill>
                <a:latin typeface="Cambria"/>
                <a:ea typeface="Cambria"/>
                <a:cs typeface="Cambria"/>
                <a:sym typeface="Cambria"/>
              </a:rPr>
              <a:t>Small organisms that float with the current due to being weak swimmers.</a:t>
            </a:r>
          </a:p>
          <a:p>
            <a:pPr marL="457200" lvl="0" indent="-342900" rtl="0">
              <a:spcBef>
                <a:spcPts val="0"/>
              </a:spcBef>
              <a:spcAft>
                <a:spcPts val="0"/>
              </a:spcAft>
              <a:buClr>
                <a:srgbClr val="000000"/>
              </a:buClr>
              <a:buFont typeface="Cambria"/>
            </a:pPr>
            <a:r>
              <a:rPr lang="en">
                <a:solidFill>
                  <a:srgbClr val="000000"/>
                </a:solidFill>
                <a:latin typeface="Cambria"/>
                <a:ea typeface="Cambria"/>
                <a:cs typeface="Cambria"/>
                <a:sym typeface="Cambria"/>
              </a:rPr>
              <a:t>Unlike phytoplankton they can’t do photosynthesis.</a:t>
            </a:r>
          </a:p>
          <a:p>
            <a:pPr marL="457200" lvl="0" indent="-342900" rtl="0">
              <a:spcBef>
                <a:spcPts val="0"/>
              </a:spcBef>
              <a:spcAft>
                <a:spcPts val="0"/>
              </a:spcAft>
              <a:buClr>
                <a:srgbClr val="000000"/>
              </a:buClr>
              <a:buFont typeface="Cambria"/>
            </a:pPr>
            <a:r>
              <a:rPr lang="en">
                <a:solidFill>
                  <a:srgbClr val="000000"/>
                </a:solidFill>
                <a:latin typeface="Cambria"/>
                <a:ea typeface="Cambria"/>
                <a:cs typeface="Cambria"/>
                <a:sym typeface="Cambria"/>
              </a:rPr>
              <a:t>Benefits: They have a short life span and they can colonize habitats rapidly.</a:t>
            </a:r>
          </a:p>
          <a:p>
            <a:pPr marL="457200" lvl="0" indent="-342900">
              <a:spcBef>
                <a:spcPts val="0"/>
              </a:spcBef>
              <a:buClr>
                <a:srgbClr val="000000"/>
              </a:buClr>
              <a:buFont typeface="Cambria"/>
            </a:pPr>
            <a:r>
              <a:rPr lang="en">
                <a:solidFill>
                  <a:srgbClr val="000000"/>
                </a:solidFill>
                <a:latin typeface="Cambria"/>
                <a:ea typeface="Cambria"/>
                <a:cs typeface="Cambria"/>
                <a:sym typeface="Cambria"/>
              </a:rPr>
              <a:t>Located on the surface of the ocean and are the base of the food chain. Without them, it would disrupt the entire cycle.</a:t>
            </a:r>
          </a:p>
        </p:txBody>
      </p:sp>
      <p:pic>
        <p:nvPicPr>
          <p:cNvPr id="83" name="Shape 83" descr="Free photo Fish Marine Ocean Animal Nature Water Sea - Max Pixel"/>
          <p:cNvPicPr preferRelativeResize="0"/>
          <p:nvPr/>
        </p:nvPicPr>
        <p:blipFill>
          <a:blip r:embed="rId4">
            <a:alphaModFix/>
          </a:blip>
          <a:stretch>
            <a:fillRect/>
          </a:stretch>
        </p:blipFill>
        <p:spPr>
          <a:xfrm>
            <a:off x="151275" y="2915275"/>
            <a:ext cx="2718826" cy="2039125"/>
          </a:xfrm>
          <a:prstGeom prst="rect">
            <a:avLst/>
          </a:prstGeom>
          <a:noFill/>
          <a:ln w="19050" cap="flat" cmpd="sng">
            <a:solidFill>
              <a:srgbClr val="FFFFFF"/>
            </a:solidFill>
            <a:prstDash val="solid"/>
            <a:round/>
            <a:headEnd type="none" w="med" len="med"/>
            <a:tailEnd type="none" w="med" len="med"/>
          </a:ln>
        </p:spPr>
      </p:pic>
      <p:pic>
        <p:nvPicPr>
          <p:cNvPr id="84" name="Shape 84" descr="File:Meganyctiphanes norvegica2.jpg - Wikimedia Commons"/>
          <p:cNvPicPr preferRelativeResize="0"/>
          <p:nvPr/>
        </p:nvPicPr>
        <p:blipFill>
          <a:blip r:embed="rId5">
            <a:alphaModFix/>
          </a:blip>
          <a:stretch>
            <a:fillRect/>
          </a:stretch>
        </p:blipFill>
        <p:spPr>
          <a:xfrm>
            <a:off x="5446050" y="2915275"/>
            <a:ext cx="3568469" cy="2039125"/>
          </a:xfrm>
          <a:prstGeom prst="rect">
            <a:avLst/>
          </a:prstGeom>
          <a:noFill/>
          <a:ln w="19050" cap="flat" cmpd="sng">
            <a:solidFill>
              <a:srgbClr val="FFFFFF"/>
            </a:solidFill>
            <a:prstDash val="solid"/>
            <a:round/>
            <a:headEnd type="none" w="med" len="med"/>
            <a:tailEnd type="none" w="med" len="me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u="sng">
                <a:latin typeface="Cambria"/>
                <a:ea typeface="Cambria"/>
                <a:cs typeface="Cambria"/>
                <a:sym typeface="Cambria"/>
              </a:rPr>
              <a:t>Cellular Respiration in Zooplankton</a:t>
            </a:r>
          </a:p>
        </p:txBody>
      </p:sp>
      <p:sp>
        <p:nvSpPr>
          <p:cNvPr id="90" name="Shape 90"/>
          <p:cNvSpPr txBox="1">
            <a:spLocks noGrp="1"/>
          </p:cNvSpPr>
          <p:nvPr>
            <p:ph type="body" idx="1"/>
          </p:nvPr>
        </p:nvSpPr>
        <p:spPr>
          <a:xfrm>
            <a:off x="311700" y="1152475"/>
            <a:ext cx="3747600" cy="3411000"/>
          </a:xfrm>
          <a:prstGeom prst="rect">
            <a:avLst/>
          </a:prstGeom>
          <a:solidFill>
            <a:srgbClr val="FFFFFF"/>
          </a:solidFill>
        </p:spPr>
        <p:txBody>
          <a:bodyPr wrap="square" lIns="91425" tIns="91425" rIns="91425" bIns="91425" anchor="t" anchorCtr="0">
            <a:noAutofit/>
          </a:bodyPr>
          <a:lstStyle/>
          <a:p>
            <a:pPr marL="457200" lvl="0" indent="-342900" rtl="0">
              <a:spcBef>
                <a:spcPts val="0"/>
              </a:spcBef>
              <a:spcAft>
                <a:spcPts val="0"/>
              </a:spcAft>
              <a:buClr>
                <a:schemeClr val="dk1"/>
              </a:buClr>
              <a:buFont typeface="Cambria"/>
              <a:buChar char="●"/>
            </a:pPr>
            <a:r>
              <a:rPr lang="en">
                <a:solidFill>
                  <a:schemeClr val="dk1"/>
                </a:solidFill>
                <a:latin typeface="Cambria"/>
                <a:ea typeface="Cambria"/>
                <a:cs typeface="Cambria"/>
                <a:sym typeface="Cambria"/>
              </a:rPr>
              <a:t> Zooplankton must have O</a:t>
            </a:r>
            <a:r>
              <a:rPr lang="en" sz="1400">
                <a:solidFill>
                  <a:schemeClr val="dk1"/>
                </a:solidFill>
                <a:latin typeface="Cambria"/>
                <a:ea typeface="Cambria"/>
                <a:cs typeface="Cambria"/>
                <a:sym typeface="Cambria"/>
              </a:rPr>
              <a:t>2 </a:t>
            </a:r>
            <a:r>
              <a:rPr lang="en">
                <a:solidFill>
                  <a:schemeClr val="dk1"/>
                </a:solidFill>
                <a:latin typeface="Cambria"/>
                <a:ea typeface="Cambria"/>
                <a:cs typeface="Cambria"/>
                <a:sym typeface="Cambria"/>
              </a:rPr>
              <a:t>spread into their bodies by moving in from the gills.</a:t>
            </a:r>
          </a:p>
          <a:p>
            <a:pPr marL="457200" lvl="0" indent="-342900" rtl="0">
              <a:spcBef>
                <a:spcPts val="0"/>
              </a:spcBef>
              <a:spcAft>
                <a:spcPts val="0"/>
              </a:spcAft>
              <a:buClr>
                <a:schemeClr val="dk1"/>
              </a:buClr>
              <a:buFont typeface="Cambria"/>
              <a:buChar char="●"/>
            </a:pPr>
            <a:r>
              <a:rPr lang="en">
                <a:solidFill>
                  <a:schemeClr val="dk1"/>
                </a:solidFill>
                <a:latin typeface="Cambria"/>
                <a:ea typeface="Cambria"/>
                <a:cs typeface="Cambria"/>
                <a:sym typeface="Cambria"/>
              </a:rPr>
              <a:t>O</a:t>
            </a:r>
            <a:r>
              <a:rPr lang="en" sz="1400">
                <a:solidFill>
                  <a:schemeClr val="dk1"/>
                </a:solidFill>
                <a:latin typeface="Cambria"/>
                <a:ea typeface="Cambria"/>
                <a:cs typeface="Cambria"/>
                <a:sym typeface="Cambria"/>
              </a:rPr>
              <a:t>2 </a:t>
            </a:r>
            <a:r>
              <a:rPr lang="en">
                <a:solidFill>
                  <a:schemeClr val="dk1"/>
                </a:solidFill>
                <a:latin typeface="Cambria"/>
                <a:ea typeface="Cambria"/>
                <a:cs typeface="Cambria"/>
                <a:sym typeface="Cambria"/>
              </a:rPr>
              <a:t>spreads throughout their bodies.</a:t>
            </a:r>
          </a:p>
          <a:p>
            <a:pPr marL="457200" lvl="0" indent="-342900" rtl="0">
              <a:spcBef>
                <a:spcPts val="0"/>
              </a:spcBef>
              <a:spcAft>
                <a:spcPts val="0"/>
              </a:spcAft>
              <a:buClr>
                <a:schemeClr val="dk1"/>
              </a:buClr>
              <a:buFont typeface="Cambria"/>
              <a:buChar char="●"/>
            </a:pPr>
            <a:r>
              <a:rPr lang="en">
                <a:solidFill>
                  <a:schemeClr val="dk1"/>
                </a:solidFill>
                <a:latin typeface="Cambria"/>
                <a:ea typeface="Cambria"/>
                <a:cs typeface="Cambria"/>
                <a:sym typeface="Cambria"/>
              </a:rPr>
              <a:t>Can’t make their own sugars so they eat phytoplankton. </a:t>
            </a:r>
          </a:p>
          <a:p>
            <a:pPr marL="457200" lvl="0" indent="-342900" rtl="0">
              <a:spcBef>
                <a:spcPts val="0"/>
              </a:spcBef>
              <a:buClr>
                <a:schemeClr val="dk1"/>
              </a:buClr>
              <a:buFont typeface="Cambria"/>
              <a:buChar char="●"/>
            </a:pPr>
            <a:r>
              <a:rPr lang="en">
                <a:solidFill>
                  <a:schemeClr val="dk1"/>
                </a:solidFill>
                <a:latin typeface="Cambria"/>
                <a:ea typeface="Cambria"/>
                <a:cs typeface="Cambria"/>
                <a:sym typeface="Cambria"/>
              </a:rPr>
              <a:t>Waste (CO</a:t>
            </a:r>
            <a:r>
              <a:rPr lang="en" sz="1400">
                <a:solidFill>
                  <a:schemeClr val="dk1"/>
                </a:solidFill>
                <a:latin typeface="Cambria"/>
                <a:ea typeface="Cambria"/>
                <a:cs typeface="Cambria"/>
                <a:sym typeface="Cambria"/>
              </a:rPr>
              <a:t>2 </a:t>
            </a:r>
            <a:r>
              <a:rPr lang="en">
                <a:solidFill>
                  <a:schemeClr val="dk1"/>
                </a:solidFill>
                <a:latin typeface="Cambria"/>
                <a:ea typeface="Cambria"/>
                <a:cs typeface="Cambria"/>
                <a:sym typeface="Cambria"/>
              </a:rPr>
              <a:t>and H</a:t>
            </a:r>
            <a:r>
              <a:rPr lang="en" sz="1400">
                <a:solidFill>
                  <a:schemeClr val="dk1"/>
                </a:solidFill>
                <a:latin typeface="Cambria"/>
                <a:ea typeface="Cambria"/>
                <a:cs typeface="Cambria"/>
                <a:sym typeface="Cambria"/>
              </a:rPr>
              <a:t>2</a:t>
            </a:r>
            <a:r>
              <a:rPr lang="en">
                <a:solidFill>
                  <a:schemeClr val="dk1"/>
                </a:solidFill>
                <a:latin typeface="Cambria"/>
                <a:ea typeface="Cambria"/>
                <a:cs typeface="Cambria"/>
                <a:sym typeface="Cambria"/>
              </a:rPr>
              <a:t>O) go out the same way they got in.</a:t>
            </a:r>
          </a:p>
          <a:p>
            <a:pPr lvl="0">
              <a:spcBef>
                <a:spcPts val="0"/>
              </a:spcBef>
              <a:buNone/>
            </a:pPr>
            <a:endParaRPr>
              <a:solidFill>
                <a:schemeClr val="dk1"/>
              </a:solidFill>
              <a:latin typeface="Cambria"/>
              <a:ea typeface="Cambria"/>
              <a:cs typeface="Cambria"/>
              <a:sym typeface="Cambria"/>
            </a:endParaRPr>
          </a:p>
        </p:txBody>
      </p:sp>
      <p:pic>
        <p:nvPicPr>
          <p:cNvPr id="91" name="Shape 91" descr="File:Meganyctiphanes norvegica.jpg - Wikimedia Commons"/>
          <p:cNvPicPr preferRelativeResize="0"/>
          <p:nvPr/>
        </p:nvPicPr>
        <p:blipFill>
          <a:blip r:embed="rId4">
            <a:alphaModFix/>
          </a:blip>
          <a:stretch>
            <a:fillRect/>
          </a:stretch>
        </p:blipFill>
        <p:spPr>
          <a:xfrm>
            <a:off x="4542975" y="1152475"/>
            <a:ext cx="4289326" cy="3410998"/>
          </a:xfrm>
          <a:prstGeom prst="rect">
            <a:avLst/>
          </a:prstGeom>
          <a:noFill/>
          <a:ln w="19050" cap="flat" cmpd="sng">
            <a:solidFill>
              <a:srgbClr val="FFFFFF"/>
            </a:solidFill>
            <a:prstDash val="solid"/>
            <a:round/>
            <a:headEnd type="none" w="med" len="med"/>
            <a:tailEnd type="none" w="med" len="med"/>
          </a:ln>
        </p:spPr>
      </p:pic>
      <p:sp>
        <p:nvSpPr>
          <p:cNvPr id="92" name="Shape 92"/>
          <p:cNvSpPr/>
          <p:nvPr/>
        </p:nvSpPr>
        <p:spPr>
          <a:xfrm rot="-2159329">
            <a:off x="7274014" y="3088579"/>
            <a:ext cx="163879" cy="1058886"/>
          </a:xfrm>
          <a:prstGeom prst="up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3" name="Shape 93"/>
          <p:cNvSpPr txBox="1"/>
          <p:nvPr/>
        </p:nvSpPr>
        <p:spPr>
          <a:xfrm>
            <a:off x="7400100" y="3958450"/>
            <a:ext cx="1134600" cy="327900"/>
          </a:xfrm>
          <a:prstGeom prst="rect">
            <a:avLst/>
          </a:prstGeom>
          <a:noFill/>
          <a:ln>
            <a:noFill/>
          </a:ln>
        </p:spPr>
        <p:txBody>
          <a:bodyPr wrap="square" lIns="91425" tIns="91425" rIns="91425" bIns="91425" anchor="t" anchorCtr="0">
            <a:noAutofit/>
          </a:bodyPr>
          <a:lstStyle/>
          <a:p>
            <a:pPr lvl="0">
              <a:spcBef>
                <a:spcPts val="0"/>
              </a:spcBef>
              <a:buNone/>
            </a:pPr>
            <a:r>
              <a:rPr lang="en" sz="2400">
                <a:solidFill>
                  <a:srgbClr val="FFFFFF"/>
                </a:solidFill>
              </a:rPr>
              <a:t>Gills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a:solidFill>
            <a:srgbClr val="FFFFFF"/>
          </a:solidFill>
        </p:spPr>
        <p:txBody>
          <a:bodyPr wrap="square" lIns="91425" tIns="91425" rIns="91425" bIns="91425" anchor="t" anchorCtr="0">
            <a:noAutofit/>
          </a:bodyPr>
          <a:lstStyle/>
          <a:p>
            <a:pPr lvl="0" algn="ctr">
              <a:spcBef>
                <a:spcPts val="0"/>
              </a:spcBef>
              <a:buNone/>
            </a:pPr>
            <a:r>
              <a:rPr lang="en" u="sng">
                <a:latin typeface="Cambria"/>
                <a:ea typeface="Cambria"/>
                <a:cs typeface="Cambria"/>
                <a:sym typeface="Cambria"/>
              </a:rPr>
              <a:t>Fun Facts about Zooplankton &amp; Phytoplankton</a:t>
            </a:r>
          </a:p>
        </p:txBody>
      </p:sp>
      <p:sp>
        <p:nvSpPr>
          <p:cNvPr id="99" name="Shape 99"/>
          <p:cNvSpPr txBox="1">
            <a:spLocks noGrp="1"/>
          </p:cNvSpPr>
          <p:nvPr>
            <p:ph type="body" idx="1"/>
          </p:nvPr>
        </p:nvSpPr>
        <p:spPr>
          <a:xfrm>
            <a:off x="311700" y="1152475"/>
            <a:ext cx="3999900" cy="34164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1800" u="sng">
                <a:solidFill>
                  <a:srgbClr val="000000"/>
                </a:solidFill>
                <a:latin typeface="Cambria"/>
                <a:ea typeface="Cambria"/>
                <a:cs typeface="Cambria"/>
                <a:sym typeface="Cambria"/>
              </a:rPr>
              <a:t>Zooplankton:</a:t>
            </a:r>
          </a:p>
          <a:p>
            <a:pPr marL="457200" lvl="0" indent="-342900" rtl="0">
              <a:spcBef>
                <a:spcPts val="0"/>
              </a:spcBef>
              <a:spcAft>
                <a:spcPts val="0"/>
              </a:spcAft>
              <a:buClr>
                <a:srgbClr val="000000"/>
              </a:buClr>
              <a:buSzPct val="100000"/>
              <a:buFont typeface="Cambria"/>
            </a:pPr>
            <a:r>
              <a:rPr lang="en" sz="1800">
                <a:solidFill>
                  <a:srgbClr val="000000"/>
                </a:solidFill>
                <a:latin typeface="Cambria"/>
                <a:ea typeface="Cambria"/>
                <a:cs typeface="Cambria"/>
                <a:sym typeface="Cambria"/>
              </a:rPr>
              <a:t>Zooplankton begin their lives in estuaries.</a:t>
            </a:r>
          </a:p>
          <a:p>
            <a:pPr marL="457200" lvl="0" indent="-342900" rtl="0">
              <a:spcBef>
                <a:spcPts val="0"/>
              </a:spcBef>
              <a:spcAft>
                <a:spcPts val="0"/>
              </a:spcAft>
              <a:buClr>
                <a:srgbClr val="000000"/>
              </a:buClr>
              <a:buSzPct val="100000"/>
              <a:buFont typeface="Cambria"/>
            </a:pPr>
            <a:r>
              <a:rPr lang="en" sz="1800">
                <a:solidFill>
                  <a:srgbClr val="000000"/>
                </a:solidFill>
                <a:latin typeface="Cambria"/>
                <a:ea typeface="Cambria"/>
                <a:cs typeface="Cambria"/>
                <a:sym typeface="Cambria"/>
              </a:rPr>
              <a:t>They are the meals of some large animals.</a:t>
            </a:r>
          </a:p>
          <a:p>
            <a:pPr marL="457200" lvl="0" indent="-342900" rtl="0">
              <a:spcBef>
                <a:spcPts val="0"/>
              </a:spcBef>
              <a:spcAft>
                <a:spcPts val="0"/>
              </a:spcAft>
              <a:buClr>
                <a:srgbClr val="000000"/>
              </a:buClr>
              <a:buSzPct val="100000"/>
              <a:buFont typeface="Cambria"/>
            </a:pPr>
            <a:r>
              <a:rPr lang="en" sz="1800">
                <a:solidFill>
                  <a:srgbClr val="000000"/>
                </a:solidFill>
                <a:latin typeface="Cambria"/>
                <a:ea typeface="Cambria"/>
                <a:cs typeface="Cambria"/>
                <a:sym typeface="Cambria"/>
              </a:rPr>
              <a:t>Jellyfish are the largest of the holoplankton (a type of zooplankton that are permanent). </a:t>
            </a:r>
          </a:p>
          <a:p>
            <a:pPr marL="457200" lvl="0" indent="-342900">
              <a:spcBef>
                <a:spcPts val="0"/>
              </a:spcBef>
              <a:buClr>
                <a:srgbClr val="000000"/>
              </a:buClr>
              <a:buSzPct val="100000"/>
              <a:buFont typeface="Cambria"/>
            </a:pPr>
            <a:r>
              <a:rPr lang="en" sz="1800">
                <a:solidFill>
                  <a:srgbClr val="000000"/>
                </a:solidFill>
                <a:latin typeface="Cambria"/>
                <a:ea typeface="Cambria"/>
                <a:cs typeface="Cambria"/>
                <a:sym typeface="Cambria"/>
              </a:rPr>
              <a:t>Zooplankton (in greek) means “Wandering animals.”</a:t>
            </a:r>
          </a:p>
        </p:txBody>
      </p:sp>
      <p:sp>
        <p:nvSpPr>
          <p:cNvPr id="100" name="Shape 100"/>
          <p:cNvSpPr txBox="1">
            <a:spLocks noGrp="1"/>
          </p:cNvSpPr>
          <p:nvPr>
            <p:ph type="body" idx="2"/>
          </p:nvPr>
        </p:nvSpPr>
        <p:spPr>
          <a:xfrm>
            <a:off x="4832400" y="1152475"/>
            <a:ext cx="3999900" cy="3416400"/>
          </a:xfrm>
          <a:prstGeom prst="rect">
            <a:avLst/>
          </a:prstGeom>
          <a:solidFill>
            <a:srgbClr val="FFFFFF"/>
          </a:solidFill>
        </p:spPr>
        <p:txBody>
          <a:bodyPr wrap="square" lIns="91425" tIns="91425" rIns="91425" bIns="91425" anchor="t" anchorCtr="0">
            <a:noAutofit/>
          </a:bodyPr>
          <a:lstStyle/>
          <a:p>
            <a:pPr lvl="0" rtl="0">
              <a:spcBef>
                <a:spcPts val="0"/>
              </a:spcBef>
              <a:buNone/>
            </a:pPr>
            <a:r>
              <a:rPr lang="en" sz="1800" u="sng">
                <a:solidFill>
                  <a:srgbClr val="000000"/>
                </a:solidFill>
                <a:latin typeface="Cambria"/>
                <a:ea typeface="Cambria"/>
                <a:cs typeface="Cambria"/>
                <a:sym typeface="Cambria"/>
              </a:rPr>
              <a:t>Phytoplankton:</a:t>
            </a:r>
          </a:p>
          <a:p>
            <a:pPr marL="457200" lvl="0" indent="-342900" rtl="0">
              <a:spcBef>
                <a:spcPts val="0"/>
              </a:spcBef>
              <a:spcAft>
                <a:spcPts val="0"/>
              </a:spcAft>
              <a:buClr>
                <a:srgbClr val="000000"/>
              </a:buClr>
              <a:buSzPct val="100000"/>
              <a:buFont typeface="Cambria"/>
            </a:pPr>
            <a:r>
              <a:rPr lang="en" sz="1800">
                <a:solidFill>
                  <a:srgbClr val="000000"/>
                </a:solidFill>
                <a:latin typeface="Cambria"/>
                <a:ea typeface="Cambria"/>
                <a:cs typeface="Cambria"/>
                <a:sym typeface="Cambria"/>
              </a:rPr>
              <a:t>They make 50% of the oxygen we breathe.</a:t>
            </a:r>
          </a:p>
          <a:p>
            <a:pPr marL="457200" lvl="0" indent="-342900" rtl="0">
              <a:spcBef>
                <a:spcPts val="0"/>
              </a:spcBef>
              <a:spcAft>
                <a:spcPts val="0"/>
              </a:spcAft>
              <a:buClr>
                <a:srgbClr val="000000"/>
              </a:buClr>
              <a:buSzPct val="100000"/>
              <a:buFont typeface="Cambria"/>
            </a:pPr>
            <a:r>
              <a:rPr lang="en" sz="1800">
                <a:solidFill>
                  <a:srgbClr val="000000"/>
                </a:solidFill>
                <a:latin typeface="Cambria"/>
                <a:ea typeface="Cambria"/>
                <a:cs typeface="Cambria"/>
                <a:sym typeface="Cambria"/>
              </a:rPr>
              <a:t>Phytoplankton don’t have roots, stems, or leaves like other plants.</a:t>
            </a:r>
          </a:p>
          <a:p>
            <a:pPr marL="457200" lvl="0" indent="-342900" rtl="0">
              <a:spcBef>
                <a:spcPts val="0"/>
              </a:spcBef>
              <a:buClr>
                <a:srgbClr val="000000"/>
              </a:buClr>
              <a:buSzPct val="100000"/>
              <a:buFont typeface="Cambria"/>
            </a:pPr>
            <a:r>
              <a:rPr lang="en" sz="1800">
                <a:solidFill>
                  <a:srgbClr val="000000"/>
                </a:solidFill>
                <a:latin typeface="Cambria"/>
                <a:ea typeface="Cambria"/>
                <a:cs typeface="Cambria"/>
                <a:sym typeface="Cambria"/>
              </a:rPr>
              <a:t>Phytoplankton can cause harm to fish and humans due to overpopulation causing algal blooms (make toxic substances) to form. </a:t>
            </a:r>
          </a:p>
        </p:txBody>
      </p:sp>
      <p:sp>
        <p:nvSpPr>
          <p:cNvPr id="101" name="Shape 101"/>
          <p:cNvSpPr txBox="1"/>
          <p:nvPr/>
        </p:nvSpPr>
        <p:spPr>
          <a:xfrm>
            <a:off x="2500175" y="4568875"/>
            <a:ext cx="3999900" cy="572700"/>
          </a:xfrm>
          <a:prstGeom prst="rect">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rtl="0">
              <a:lnSpc>
                <a:spcPct val="115000"/>
              </a:lnSpc>
              <a:spcBef>
                <a:spcPts val="0"/>
              </a:spcBef>
              <a:spcAft>
                <a:spcPts val="1600"/>
              </a:spcAft>
              <a:buClr>
                <a:schemeClr val="dk1"/>
              </a:buClr>
              <a:buFont typeface="Arial"/>
              <a:buNone/>
            </a:pPr>
            <a:r>
              <a:rPr lang="en" u="sng" dirty="0">
                <a:solidFill>
                  <a:schemeClr val="hlink"/>
                </a:solidFill>
                <a:hlinkClick r:id="rId4"/>
              </a:rPr>
              <a:t>https://www.youtube.com/watch?v=ZEP_PJXnnNs</a:t>
            </a:r>
          </a:p>
          <a:p>
            <a:pPr lvl="0" rtl="0">
              <a:lnSpc>
                <a:spcPct val="115000"/>
              </a:lnSpc>
              <a:spcBef>
                <a:spcPts val="0"/>
              </a:spcBef>
              <a:spcAft>
                <a:spcPts val="1600"/>
              </a:spcAft>
              <a:buClr>
                <a:schemeClr val="dk1"/>
              </a:buClr>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Shape 106"/>
          <p:cNvSpPr txBox="1">
            <a:spLocks noGrp="1"/>
          </p:cNvSpPr>
          <p:nvPr>
            <p:ph type="body" idx="2"/>
          </p:nvPr>
        </p:nvSpPr>
        <p:spPr>
          <a:xfrm>
            <a:off x="4939500" y="189100"/>
            <a:ext cx="3837000" cy="4765200"/>
          </a:xfrm>
          <a:prstGeom prst="rect">
            <a:avLst/>
          </a:prstGeom>
        </p:spPr>
        <p:txBody>
          <a:bodyPr wrap="square" lIns="91425" tIns="91425" rIns="91425" bIns="91425" anchor="ctr" anchorCtr="0">
            <a:noAutofit/>
          </a:bodyPr>
          <a:lstStyle/>
          <a:p>
            <a:pPr lvl="0">
              <a:spcBef>
                <a:spcPts val="0"/>
              </a:spcBef>
              <a:buNone/>
            </a:pPr>
            <a:r>
              <a:rPr lang="en"/>
              <a:t>What is a difference between zooplankton and phytoplankton?</a:t>
            </a:r>
          </a:p>
          <a:p>
            <a:pPr lvl="0" rtl="0">
              <a:spcBef>
                <a:spcPts val="0"/>
              </a:spcBef>
              <a:buNone/>
            </a:pPr>
            <a:r>
              <a:rPr lang="en"/>
              <a:t>a) Zooplankton is a plant and phytoplankton is an animal.</a:t>
            </a:r>
          </a:p>
          <a:p>
            <a:pPr lvl="0" rtl="0">
              <a:spcBef>
                <a:spcPts val="0"/>
              </a:spcBef>
              <a:buNone/>
            </a:pPr>
            <a:r>
              <a:rPr lang="en"/>
              <a:t>b) They are both animals</a:t>
            </a:r>
          </a:p>
          <a:p>
            <a:pPr lvl="0" rtl="0">
              <a:spcBef>
                <a:spcPts val="0"/>
              </a:spcBef>
              <a:buNone/>
            </a:pPr>
            <a:r>
              <a:rPr lang="en"/>
              <a:t>c) Zooplankton can’t do photosynthesis and phytoplankton can.</a:t>
            </a:r>
          </a:p>
          <a:p>
            <a:pPr lvl="0">
              <a:spcBef>
                <a:spcPts val="0"/>
              </a:spcBef>
              <a:buNone/>
            </a:pPr>
            <a:r>
              <a:rPr lang="en"/>
              <a:t>d) Zooplankton can do photosynthesis and phytoplankton can’t.</a:t>
            </a:r>
          </a:p>
        </p:txBody>
      </p:sp>
      <p:sp>
        <p:nvSpPr>
          <p:cNvPr id="107" name="Shape 107"/>
          <p:cNvSpPr txBox="1">
            <a:spLocks noGrp="1"/>
          </p:cNvSpPr>
          <p:nvPr>
            <p:ph type="title"/>
          </p:nvPr>
        </p:nvSpPr>
        <p:spPr>
          <a:xfrm>
            <a:off x="265500" y="1233175"/>
            <a:ext cx="4045200" cy="1035900"/>
          </a:xfrm>
          <a:prstGeom prst="rect">
            <a:avLst/>
          </a:prstGeom>
          <a:solidFill>
            <a:srgbClr val="EFEFEF"/>
          </a:solidFill>
        </p:spPr>
        <p:txBody>
          <a:bodyPr wrap="square" lIns="91425" tIns="91425" rIns="91425" bIns="91425" anchor="b" anchorCtr="0">
            <a:noAutofit/>
          </a:bodyPr>
          <a:lstStyle/>
          <a:p>
            <a:pPr lvl="0">
              <a:spcBef>
                <a:spcPts val="0"/>
              </a:spcBef>
              <a:buNone/>
            </a:pPr>
            <a:r>
              <a:rPr lang="en"/>
              <a:t>Concept Check!</a:t>
            </a:r>
          </a:p>
        </p:txBody>
      </p:sp>
      <p:sp>
        <p:nvSpPr>
          <p:cNvPr id="108" name="Shape 108"/>
          <p:cNvSpPr txBox="1">
            <a:spLocks noGrp="1"/>
          </p:cNvSpPr>
          <p:nvPr>
            <p:ph type="subTitle" idx="1"/>
          </p:nvPr>
        </p:nvSpPr>
        <p:spPr>
          <a:xfrm>
            <a:off x="265500" y="3542450"/>
            <a:ext cx="4045200" cy="495600"/>
          </a:xfrm>
          <a:prstGeom prst="rect">
            <a:avLst/>
          </a:prstGeom>
          <a:solidFill>
            <a:srgbClr val="F3F3F3"/>
          </a:solidFill>
        </p:spPr>
        <p:txBody>
          <a:bodyPr wrap="square" lIns="91425" tIns="91425" rIns="91425" bIns="91425" anchor="t" anchorCtr="0">
            <a:noAutofit/>
          </a:bodyPr>
          <a:lstStyle/>
          <a:p>
            <a:pPr lvl="0">
              <a:spcBef>
                <a:spcPts val="0"/>
              </a:spcBef>
              <a:buNone/>
            </a:pPr>
            <a:r>
              <a:rPr lang="en"/>
              <a:t>Zooplankton and Phytoplankton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265500" y="1233175"/>
            <a:ext cx="4045200" cy="960300"/>
          </a:xfrm>
          <a:prstGeom prst="rect">
            <a:avLst/>
          </a:prstGeom>
          <a:solidFill>
            <a:srgbClr val="F3F3F3"/>
          </a:solidFill>
        </p:spPr>
        <p:txBody>
          <a:bodyPr wrap="square" lIns="91425" tIns="91425" rIns="91425" bIns="91425" anchor="b" anchorCtr="0">
            <a:noAutofit/>
          </a:bodyPr>
          <a:lstStyle/>
          <a:p>
            <a:pPr lvl="0">
              <a:spcBef>
                <a:spcPts val="0"/>
              </a:spcBef>
              <a:buNone/>
            </a:pPr>
            <a:r>
              <a:rPr lang="en"/>
              <a:t>Concept Check!</a:t>
            </a:r>
          </a:p>
        </p:txBody>
      </p:sp>
      <p:sp>
        <p:nvSpPr>
          <p:cNvPr id="114" name="Shape 114"/>
          <p:cNvSpPr txBox="1">
            <a:spLocks noGrp="1"/>
          </p:cNvSpPr>
          <p:nvPr>
            <p:ph type="subTitle" idx="1"/>
          </p:nvPr>
        </p:nvSpPr>
        <p:spPr>
          <a:xfrm>
            <a:off x="265500" y="2803075"/>
            <a:ext cx="4045200" cy="1235100"/>
          </a:xfrm>
          <a:prstGeom prst="rect">
            <a:avLst/>
          </a:prstGeom>
          <a:solidFill>
            <a:srgbClr val="F3F3F3"/>
          </a:solidFill>
        </p:spPr>
        <p:txBody>
          <a:bodyPr wrap="square" lIns="91425" tIns="91425" rIns="91425" bIns="91425" anchor="t" anchorCtr="0">
            <a:noAutofit/>
          </a:bodyPr>
          <a:lstStyle/>
          <a:p>
            <a:pPr lvl="0">
              <a:spcBef>
                <a:spcPts val="0"/>
              </a:spcBef>
              <a:buNone/>
            </a:pPr>
            <a:r>
              <a:rPr lang="en">
                <a:solidFill>
                  <a:srgbClr val="000000"/>
                </a:solidFill>
              </a:rPr>
              <a:t>Zooplankton and phytoplankton answer key.</a:t>
            </a:r>
          </a:p>
        </p:txBody>
      </p:sp>
      <p:sp>
        <p:nvSpPr>
          <p:cNvPr id="115" name="Shape 115"/>
          <p:cNvSpPr txBox="1">
            <a:spLocks noGrp="1"/>
          </p:cNvSpPr>
          <p:nvPr>
            <p:ph type="body" idx="2"/>
          </p:nvPr>
        </p:nvSpPr>
        <p:spPr>
          <a:xfrm>
            <a:off x="4939500" y="214325"/>
            <a:ext cx="3837000" cy="4815600"/>
          </a:xfrm>
          <a:prstGeom prst="rect">
            <a:avLst/>
          </a:prstGeom>
        </p:spPr>
        <p:txBody>
          <a:bodyPr wrap="square" lIns="91425" tIns="91425" rIns="91425" bIns="91425" anchor="ctr" anchorCtr="0">
            <a:noAutofit/>
          </a:bodyPr>
          <a:lstStyle/>
          <a:p>
            <a:pPr lvl="0">
              <a:spcBef>
                <a:spcPts val="0"/>
              </a:spcBef>
              <a:buNone/>
            </a:pPr>
            <a:endParaRPr/>
          </a:p>
          <a:p>
            <a:pPr lvl="0">
              <a:spcBef>
                <a:spcPts val="0"/>
              </a:spcBef>
              <a:buClr>
                <a:schemeClr val="dk1"/>
              </a:buClr>
              <a:buSzPct val="61111"/>
              <a:buFont typeface="Arial"/>
              <a:buNone/>
            </a:pPr>
            <a:r>
              <a:rPr lang="en"/>
              <a:t>What is a difference between zooplankton and phytoplankton?</a:t>
            </a:r>
          </a:p>
          <a:p>
            <a:pPr marL="457200" lvl="0" indent="-342900" rtl="0">
              <a:spcBef>
                <a:spcPts val="0"/>
              </a:spcBef>
              <a:buAutoNum type="alphaLcParenR"/>
            </a:pPr>
            <a:r>
              <a:rPr lang="en"/>
              <a:t>Zooplankton is a plant and phytoplankton is an animal.</a:t>
            </a:r>
          </a:p>
          <a:p>
            <a:pPr lvl="0">
              <a:spcBef>
                <a:spcPts val="0"/>
              </a:spcBef>
              <a:buClr>
                <a:schemeClr val="dk1"/>
              </a:buClr>
              <a:buSzPct val="61111"/>
              <a:buFont typeface="Arial"/>
              <a:buNone/>
            </a:pPr>
            <a:r>
              <a:rPr lang="en"/>
              <a:t>b) They are both animals</a:t>
            </a:r>
          </a:p>
          <a:p>
            <a:pPr lvl="0">
              <a:spcBef>
                <a:spcPts val="0"/>
              </a:spcBef>
              <a:buClr>
                <a:schemeClr val="dk1"/>
              </a:buClr>
              <a:buSzPct val="61111"/>
              <a:buFont typeface="Arial"/>
              <a:buNone/>
            </a:pPr>
            <a:r>
              <a:rPr lang="en">
                <a:highlight>
                  <a:srgbClr val="FFFF00"/>
                </a:highlight>
              </a:rPr>
              <a:t>c) Zooplankton can’t do photosynthesis and phytoplankton can.</a:t>
            </a:r>
          </a:p>
          <a:p>
            <a:pPr lvl="0">
              <a:spcBef>
                <a:spcPts val="0"/>
              </a:spcBef>
              <a:buClr>
                <a:schemeClr val="dk1"/>
              </a:buClr>
              <a:buSzPct val="61111"/>
              <a:buFont typeface="Arial"/>
              <a:buNone/>
            </a:pPr>
            <a:r>
              <a:rPr lang="en"/>
              <a:t>d) Zooplankton can do photosynthesis and phytoplankton can’t.</a:t>
            </a:r>
          </a:p>
          <a:p>
            <a:pPr lvl="0">
              <a:spcBef>
                <a:spcPts val="0"/>
              </a:spcBef>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458</Words>
  <Application>Microsoft Office PowerPoint</Application>
  <PresentationFormat>On-screen Show (16:9)</PresentationFormat>
  <Paragraphs>47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Simple Light</vt:lpstr>
      <vt:lpstr>Plankton, Plant Life, &amp; Ocean Exploration </vt:lpstr>
      <vt:lpstr>Zooplankton and Phytoplankton</vt:lpstr>
      <vt:lpstr>What is Phytoplankton?</vt:lpstr>
      <vt:lpstr>How Phytoplankton Photosynthesize </vt:lpstr>
      <vt:lpstr>What is Zooplankton?</vt:lpstr>
      <vt:lpstr>Cellular Respiration in Zooplankton</vt:lpstr>
      <vt:lpstr>Fun Facts about Zooplankton &amp; Phytoplankton</vt:lpstr>
      <vt:lpstr>Concept Check!</vt:lpstr>
      <vt:lpstr>Concept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Plankton, Plant Life, &amp; Ocean Exploration </dc:title>
  <dc:creator>Smart, Brittany S.</dc:creator>
  <cp:lastModifiedBy>Smart, Brittany S.</cp:lastModifiedBy>
  <cp:revision>1</cp:revision>
  <dcterms:modified xsi:type="dcterms:W3CDTF">2017-11-08T17:40:45Z</dcterms:modified>
</cp:coreProperties>
</file>