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ritannica.com/science/zooplankton" TargetMode="External"/><Relationship Id="rId3" Type="http://schemas.openxmlformats.org/officeDocument/2006/relationships/image" Target="../media/image22.jpg"/><Relationship Id="rId7" Type="http://schemas.openxmlformats.org/officeDocument/2006/relationships/hyperlink" Target="http://marinebio.org/oceans/zooplankton/index.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sanctuaries.noaa.gov/visit/ecosystems/kelp-welcome.html" TargetMode="External"/><Relationship Id="rId11" Type="http://schemas.openxmlformats.org/officeDocument/2006/relationships/hyperlink" Target="https://www.sportdiver.com/gear" TargetMode="External"/><Relationship Id="rId5" Type="http://schemas.openxmlformats.org/officeDocument/2006/relationships/hyperlink" Target="http://oceana.org/marine-life/marine-science-and-ecosystems/kelp-forest" TargetMode="External"/><Relationship Id="rId10" Type="http://schemas.openxmlformats.org/officeDocument/2006/relationships/hyperlink" Target="http://www.edc.uri.edu/restoration/html/gallery/invert/zoo.htm" TargetMode="External"/><Relationship Id="rId4" Type="http://schemas.openxmlformats.org/officeDocument/2006/relationships/hyperlink" Target="https://www.livescience.com/40276-coral-reefs.html" TargetMode="External"/><Relationship Id="rId9" Type="http://schemas.openxmlformats.org/officeDocument/2006/relationships/hyperlink" Target="http://www.encyclopedia.com/plants-and-animals/microbes-algae-and-fungi/moneran-and-protistan/zooplankto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thoughtco.com/zooplankton-definition-2291632" TargetMode="External"/><Relationship Id="rId3" Type="http://schemas.openxmlformats.org/officeDocument/2006/relationships/image" Target="../media/image8.jpg"/><Relationship Id="rId7" Type="http://schemas.openxmlformats.org/officeDocument/2006/relationships/hyperlink" Target="https://www.nauticalcharts.noaa.gov/csdl/ROV.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oceanservice.noaa.gov/facts/kelplives.html" TargetMode="External"/><Relationship Id="rId11" Type="http://schemas.openxmlformats.org/officeDocument/2006/relationships/hyperlink" Target="https://oceanservice.noaa.gov/facts/coral_protect.html" TargetMode="External"/><Relationship Id="rId5" Type="http://schemas.openxmlformats.org/officeDocument/2006/relationships/hyperlink" Target="https://oceanservice.noaa.gov/facts/auv-rov.html" TargetMode="External"/><Relationship Id="rId10" Type="http://schemas.openxmlformats.org/officeDocument/2006/relationships/hyperlink" Target="http://www.mbgnet.net/salt/coral/where.htm" TargetMode="External"/><Relationship Id="rId4" Type="http://schemas.openxmlformats.org/officeDocument/2006/relationships/hyperlink" Target="http://life.bio.sunysb.edu/marinebio/kelpforest.html" TargetMode="External"/><Relationship Id="rId9" Type="http://schemas.openxmlformats.org/officeDocument/2006/relationships/hyperlink" Target="http://brookwood.edu/sites/brookwood.edu/files/plankton_hw.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oceanservice.noaa.gov/facts/phyto.html" TargetMode="External"/><Relationship Id="rId3" Type="http://schemas.openxmlformats.org/officeDocument/2006/relationships/image" Target="../media/image23.jpg"/><Relationship Id="rId7" Type="http://schemas.openxmlformats.org/officeDocument/2006/relationships/hyperlink" Target="https://earthobservatory.nasa.gov/Features/Phytoplankt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oceanservice.noaa.gov/education/kits/corals/coral04_reefs.html" TargetMode="External"/><Relationship Id="rId11" Type="http://schemas.openxmlformats.org/officeDocument/2006/relationships/hyperlink" Target="https://www.marineinsight.com/naval-architecture/introduction-to-submarine-design/" TargetMode="External"/><Relationship Id="rId5" Type="http://schemas.openxmlformats.org/officeDocument/2006/relationships/hyperlink" Target="http://www.sports-information.org/scuba-diving.htm" TargetMode="External"/><Relationship Id="rId10" Type="http://schemas.openxmlformats.org/officeDocument/2006/relationships/hyperlink" Target="http://www.imas.utas.edu.au/zooplankton/about/what-are-zooplankton" TargetMode="External"/><Relationship Id="rId4" Type="http://schemas.openxmlformats.org/officeDocument/2006/relationships/hyperlink" Target="http://brookwood.edu/sites/brookwood.edu/files/plankton_hw.pdf" TargetMode="External"/><Relationship Id="rId9" Type="http://schemas.openxmlformats.org/officeDocument/2006/relationships/hyperlink" Target="http://www.mesa.edu.au/atoz/phytoplankton.as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earthobservatory.nasa.gov/Features/Phytoplankton/page2.php" TargetMode="External"/><Relationship Id="rId5" Type="http://schemas.openxmlformats.org/officeDocument/2006/relationships/hyperlink" Target="https://earthobservatory.nasa.gov/Features/Phytoplankton/" TargetMode="External"/><Relationship Id="rId4" Type="http://schemas.openxmlformats.org/officeDocument/2006/relationships/hyperlink" Target="https://www.youtube.com/watch?v=ZEP_PJXnn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90250" y="450150"/>
            <a:ext cx="8220900" cy="4090800"/>
          </a:xfrm>
          <a:prstGeom prst="rect">
            <a:avLst/>
          </a:prstGeom>
          <a:solidFill>
            <a:srgbClr val="D9D9D9"/>
          </a:solidFill>
        </p:spPr>
        <p:txBody>
          <a:bodyPr wrap="square" lIns="91425" tIns="91425" rIns="91425" bIns="91425" anchor="ctr" anchorCtr="0">
            <a:noAutofit/>
          </a:bodyPr>
          <a:lstStyle/>
          <a:p>
            <a:pPr lvl="0">
              <a:spcBef>
                <a:spcPts val="0"/>
              </a:spcBef>
              <a:buNone/>
            </a:pPr>
            <a:r>
              <a:rPr lang="en" sz="3600"/>
              <a:t>       Kelp Forests and Coral Reefs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Concept Check 2/3</a:t>
            </a:r>
          </a:p>
        </p:txBody>
      </p:sp>
      <p:sp>
        <p:nvSpPr>
          <p:cNvPr id="183" name="Shape 183"/>
          <p:cNvSpPr txBox="1">
            <a:spLocks noGrp="1"/>
          </p:cNvSpPr>
          <p:nvPr>
            <p:ph type="subTitle" idx="1"/>
          </p:nvPr>
        </p:nvSpPr>
        <p:spPr>
          <a:xfrm>
            <a:off x="265500" y="2803075"/>
            <a:ext cx="4045200" cy="12351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Kelp Forests and Coral Reefs</a:t>
            </a:r>
          </a:p>
        </p:txBody>
      </p:sp>
      <p:sp>
        <p:nvSpPr>
          <p:cNvPr id="184" name="Shape 184"/>
          <p:cNvSpPr txBox="1">
            <a:spLocks noGrp="1"/>
          </p:cNvSpPr>
          <p:nvPr>
            <p:ph type="body" idx="2"/>
          </p:nvPr>
        </p:nvSpPr>
        <p:spPr>
          <a:xfrm>
            <a:off x="4939500" y="255025"/>
            <a:ext cx="3837000" cy="4543200"/>
          </a:xfrm>
          <a:prstGeom prst="rect">
            <a:avLst/>
          </a:prstGeom>
        </p:spPr>
        <p:txBody>
          <a:bodyPr wrap="square" lIns="91425" tIns="91425" rIns="91425" bIns="91425" anchor="ctr" anchorCtr="0">
            <a:noAutofit/>
          </a:bodyPr>
          <a:lstStyle/>
          <a:p>
            <a:pPr lvl="0">
              <a:spcBef>
                <a:spcPts val="0"/>
              </a:spcBef>
              <a:buNone/>
            </a:pPr>
            <a:r>
              <a:rPr lang="en">
                <a:solidFill>
                  <a:srgbClr val="000000"/>
                </a:solidFill>
              </a:rPr>
              <a:t>Kelp Forest:</a:t>
            </a:r>
          </a:p>
          <a:p>
            <a:pPr marL="457200" lvl="0" indent="-342900">
              <a:spcBef>
                <a:spcPts val="0"/>
              </a:spcBef>
              <a:buClr>
                <a:srgbClr val="000000"/>
              </a:buClr>
              <a:buAutoNum type="arabicPeriod"/>
            </a:pPr>
            <a:r>
              <a:rPr lang="en">
                <a:solidFill>
                  <a:srgbClr val="000000"/>
                </a:solidFill>
              </a:rPr>
              <a:t>Why are kelp forests only found in shallow waters?</a:t>
            </a:r>
          </a:p>
          <a:p>
            <a:pPr lvl="0">
              <a:spcBef>
                <a:spcPts val="0"/>
              </a:spcBef>
              <a:buNone/>
            </a:pP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rtl="0">
              <a:spcBef>
                <a:spcPts val="0"/>
              </a:spcBef>
              <a:buNone/>
            </a:pPr>
            <a:r>
              <a:rPr lang="en"/>
              <a:t>Concept Check 2/3</a:t>
            </a:r>
          </a:p>
        </p:txBody>
      </p:sp>
      <p:sp>
        <p:nvSpPr>
          <p:cNvPr id="190" name="Shape 190"/>
          <p:cNvSpPr txBox="1">
            <a:spLocks noGrp="1"/>
          </p:cNvSpPr>
          <p:nvPr>
            <p:ph type="subTitle" idx="1"/>
          </p:nvPr>
        </p:nvSpPr>
        <p:spPr>
          <a:xfrm>
            <a:off x="265500" y="2803075"/>
            <a:ext cx="4045200" cy="12351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Kelp Forests and Coral Reefs</a:t>
            </a:r>
          </a:p>
        </p:txBody>
      </p:sp>
      <p:sp>
        <p:nvSpPr>
          <p:cNvPr id="191" name="Shape 191"/>
          <p:cNvSpPr txBox="1">
            <a:spLocks noGrp="1"/>
          </p:cNvSpPr>
          <p:nvPr>
            <p:ph type="body" idx="2"/>
          </p:nvPr>
        </p:nvSpPr>
        <p:spPr>
          <a:xfrm>
            <a:off x="4939500" y="255025"/>
            <a:ext cx="3837000" cy="4543200"/>
          </a:xfrm>
          <a:prstGeom prst="rect">
            <a:avLst/>
          </a:prstGeom>
        </p:spPr>
        <p:txBody>
          <a:bodyPr wrap="square" lIns="91425" tIns="91425" rIns="91425" bIns="91425" anchor="ctr" anchorCtr="0">
            <a:noAutofit/>
          </a:bodyPr>
          <a:lstStyle/>
          <a:p>
            <a:pPr lvl="0">
              <a:spcBef>
                <a:spcPts val="0"/>
              </a:spcBef>
              <a:buNone/>
            </a:pPr>
            <a:endParaRPr>
              <a:solidFill>
                <a:srgbClr val="000000"/>
              </a:solidFill>
            </a:endParaRPr>
          </a:p>
          <a:p>
            <a:pPr lvl="0" rtl="0">
              <a:spcBef>
                <a:spcPts val="0"/>
              </a:spcBef>
              <a:buNone/>
            </a:pPr>
            <a:r>
              <a:rPr lang="en">
                <a:solidFill>
                  <a:srgbClr val="000000"/>
                </a:solidFill>
              </a:rPr>
              <a:t>Kelp Forest:</a:t>
            </a:r>
          </a:p>
          <a:p>
            <a:pPr marL="457200" lvl="0" indent="-342900" rtl="0">
              <a:spcBef>
                <a:spcPts val="0"/>
              </a:spcBef>
              <a:buClr>
                <a:srgbClr val="000000"/>
              </a:buClr>
              <a:buAutoNum type="arabicPeriod"/>
            </a:pPr>
            <a:r>
              <a:rPr lang="en">
                <a:solidFill>
                  <a:srgbClr val="000000"/>
                </a:solidFill>
              </a:rPr>
              <a:t>Why are kelp forests only found in shallow waters?</a:t>
            </a:r>
          </a:p>
          <a:p>
            <a:pPr lvl="0" rtl="0">
              <a:lnSpc>
                <a:spcPct val="100000"/>
              </a:lnSpc>
              <a:spcBef>
                <a:spcPts val="0"/>
              </a:spcBef>
              <a:buNone/>
            </a:pPr>
            <a:r>
              <a:rPr lang="en" sz="1400">
                <a:solidFill>
                  <a:schemeClr val="dk1"/>
                </a:solidFill>
                <a:highlight>
                  <a:srgbClr val="4A86E8"/>
                </a:highlight>
              </a:rPr>
              <a:t>Kelp forests are only found in shallow waters because the kelp can not withstand temperatures below 64 degrees. They also need plentiful access to sunlight for photosynthesis.</a:t>
            </a:r>
          </a:p>
          <a:p>
            <a:pPr lvl="0" rtl="0">
              <a:spcBef>
                <a:spcPts val="0"/>
              </a:spcBef>
              <a:buNone/>
            </a:pPr>
            <a:endParaRPr>
              <a:solidFill>
                <a:srgbClr val="000000"/>
              </a:solidFill>
            </a:endParaRPr>
          </a:p>
          <a:p>
            <a:pPr lvl="0" rtl="0">
              <a:spcBef>
                <a:spcPts val="0"/>
              </a:spcBef>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rtl="0">
              <a:spcBef>
                <a:spcPts val="0"/>
              </a:spcBef>
              <a:buNone/>
            </a:pPr>
            <a:r>
              <a:rPr lang="en"/>
              <a:t>Concept Check 3/3</a:t>
            </a:r>
          </a:p>
        </p:txBody>
      </p:sp>
      <p:sp>
        <p:nvSpPr>
          <p:cNvPr id="197" name="Shape 197"/>
          <p:cNvSpPr txBox="1">
            <a:spLocks noGrp="1"/>
          </p:cNvSpPr>
          <p:nvPr>
            <p:ph type="subTitle" idx="1"/>
          </p:nvPr>
        </p:nvSpPr>
        <p:spPr>
          <a:xfrm>
            <a:off x="265500" y="2803075"/>
            <a:ext cx="4045200" cy="12351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Kelp Forests and Coral Reefs</a:t>
            </a:r>
          </a:p>
        </p:txBody>
      </p:sp>
      <p:sp>
        <p:nvSpPr>
          <p:cNvPr id="198" name="Shape 198"/>
          <p:cNvSpPr txBox="1">
            <a:spLocks noGrp="1"/>
          </p:cNvSpPr>
          <p:nvPr>
            <p:ph type="body" idx="2"/>
          </p:nvPr>
        </p:nvSpPr>
        <p:spPr>
          <a:xfrm>
            <a:off x="4939500" y="255025"/>
            <a:ext cx="3837000" cy="4543200"/>
          </a:xfrm>
          <a:prstGeom prst="rect">
            <a:avLst/>
          </a:prstGeom>
        </p:spPr>
        <p:txBody>
          <a:bodyPr wrap="square" lIns="91425" tIns="91425" rIns="91425" bIns="91425" anchor="ctr" anchorCtr="0">
            <a:noAutofit/>
          </a:bodyPr>
          <a:lstStyle/>
          <a:p>
            <a:pPr lvl="0">
              <a:spcBef>
                <a:spcPts val="0"/>
              </a:spcBef>
              <a:buNone/>
            </a:pPr>
            <a:endParaRPr>
              <a:solidFill>
                <a:srgbClr val="000000"/>
              </a:solidFill>
            </a:endParaRPr>
          </a:p>
          <a:p>
            <a:pPr lvl="0" rtl="0">
              <a:spcBef>
                <a:spcPts val="0"/>
              </a:spcBef>
              <a:buNone/>
            </a:pPr>
            <a:r>
              <a:rPr lang="en">
                <a:solidFill>
                  <a:srgbClr val="000000"/>
                </a:solidFill>
              </a:rPr>
              <a:t>Kelp Forests And Coral Reefs</a:t>
            </a:r>
          </a:p>
          <a:p>
            <a:pPr lvl="0">
              <a:spcBef>
                <a:spcPts val="0"/>
              </a:spcBef>
              <a:buNone/>
            </a:pPr>
            <a:r>
              <a:rPr lang="en">
                <a:solidFill>
                  <a:srgbClr val="000000"/>
                </a:solidFill>
              </a:rPr>
              <a:t>3.    How are kelp forests and coral reefs similar?</a:t>
            </a:r>
          </a:p>
          <a:p>
            <a:pPr lvl="0" rtl="0">
              <a:lnSpc>
                <a:spcPct val="100000"/>
              </a:lnSpc>
              <a:spcBef>
                <a:spcPts val="0"/>
              </a:spcBef>
              <a:buClr>
                <a:schemeClr val="dk1"/>
              </a:buClr>
              <a:buSzPct val="78571"/>
              <a:buFont typeface="Arial"/>
              <a:buNone/>
            </a:pPr>
            <a:r>
              <a:rPr lang="en" sz="1400">
                <a:solidFill>
                  <a:schemeClr val="dk1"/>
                </a:solidFill>
                <a:highlight>
                  <a:srgbClr val="4A86E8"/>
                </a:highlight>
              </a:rPr>
              <a:t>Both kelp forests and coral reefs are found near shore and protect the shoreline from floods, hurricanes, and a few other things.</a:t>
            </a:r>
          </a:p>
          <a:p>
            <a:pPr lvl="0" rtl="0">
              <a:spcBef>
                <a:spcPts val="0"/>
              </a:spcBef>
              <a:buNone/>
            </a:pP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1084175"/>
            <a:ext cx="8520600" cy="2370000"/>
          </a:xfrm>
          <a:prstGeom prst="rect">
            <a:avLst/>
          </a:prstGeom>
        </p:spPr>
        <p:txBody>
          <a:bodyPr wrap="square" lIns="91425" tIns="91425" rIns="91425" bIns="91425" anchor="ctr" anchorCtr="0">
            <a:noAutofit/>
          </a:bodyPr>
          <a:lstStyle/>
          <a:p>
            <a:pPr lvl="0">
              <a:spcBef>
                <a:spcPts val="0"/>
              </a:spcBef>
              <a:buNone/>
            </a:pPr>
            <a:r>
              <a:rPr lang="en" sz="4800"/>
              <a:t>Ocean Exploration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88250" y="100850"/>
            <a:ext cx="2760900" cy="668100"/>
          </a:xfrm>
          <a:prstGeom prst="rect">
            <a:avLst/>
          </a:prstGeom>
          <a:solidFill>
            <a:srgbClr val="FFFFFF"/>
          </a:solidFill>
        </p:spPr>
        <p:txBody>
          <a:bodyPr wrap="square" lIns="91425" tIns="91425" rIns="91425" bIns="91425" anchor="t" anchorCtr="0">
            <a:noAutofit/>
          </a:bodyPr>
          <a:lstStyle/>
          <a:p>
            <a:pPr lvl="0">
              <a:spcBef>
                <a:spcPts val="0"/>
              </a:spcBef>
              <a:buNone/>
            </a:pPr>
            <a:r>
              <a:rPr lang="en"/>
              <a:t>Scuba Divers</a:t>
            </a:r>
          </a:p>
        </p:txBody>
      </p:sp>
      <p:sp>
        <p:nvSpPr>
          <p:cNvPr id="209" name="Shape 209"/>
          <p:cNvSpPr txBox="1">
            <a:spLocks noGrp="1"/>
          </p:cNvSpPr>
          <p:nvPr>
            <p:ph type="body" idx="1"/>
          </p:nvPr>
        </p:nvSpPr>
        <p:spPr>
          <a:xfrm>
            <a:off x="311700" y="1152475"/>
            <a:ext cx="8520600" cy="1028400"/>
          </a:xfrm>
          <a:prstGeom prst="rect">
            <a:avLst/>
          </a:prstGeom>
          <a:solidFill>
            <a:srgbClr val="FFFFFF"/>
          </a:solidFill>
        </p:spPr>
        <p:txBody>
          <a:bodyPr wrap="square" lIns="91425" tIns="91425" rIns="91425" bIns="91425" anchor="t" anchorCtr="0">
            <a:noAutofit/>
          </a:bodyPr>
          <a:lstStyle/>
          <a:p>
            <a:pPr lvl="0" indent="457200">
              <a:spcBef>
                <a:spcPts val="0"/>
              </a:spcBef>
              <a:buNone/>
            </a:pPr>
            <a:r>
              <a:rPr lang="en">
                <a:solidFill>
                  <a:srgbClr val="000000"/>
                </a:solidFill>
              </a:rPr>
              <a:t>A Scuba diver is someone who goes underwater with diving materials such as masks, fins, regulators, buoyancy compensators, dive computers, wetsuits, snorkeling gear, dive watches, and underwater cameras.</a:t>
            </a:r>
          </a:p>
          <a:p>
            <a:pPr lvl="0">
              <a:spcBef>
                <a:spcPts val="0"/>
              </a:spcBef>
              <a:buNone/>
            </a:pPr>
            <a:endParaRPr>
              <a:solidFill>
                <a:srgbClr val="000000"/>
              </a:solidFill>
            </a:endParaRPr>
          </a:p>
        </p:txBody>
      </p:sp>
      <p:pic>
        <p:nvPicPr>
          <p:cNvPr id="210" name="Shape 210" descr="trim_cover.jpg"/>
          <p:cNvPicPr preferRelativeResize="0"/>
          <p:nvPr/>
        </p:nvPicPr>
        <p:blipFill>
          <a:blip r:embed="rId4">
            <a:alphaModFix/>
          </a:blip>
          <a:stretch>
            <a:fillRect/>
          </a:stretch>
        </p:blipFill>
        <p:spPr>
          <a:xfrm>
            <a:off x="1500200" y="2507975"/>
            <a:ext cx="5781451" cy="2381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138325"/>
            <a:ext cx="8520600" cy="8448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sz="3600" u="sng"/>
              <a:t>Scuba Divers (continued)</a:t>
            </a:r>
          </a:p>
        </p:txBody>
      </p:sp>
      <p:sp>
        <p:nvSpPr>
          <p:cNvPr id="216" name="Shape 216"/>
          <p:cNvSpPr txBox="1">
            <a:spLocks noGrp="1"/>
          </p:cNvSpPr>
          <p:nvPr>
            <p:ph type="body" idx="1"/>
          </p:nvPr>
        </p:nvSpPr>
        <p:spPr>
          <a:xfrm>
            <a:off x="311700" y="1152475"/>
            <a:ext cx="8520600" cy="3416400"/>
          </a:xfrm>
          <a:prstGeom prst="rect">
            <a:avLst/>
          </a:prstGeom>
          <a:solidFill>
            <a:srgbClr val="F3F3F3"/>
          </a:solidFill>
        </p:spPr>
        <p:txBody>
          <a:bodyPr wrap="square" lIns="91425" tIns="91425" rIns="91425" bIns="91425" anchor="t" anchorCtr="0">
            <a:noAutofit/>
          </a:bodyPr>
          <a:lstStyle/>
          <a:p>
            <a:pPr marL="457200" lvl="0" indent="-342900" rtl="0">
              <a:spcBef>
                <a:spcPts val="0"/>
              </a:spcBef>
              <a:spcAft>
                <a:spcPts val="0"/>
              </a:spcAft>
              <a:buClr>
                <a:srgbClr val="000000"/>
              </a:buClr>
            </a:pPr>
            <a:r>
              <a:rPr lang="en">
                <a:solidFill>
                  <a:srgbClr val="000000"/>
                </a:solidFill>
              </a:rPr>
              <a:t>Diving is a worldwide sport and is practiced at depths of 130 feet and below. Advanced divers usually go deeper than this.</a:t>
            </a:r>
          </a:p>
          <a:p>
            <a:pPr marL="457200" lvl="0" indent="-342900" rtl="0">
              <a:spcBef>
                <a:spcPts val="0"/>
              </a:spcBef>
              <a:buClr>
                <a:srgbClr val="000000"/>
              </a:buClr>
            </a:pPr>
            <a:r>
              <a:rPr lang="en">
                <a:solidFill>
                  <a:srgbClr val="000000"/>
                </a:solidFill>
              </a:rPr>
              <a:t>As divers go down, the water pressure goes up, which causes ear and sinus pain. Divers can usually go longer if they are in more shallow water because they don’t have to use as much oxygen because of the water pressure being low. The deeper you go, the more oxygen you use.</a:t>
            </a:r>
          </a:p>
          <a:p>
            <a:pPr lvl="0">
              <a:spcBef>
                <a:spcPts val="0"/>
              </a:spcBef>
              <a:buNone/>
            </a:pPr>
            <a:r>
              <a:rPr lang="en">
                <a:solidFill>
                  <a:srgbClr val="000000"/>
                </a:solidFill>
              </a:rPr>
              <a:t>Fun Fact: The world record for the deepest someone has scuba dived is 1,090 feet!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11700" y="214325"/>
            <a:ext cx="8520600" cy="6558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sz="3600" u="sng"/>
              <a:t>Submarines</a:t>
            </a:r>
          </a:p>
        </p:txBody>
      </p:sp>
      <p:sp>
        <p:nvSpPr>
          <p:cNvPr id="222" name="Shape 222"/>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marL="457200" lvl="0" indent="-342900" rtl="0">
              <a:spcBef>
                <a:spcPts val="0"/>
              </a:spcBef>
              <a:spcAft>
                <a:spcPts val="0"/>
              </a:spcAft>
              <a:buClr>
                <a:srgbClr val="000000"/>
              </a:buClr>
            </a:pPr>
            <a:r>
              <a:rPr lang="en">
                <a:solidFill>
                  <a:srgbClr val="000000"/>
                </a:solidFill>
              </a:rPr>
              <a:t>A submarine is a watercraft that operates under the sea for long periods of time that are used in the military.</a:t>
            </a:r>
          </a:p>
          <a:p>
            <a:pPr marL="457200" lvl="0" indent="-342900" rtl="0">
              <a:spcBef>
                <a:spcPts val="0"/>
              </a:spcBef>
              <a:spcAft>
                <a:spcPts val="0"/>
              </a:spcAft>
              <a:buClr>
                <a:srgbClr val="000000"/>
              </a:buClr>
            </a:pPr>
            <a:r>
              <a:rPr lang="en">
                <a:solidFill>
                  <a:srgbClr val="000000"/>
                </a:solidFill>
              </a:rPr>
              <a:t>Submarines can dive anywhere from about 660 feet-35,000 feet.</a:t>
            </a:r>
          </a:p>
          <a:p>
            <a:pPr marL="457200" lvl="0" indent="-342900" rtl="0">
              <a:spcBef>
                <a:spcPts val="0"/>
              </a:spcBef>
              <a:spcAft>
                <a:spcPts val="0"/>
              </a:spcAft>
              <a:buClr>
                <a:srgbClr val="000000"/>
              </a:buClr>
            </a:pPr>
            <a:r>
              <a:rPr lang="en">
                <a:solidFill>
                  <a:srgbClr val="000000"/>
                </a:solidFill>
              </a:rPr>
              <a:t>Some submarines can stay underwater for months at a time.</a:t>
            </a:r>
          </a:p>
          <a:p>
            <a:pPr marL="457200" lvl="0" indent="-342900" rtl="0">
              <a:spcBef>
                <a:spcPts val="0"/>
              </a:spcBef>
              <a:buClr>
                <a:srgbClr val="000000"/>
              </a:buClr>
            </a:pPr>
            <a:r>
              <a:rPr lang="en">
                <a:solidFill>
                  <a:srgbClr val="000000"/>
                </a:solidFill>
              </a:rPr>
              <a:t>Submarines were used during World War l and ll, and were called German U-boats.</a:t>
            </a:r>
          </a:p>
          <a:p>
            <a:pPr lvl="0">
              <a:spcBef>
                <a:spcPts val="0"/>
              </a:spcBef>
              <a:buNone/>
            </a:pPr>
            <a:endParaRPr>
              <a:solidFill>
                <a:srgbClr val="000000"/>
              </a:solidFill>
            </a:endParaRPr>
          </a:p>
        </p:txBody>
      </p:sp>
      <p:pic>
        <p:nvPicPr>
          <p:cNvPr id="223" name="Shape 223" descr="Submarine Orange Free Stock Photo - Public Domain Pictures"/>
          <p:cNvPicPr preferRelativeResize="0"/>
          <p:nvPr/>
        </p:nvPicPr>
        <p:blipFill>
          <a:blip r:embed="rId4">
            <a:alphaModFix/>
          </a:blip>
          <a:stretch>
            <a:fillRect/>
          </a:stretch>
        </p:blipFill>
        <p:spPr>
          <a:xfrm>
            <a:off x="3244557" y="2857349"/>
            <a:ext cx="2388173" cy="1711524"/>
          </a:xfrm>
          <a:prstGeom prst="rect">
            <a:avLst/>
          </a:prstGeom>
          <a:noFill/>
          <a:ln w="9525" cap="flat" cmpd="sng">
            <a:solidFill>
              <a:srgbClr val="FFFFFF"/>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150900"/>
            <a:ext cx="8520600" cy="8826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sz="3600" u="sng"/>
              <a:t>ROVs</a:t>
            </a:r>
          </a:p>
        </p:txBody>
      </p:sp>
      <p:sp>
        <p:nvSpPr>
          <p:cNvPr id="229" name="Shape 229"/>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marL="457200" lvl="0" indent="-342900" rtl="0">
              <a:spcBef>
                <a:spcPts val="0"/>
              </a:spcBef>
              <a:spcAft>
                <a:spcPts val="0"/>
              </a:spcAft>
              <a:buClr>
                <a:srgbClr val="000000"/>
              </a:buClr>
            </a:pPr>
            <a:r>
              <a:rPr lang="en">
                <a:solidFill>
                  <a:srgbClr val="000000"/>
                </a:solidFill>
              </a:rPr>
              <a:t>An ROV, or remotely operated vehicle, is an unoccupied underwater robot that connects to a ship by a series of cables. </a:t>
            </a:r>
          </a:p>
          <a:p>
            <a:pPr marL="457200" lvl="0" indent="-342900" rtl="0">
              <a:spcBef>
                <a:spcPts val="0"/>
              </a:spcBef>
              <a:spcAft>
                <a:spcPts val="0"/>
              </a:spcAft>
              <a:buClr>
                <a:srgbClr val="000000"/>
              </a:buClr>
            </a:pPr>
            <a:r>
              <a:rPr lang="en">
                <a:solidFill>
                  <a:srgbClr val="000000"/>
                </a:solidFill>
              </a:rPr>
              <a:t>This vehicle has a video camera, lights, a sonar system, and an articulating arm. </a:t>
            </a:r>
          </a:p>
          <a:p>
            <a:pPr marL="457200" lvl="0" indent="-342900" rtl="0">
              <a:spcBef>
                <a:spcPts val="0"/>
              </a:spcBef>
              <a:spcAft>
                <a:spcPts val="0"/>
              </a:spcAft>
              <a:buClr>
                <a:srgbClr val="000000"/>
              </a:buClr>
            </a:pPr>
            <a:r>
              <a:rPr lang="en">
                <a:solidFill>
                  <a:schemeClr val="dk1"/>
                </a:solidFill>
              </a:rPr>
              <a:t>The cables attached to the ship transfer command and control signals between the operator and the ROV, allowing the vehicle to navigate from a distance.</a:t>
            </a:r>
          </a:p>
          <a:p>
            <a:pPr marL="457200" lvl="0" indent="-342900" rtl="0">
              <a:spcBef>
                <a:spcPts val="0"/>
              </a:spcBef>
              <a:buClr>
                <a:schemeClr val="dk1"/>
              </a:buClr>
            </a:pPr>
            <a:r>
              <a:rPr lang="en">
                <a:solidFill>
                  <a:schemeClr val="dk1"/>
                </a:solidFill>
              </a:rPr>
              <a:t>ROVs can dive from about 13,000 feet to 35,000 feet.</a:t>
            </a:r>
          </a:p>
          <a:p>
            <a:pPr lvl="0">
              <a:spcBef>
                <a:spcPts val="0"/>
              </a:spcBef>
              <a:buNone/>
            </a:pPr>
            <a:endParaRPr>
              <a:solidFill>
                <a:srgbClr val="000000"/>
              </a:solidFill>
            </a:endParaRPr>
          </a:p>
        </p:txBody>
      </p:sp>
      <p:pic>
        <p:nvPicPr>
          <p:cNvPr id="230" name="Shape 230" descr="File:ROV Hercules 2005.JPG - Wikimedia Commons"/>
          <p:cNvPicPr preferRelativeResize="0"/>
          <p:nvPr/>
        </p:nvPicPr>
        <p:blipFill>
          <a:blip r:embed="rId4">
            <a:alphaModFix/>
          </a:blip>
          <a:stretch>
            <a:fillRect/>
          </a:stretch>
        </p:blipFill>
        <p:spPr>
          <a:xfrm>
            <a:off x="6328925" y="3106225"/>
            <a:ext cx="2815075" cy="1873800"/>
          </a:xfrm>
          <a:prstGeom prst="rect">
            <a:avLst/>
          </a:prstGeom>
          <a:noFill/>
          <a:ln w="19050" cap="flat" cmpd="sng">
            <a:solidFill>
              <a:srgbClr val="FFFFFF"/>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251500"/>
            <a:ext cx="8601300" cy="8826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sz="3600" u="sng"/>
              <a:t>What are sonar waves?</a:t>
            </a:r>
          </a:p>
        </p:txBody>
      </p:sp>
      <p:sp>
        <p:nvSpPr>
          <p:cNvPr id="236" name="Shape 236"/>
          <p:cNvSpPr txBox="1">
            <a:spLocks noGrp="1"/>
          </p:cNvSpPr>
          <p:nvPr>
            <p:ph type="body" idx="1"/>
          </p:nvPr>
        </p:nvSpPr>
        <p:spPr>
          <a:xfrm>
            <a:off x="311700" y="1272100"/>
            <a:ext cx="8601300" cy="3542400"/>
          </a:xfrm>
          <a:prstGeom prst="rect">
            <a:avLst/>
          </a:prstGeom>
          <a:solidFill>
            <a:srgbClr val="FFFFFF"/>
          </a:solidFill>
        </p:spPr>
        <p:txBody>
          <a:bodyPr wrap="square" lIns="91425" tIns="91425" rIns="91425" bIns="91425" anchor="t" anchorCtr="0">
            <a:noAutofit/>
          </a:bodyPr>
          <a:lstStyle/>
          <a:p>
            <a:pPr marL="457200" lvl="0" indent="-342900" rtl="0">
              <a:spcBef>
                <a:spcPts val="0"/>
              </a:spcBef>
              <a:spcAft>
                <a:spcPts val="0"/>
              </a:spcAft>
              <a:buClr>
                <a:srgbClr val="000000"/>
              </a:buClr>
            </a:pPr>
            <a:r>
              <a:rPr lang="en">
                <a:solidFill>
                  <a:srgbClr val="000000"/>
                </a:solidFill>
              </a:rPr>
              <a:t>A sonar is a system that uses sonar waves to measure distance and locate objects.</a:t>
            </a:r>
          </a:p>
          <a:p>
            <a:pPr marL="457200" lvl="0" indent="-342900" rtl="0">
              <a:spcBef>
                <a:spcPts val="0"/>
              </a:spcBef>
              <a:spcAft>
                <a:spcPts val="0"/>
              </a:spcAft>
              <a:buClr>
                <a:srgbClr val="000000"/>
              </a:buClr>
            </a:pPr>
            <a:r>
              <a:rPr lang="en">
                <a:solidFill>
                  <a:srgbClr val="000000"/>
                </a:solidFill>
              </a:rPr>
              <a:t>Ships aim sound waves toward the bottom of the ocean and measure the amount of time it takes to receive an echo. These waves can also bounce off of submarines and fish. The deeper the ocean floor, the longer it takes to get an echo.</a:t>
            </a:r>
          </a:p>
          <a:p>
            <a:pPr marL="457200" lvl="0" indent="-342900" rtl="0">
              <a:spcBef>
                <a:spcPts val="0"/>
              </a:spcBef>
              <a:spcAft>
                <a:spcPts val="0"/>
              </a:spcAft>
              <a:buClr>
                <a:srgbClr val="000000"/>
              </a:buClr>
            </a:pPr>
            <a:r>
              <a:rPr lang="en">
                <a:solidFill>
                  <a:srgbClr val="000000"/>
                </a:solidFill>
              </a:rPr>
              <a:t>A sonar can also show detailed images of small areas of the ocean floor. </a:t>
            </a:r>
          </a:p>
          <a:p>
            <a:pPr marL="457200" lvl="0" indent="-342900" rtl="0">
              <a:spcBef>
                <a:spcPts val="0"/>
              </a:spcBef>
              <a:buClr>
                <a:srgbClr val="000000"/>
              </a:buClr>
            </a:pPr>
            <a:r>
              <a:rPr lang="en">
                <a:solidFill>
                  <a:srgbClr val="000000"/>
                </a:solidFill>
              </a:rPr>
              <a:t>This exploration continues to bring new discoveries of geological formations and events.</a:t>
            </a:r>
          </a:p>
          <a:p>
            <a:pPr lvl="0">
              <a:spcBef>
                <a:spcPts val="0"/>
              </a:spcBef>
              <a:buNone/>
            </a:pP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091FC"/>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0" y="0"/>
            <a:ext cx="9144000" cy="933000"/>
          </a:xfrm>
          <a:prstGeom prst="rect">
            <a:avLst/>
          </a:prstGeom>
          <a:solidFill>
            <a:srgbClr val="5091FC"/>
          </a:solidFill>
        </p:spPr>
        <p:txBody>
          <a:bodyPr wrap="square" lIns="91425" tIns="91425" rIns="91425" bIns="91425" anchor="t" anchorCtr="0">
            <a:noAutofit/>
          </a:bodyPr>
          <a:lstStyle/>
          <a:p>
            <a:pPr lvl="0" algn="ctr">
              <a:spcBef>
                <a:spcPts val="0"/>
              </a:spcBef>
              <a:buNone/>
            </a:pPr>
            <a:r>
              <a:rPr lang="en" sz="3600" u="sng"/>
              <a:t>Sonar</a:t>
            </a:r>
          </a:p>
        </p:txBody>
      </p:sp>
      <p:pic>
        <p:nvPicPr>
          <p:cNvPr id="242" name="Shape 242" descr="dreams.metroeve_sonar-dreams-meaning.jpg"/>
          <p:cNvPicPr preferRelativeResize="0"/>
          <p:nvPr/>
        </p:nvPicPr>
        <p:blipFill>
          <a:blip r:embed="rId3">
            <a:alphaModFix/>
          </a:blip>
          <a:stretch>
            <a:fillRect/>
          </a:stretch>
        </p:blipFill>
        <p:spPr>
          <a:xfrm>
            <a:off x="2159125" y="1245400"/>
            <a:ext cx="4977000" cy="3633350"/>
          </a:xfrm>
          <a:prstGeom prst="rect">
            <a:avLst/>
          </a:prstGeom>
          <a:noFill/>
          <a:ln w="19050" cap="flat" cmpd="sng">
            <a:solidFill>
              <a:srgbClr val="FFFFFF"/>
            </a:solidFill>
            <a:prstDash val="solid"/>
            <a:round/>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65500" y="955525"/>
            <a:ext cx="4045200" cy="909300"/>
          </a:xfrm>
          <a:prstGeom prst="rect">
            <a:avLst/>
          </a:prstGeom>
          <a:solidFill>
            <a:srgbClr val="FFFFFF"/>
          </a:solidFill>
        </p:spPr>
        <p:txBody>
          <a:bodyPr wrap="square" lIns="91425" tIns="91425" rIns="91425" bIns="91425" anchor="b" anchorCtr="0">
            <a:noAutofit/>
          </a:bodyPr>
          <a:lstStyle/>
          <a:p>
            <a:pPr lvl="0">
              <a:spcBef>
                <a:spcPts val="0"/>
              </a:spcBef>
              <a:buNone/>
            </a:pPr>
            <a:r>
              <a:rPr lang="en"/>
              <a:t>Coral Reefs</a:t>
            </a:r>
          </a:p>
        </p:txBody>
      </p:sp>
      <p:sp>
        <p:nvSpPr>
          <p:cNvPr id="126" name="Shape 126"/>
          <p:cNvSpPr txBox="1">
            <a:spLocks noGrp="1"/>
          </p:cNvSpPr>
          <p:nvPr>
            <p:ph type="subTitle" idx="1"/>
          </p:nvPr>
        </p:nvSpPr>
        <p:spPr>
          <a:xfrm>
            <a:off x="265500" y="2936875"/>
            <a:ext cx="4045200" cy="1482300"/>
          </a:xfrm>
          <a:prstGeom prst="rect">
            <a:avLst/>
          </a:prstGeom>
          <a:solidFill>
            <a:srgbClr val="FFFFFF"/>
          </a:solidFill>
        </p:spPr>
        <p:txBody>
          <a:bodyPr wrap="square" lIns="91425" tIns="91425" rIns="91425" bIns="91425" anchor="t" anchorCtr="0">
            <a:noAutofit/>
          </a:bodyPr>
          <a:lstStyle/>
          <a:p>
            <a:pPr lvl="0">
              <a:spcBef>
                <a:spcPts val="0"/>
              </a:spcBef>
              <a:buNone/>
            </a:pPr>
            <a:r>
              <a:rPr lang="en">
                <a:solidFill>
                  <a:srgbClr val="000000"/>
                </a:solidFill>
              </a:rPr>
              <a:t>A coral reef is a very diverse underwater ecosystem made up of the skeletons of animals that had no vertebrae.</a:t>
            </a:r>
          </a:p>
        </p:txBody>
      </p:sp>
      <p:sp>
        <p:nvSpPr>
          <p:cNvPr id="127" name="Shape 127"/>
          <p:cNvSpPr txBox="1">
            <a:spLocks noGrp="1"/>
          </p:cNvSpPr>
          <p:nvPr>
            <p:ph type="body" idx="2"/>
          </p:nvPr>
        </p:nvSpPr>
        <p:spPr>
          <a:xfrm>
            <a:off x="4939500" y="83875"/>
            <a:ext cx="3837000" cy="4960800"/>
          </a:xfrm>
          <a:prstGeom prst="rect">
            <a:avLst/>
          </a:prstGeom>
          <a:solidFill>
            <a:srgbClr val="5091FC"/>
          </a:solidFill>
        </p:spPr>
        <p:txBody>
          <a:bodyPr wrap="square" lIns="91425" tIns="91425" rIns="91425" bIns="91425" anchor="ctr" anchorCtr="0">
            <a:noAutofit/>
          </a:bodyPr>
          <a:lstStyle/>
          <a:p>
            <a:pPr lvl="0">
              <a:spcBef>
                <a:spcPts val="0"/>
              </a:spcBef>
              <a:buNone/>
            </a:pPr>
            <a:endParaRPr sz="1600">
              <a:solidFill>
                <a:srgbClr val="000000"/>
              </a:solidFill>
            </a:endParaRPr>
          </a:p>
          <a:p>
            <a:pPr lvl="0">
              <a:spcBef>
                <a:spcPts val="0"/>
              </a:spcBef>
              <a:buNone/>
            </a:pPr>
            <a:endParaRPr sz="1600">
              <a:solidFill>
                <a:srgbClr val="000000"/>
              </a:solidFill>
            </a:endParaRPr>
          </a:p>
          <a:p>
            <a:pPr lvl="0">
              <a:spcBef>
                <a:spcPts val="0"/>
              </a:spcBef>
              <a:buNone/>
            </a:pPr>
            <a:r>
              <a:rPr lang="en" sz="1600">
                <a:solidFill>
                  <a:srgbClr val="000000"/>
                </a:solidFill>
              </a:rPr>
              <a:t>-Coral reefs are located in warm, tropical waters.</a:t>
            </a:r>
          </a:p>
          <a:p>
            <a:pPr lvl="0">
              <a:spcBef>
                <a:spcPts val="0"/>
              </a:spcBef>
              <a:buNone/>
            </a:pPr>
            <a:r>
              <a:rPr lang="en" sz="1600">
                <a:solidFill>
                  <a:srgbClr val="000000"/>
                </a:solidFill>
              </a:rPr>
              <a:t>-The largest coral reef is The Great Barrier Reef. It is located off of the coast of Australia and stretches over 1,250 miles!</a:t>
            </a:r>
          </a:p>
          <a:p>
            <a:pPr lvl="0">
              <a:spcBef>
                <a:spcPts val="0"/>
              </a:spcBef>
              <a:buNone/>
            </a:pPr>
            <a:r>
              <a:rPr lang="en" sz="1600">
                <a:solidFill>
                  <a:srgbClr val="000000"/>
                </a:solidFill>
              </a:rPr>
              <a:t>-Coral Reefs serve as a buffer zone for shorelines. They protect them against flooding, storms, and hurricanes. It prevents both the loss of life and property damage.</a:t>
            </a:r>
          </a:p>
          <a:p>
            <a:pPr lvl="0">
              <a:spcBef>
                <a:spcPts val="0"/>
              </a:spcBef>
              <a:buNone/>
            </a:pPr>
            <a:r>
              <a:rPr lang="en" sz="1600">
                <a:solidFill>
                  <a:srgbClr val="000000"/>
                </a:solidFill>
              </a:rPr>
              <a:t>-Coral reefs are normally located near shore. This is because coral can not stand temperatures under approximately 64 degrees. </a:t>
            </a:r>
          </a:p>
          <a:p>
            <a:pPr lvl="0">
              <a:spcBef>
                <a:spcPts val="0"/>
              </a:spcBef>
              <a:buNone/>
            </a:pPr>
            <a:endParaRPr sz="16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spcBef>
                <a:spcPts val="0"/>
              </a:spcBef>
              <a:buNone/>
            </a:pPr>
            <a:r>
              <a:rPr lang="en"/>
              <a:t>Concept check! (Ocean Exploration)</a:t>
            </a:r>
          </a:p>
        </p:txBody>
      </p:sp>
      <p:sp>
        <p:nvSpPr>
          <p:cNvPr id="248" name="Shape 248"/>
          <p:cNvSpPr txBox="1">
            <a:spLocks noGrp="1"/>
          </p:cNvSpPr>
          <p:nvPr>
            <p:ph type="body" idx="1"/>
          </p:nvPr>
        </p:nvSpPr>
        <p:spPr>
          <a:xfrm>
            <a:off x="311700" y="1152475"/>
            <a:ext cx="3999900" cy="3416400"/>
          </a:xfrm>
          <a:prstGeom prst="rect">
            <a:avLst/>
          </a:prstGeom>
          <a:solidFill>
            <a:srgbClr val="FFFFFF"/>
          </a:solidFill>
        </p:spPr>
        <p:txBody>
          <a:bodyPr wrap="square" lIns="91425" tIns="91425" rIns="91425" bIns="91425" anchor="t" anchorCtr="0">
            <a:noAutofit/>
          </a:bodyPr>
          <a:lstStyle/>
          <a:p>
            <a:pPr lvl="0">
              <a:spcBef>
                <a:spcPts val="0"/>
              </a:spcBef>
              <a:buNone/>
            </a:pPr>
            <a:r>
              <a:rPr lang="en" sz="1800">
                <a:solidFill>
                  <a:srgbClr val="000000"/>
                </a:solidFill>
              </a:rPr>
              <a:t>Which of these do scientists use to map the ocean floor?</a:t>
            </a:r>
          </a:p>
        </p:txBody>
      </p:sp>
      <p:sp>
        <p:nvSpPr>
          <p:cNvPr id="249" name="Shape 249"/>
          <p:cNvSpPr txBox="1">
            <a:spLocks noGrp="1"/>
          </p:cNvSpPr>
          <p:nvPr>
            <p:ph type="body" idx="2"/>
          </p:nvPr>
        </p:nvSpPr>
        <p:spPr>
          <a:xfrm>
            <a:off x="4832400" y="1152475"/>
            <a:ext cx="3999900" cy="3416400"/>
          </a:xfrm>
          <a:prstGeom prst="rect">
            <a:avLst/>
          </a:prstGeom>
          <a:solidFill>
            <a:srgbClr val="F3F3F3"/>
          </a:solidFill>
        </p:spPr>
        <p:txBody>
          <a:bodyPr wrap="square" lIns="91425" tIns="91425" rIns="91425" bIns="91425" anchor="t" anchorCtr="0">
            <a:noAutofit/>
          </a:bodyPr>
          <a:lstStyle/>
          <a:p>
            <a:pPr marL="457200" lvl="0" indent="-317500">
              <a:spcBef>
                <a:spcPts val="0"/>
              </a:spcBef>
              <a:buAutoNum type="alphaUcParenR"/>
            </a:pPr>
            <a:r>
              <a:rPr lang="en"/>
              <a:t> An ROV</a:t>
            </a:r>
          </a:p>
          <a:p>
            <a:pPr lvl="0">
              <a:spcBef>
                <a:spcPts val="0"/>
              </a:spcBef>
              <a:buNone/>
            </a:pPr>
            <a:endParaRPr b="1"/>
          </a:p>
          <a:p>
            <a:pPr lvl="0">
              <a:spcBef>
                <a:spcPts val="0"/>
              </a:spcBef>
              <a:buNone/>
            </a:pPr>
            <a:r>
              <a:rPr lang="en" b="1"/>
              <a:t>B)   a submarine</a:t>
            </a:r>
          </a:p>
          <a:p>
            <a:pPr lvl="0">
              <a:spcBef>
                <a:spcPts val="0"/>
              </a:spcBef>
              <a:buNone/>
            </a:pPr>
            <a:endParaRPr b="1"/>
          </a:p>
          <a:p>
            <a:pPr lvl="0">
              <a:spcBef>
                <a:spcPts val="0"/>
              </a:spcBef>
              <a:buNone/>
            </a:pPr>
            <a:r>
              <a:rPr lang="en" b="1"/>
              <a:t>C)    a sonar</a:t>
            </a:r>
            <a:br>
              <a:rPr lang="en" b="1"/>
            </a:br>
            <a:endParaRPr lang="en" b="1"/>
          </a:p>
          <a:p>
            <a:pPr lvl="0">
              <a:spcBef>
                <a:spcPts val="0"/>
              </a:spcBef>
              <a:buNone/>
            </a:pPr>
            <a:r>
              <a:rPr lang="en" b="1"/>
              <a:t>D)  a telescope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0" y="0"/>
            <a:ext cx="9144000" cy="903300"/>
          </a:xfrm>
          <a:prstGeom prst="rect">
            <a:avLst/>
          </a:prstGeom>
          <a:solidFill>
            <a:srgbClr val="F3F3F3"/>
          </a:solidFill>
        </p:spPr>
        <p:txBody>
          <a:bodyPr wrap="square" lIns="91425" tIns="91425" rIns="91425" bIns="91425" anchor="t" anchorCtr="0">
            <a:noAutofit/>
          </a:bodyPr>
          <a:lstStyle/>
          <a:p>
            <a:pPr lvl="0">
              <a:spcBef>
                <a:spcPts val="0"/>
              </a:spcBef>
              <a:buNone/>
            </a:pPr>
            <a:r>
              <a:rPr lang="en"/>
              <a:t>Correct Answer:</a:t>
            </a:r>
          </a:p>
        </p:txBody>
      </p:sp>
      <p:sp>
        <p:nvSpPr>
          <p:cNvPr id="255" name="Shape 255"/>
          <p:cNvSpPr txBox="1">
            <a:spLocks noGrp="1"/>
          </p:cNvSpPr>
          <p:nvPr>
            <p:ph type="body" idx="1"/>
          </p:nvPr>
        </p:nvSpPr>
        <p:spPr>
          <a:xfrm>
            <a:off x="311700" y="1152475"/>
            <a:ext cx="8520600" cy="3416400"/>
          </a:xfrm>
          <a:prstGeom prst="rect">
            <a:avLst/>
          </a:prstGeom>
          <a:solidFill>
            <a:srgbClr val="F3F3F3"/>
          </a:solidFill>
        </p:spPr>
        <p:txBody>
          <a:bodyPr wrap="square" lIns="91425" tIns="91425" rIns="91425" bIns="91425" anchor="t" anchorCtr="0">
            <a:noAutofit/>
          </a:bodyPr>
          <a:lstStyle/>
          <a:p>
            <a:pPr marL="457200" lvl="0" indent="-317500" rtl="0">
              <a:spcBef>
                <a:spcPts val="0"/>
              </a:spcBef>
              <a:buSzPct val="100000"/>
              <a:buAutoNum type="alphaUcParenR"/>
            </a:pPr>
            <a:r>
              <a:rPr lang="en" sz="1400" b="1"/>
              <a:t>An ROV</a:t>
            </a:r>
          </a:p>
          <a:p>
            <a:pPr lvl="0">
              <a:spcBef>
                <a:spcPts val="0"/>
              </a:spcBef>
              <a:buClr>
                <a:schemeClr val="dk1"/>
              </a:buClr>
              <a:buSzPct val="78571"/>
              <a:buFont typeface="Arial"/>
              <a:buNone/>
            </a:pPr>
            <a:endParaRPr sz="1400" b="1"/>
          </a:p>
          <a:p>
            <a:pPr lvl="0">
              <a:spcBef>
                <a:spcPts val="0"/>
              </a:spcBef>
              <a:buClr>
                <a:schemeClr val="dk1"/>
              </a:buClr>
              <a:buSzPct val="78571"/>
              <a:buFont typeface="Arial"/>
              <a:buNone/>
            </a:pPr>
            <a:r>
              <a:rPr lang="en" sz="1400" b="1"/>
              <a:t>B)   a submarine</a:t>
            </a:r>
          </a:p>
          <a:p>
            <a:pPr lvl="0">
              <a:spcBef>
                <a:spcPts val="0"/>
              </a:spcBef>
              <a:buClr>
                <a:schemeClr val="dk1"/>
              </a:buClr>
              <a:buSzPct val="78571"/>
              <a:buFont typeface="Arial"/>
              <a:buNone/>
            </a:pPr>
            <a:endParaRPr sz="1400" b="1"/>
          </a:p>
          <a:p>
            <a:pPr lvl="0">
              <a:spcBef>
                <a:spcPts val="0"/>
              </a:spcBef>
              <a:buClr>
                <a:schemeClr val="dk1"/>
              </a:buClr>
              <a:buSzPct val="78571"/>
              <a:buFont typeface="Arial"/>
              <a:buNone/>
            </a:pPr>
            <a:r>
              <a:rPr lang="en" sz="1400" b="1">
                <a:highlight>
                  <a:srgbClr val="FFFF00"/>
                </a:highlight>
              </a:rPr>
              <a:t>C)    a sonar</a:t>
            </a:r>
            <a:br>
              <a:rPr lang="en" sz="1400" b="1">
                <a:highlight>
                  <a:srgbClr val="FFFF00"/>
                </a:highlight>
              </a:rPr>
            </a:br>
            <a:endParaRPr lang="en" sz="1400" b="1">
              <a:highlight>
                <a:srgbClr val="FFFF00"/>
              </a:highlight>
            </a:endParaRPr>
          </a:p>
          <a:p>
            <a:pPr lvl="0">
              <a:spcBef>
                <a:spcPts val="0"/>
              </a:spcBef>
              <a:buClr>
                <a:schemeClr val="dk1"/>
              </a:buClr>
              <a:buSzPct val="78571"/>
              <a:buFont typeface="Arial"/>
              <a:buNone/>
            </a:pPr>
            <a:r>
              <a:rPr lang="en" sz="1400" b="1"/>
              <a:t>D)  a telescope</a:t>
            </a:r>
          </a:p>
          <a:p>
            <a:pPr lvl="0">
              <a:spcBef>
                <a:spcPts val="0"/>
              </a:spcBef>
              <a:buNone/>
            </a:pPr>
            <a:endParaRPr sz="30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spcBef>
                <a:spcPts val="0"/>
              </a:spcBef>
              <a:buNone/>
            </a:pPr>
            <a:r>
              <a:rPr lang="en"/>
              <a:t>Websites Used When Completing This Presentation:</a:t>
            </a:r>
          </a:p>
        </p:txBody>
      </p:sp>
      <p:sp>
        <p:nvSpPr>
          <p:cNvPr id="261" name="Shape 261"/>
          <p:cNvSpPr txBox="1">
            <a:spLocks noGrp="1"/>
          </p:cNvSpPr>
          <p:nvPr>
            <p:ph type="body" idx="1"/>
          </p:nvPr>
        </p:nvSpPr>
        <p:spPr>
          <a:xfrm>
            <a:off x="311700" y="1165075"/>
            <a:ext cx="8621400" cy="3738900"/>
          </a:xfrm>
          <a:prstGeom prst="rect">
            <a:avLst/>
          </a:prstGeom>
          <a:solidFill>
            <a:srgbClr val="FFFFFF"/>
          </a:solidFill>
        </p:spPr>
        <p:txBody>
          <a:bodyPr wrap="square" lIns="91425" tIns="91425" rIns="91425" bIns="91425" anchor="t" anchorCtr="0">
            <a:noAutofit/>
          </a:bodyPr>
          <a:lstStyle/>
          <a:p>
            <a:pPr lvl="0">
              <a:spcBef>
                <a:spcPts val="0"/>
              </a:spcBef>
              <a:buNone/>
            </a:pPr>
            <a:r>
              <a:rPr lang="en" sz="1400" u="sng">
                <a:solidFill>
                  <a:schemeClr val="hlink"/>
                </a:solidFill>
                <a:hlinkClick r:id="rId4"/>
              </a:rPr>
              <a:t>https://www.livescience.com/40276-coral-reefs.html</a:t>
            </a:r>
          </a:p>
          <a:p>
            <a:pPr lvl="0">
              <a:spcBef>
                <a:spcPts val="0"/>
              </a:spcBef>
              <a:buNone/>
            </a:pPr>
            <a:r>
              <a:rPr lang="en" sz="1400" u="sng">
                <a:solidFill>
                  <a:schemeClr val="hlink"/>
                </a:solidFill>
                <a:hlinkClick r:id="rId5"/>
              </a:rPr>
              <a:t>http://oceana.org/marine-life/marine-science-and-ecosystems/kelp-forest</a:t>
            </a:r>
          </a:p>
          <a:p>
            <a:pPr lvl="0">
              <a:spcBef>
                <a:spcPts val="0"/>
              </a:spcBef>
              <a:buNone/>
            </a:pPr>
            <a:r>
              <a:rPr lang="en" sz="1400" u="sng">
                <a:solidFill>
                  <a:schemeClr val="hlink"/>
                </a:solidFill>
                <a:hlinkClick r:id="rId6"/>
              </a:rPr>
              <a:t>https://sanctuaries.noaa.gov/visit/ecosystems/kelp-welcome.html</a:t>
            </a:r>
          </a:p>
          <a:p>
            <a:pPr lvl="0">
              <a:spcBef>
                <a:spcPts val="0"/>
              </a:spcBef>
              <a:buNone/>
            </a:pPr>
            <a:r>
              <a:rPr lang="en" sz="1400" u="sng">
                <a:solidFill>
                  <a:schemeClr val="hlink"/>
                </a:solidFill>
                <a:hlinkClick r:id="rId7"/>
              </a:rPr>
              <a:t>http://marinebio.org/oceans/zooplankton/index.aspx</a:t>
            </a:r>
          </a:p>
          <a:p>
            <a:pPr lvl="0">
              <a:spcBef>
                <a:spcPts val="0"/>
              </a:spcBef>
              <a:buNone/>
            </a:pPr>
            <a:r>
              <a:rPr lang="en" sz="1400" u="sng">
                <a:solidFill>
                  <a:schemeClr val="hlink"/>
                </a:solidFill>
                <a:hlinkClick r:id="rId8"/>
              </a:rPr>
              <a:t>https://www.britannica.com/science/zooplankton</a:t>
            </a:r>
          </a:p>
          <a:p>
            <a:pPr lvl="0">
              <a:spcBef>
                <a:spcPts val="0"/>
              </a:spcBef>
              <a:buNone/>
            </a:pPr>
            <a:r>
              <a:rPr lang="en" sz="1400" u="sng">
                <a:solidFill>
                  <a:schemeClr val="hlink"/>
                </a:solidFill>
                <a:hlinkClick r:id="rId9"/>
              </a:rPr>
              <a:t>http://www.encyclopedia.com/plants-and-animals/microbes-algae-and-fungi/moneran-and-protistan/zooplankton</a:t>
            </a:r>
          </a:p>
          <a:p>
            <a:pPr lvl="0">
              <a:spcBef>
                <a:spcPts val="0"/>
              </a:spcBef>
              <a:buNone/>
            </a:pPr>
            <a:r>
              <a:rPr lang="en" sz="1400" u="sng">
                <a:solidFill>
                  <a:schemeClr val="hlink"/>
                </a:solidFill>
                <a:hlinkClick r:id="rId10"/>
              </a:rPr>
              <a:t>http://www.edc.uri.edu/restoration/html/gallery/invert/zoo.htm</a:t>
            </a:r>
            <a:r>
              <a:rPr lang="en" sz="1400"/>
              <a:t> </a:t>
            </a:r>
          </a:p>
          <a:p>
            <a:pPr lvl="0">
              <a:spcBef>
                <a:spcPts val="0"/>
              </a:spcBef>
              <a:buNone/>
            </a:pPr>
            <a:r>
              <a:rPr lang="en" sz="1400" u="sng">
                <a:solidFill>
                  <a:schemeClr val="hlink"/>
                </a:solidFill>
                <a:hlinkClick r:id="rId11"/>
              </a:rPr>
              <a:t>https://www.sportdiver.com/gear</a:t>
            </a:r>
            <a:r>
              <a:rPr lang="en" sz="1400"/>
              <a:t> </a:t>
            </a:r>
          </a:p>
          <a:p>
            <a:pPr lvl="0">
              <a:spcBef>
                <a:spcPts val="0"/>
              </a:spcBef>
              <a:buNone/>
            </a:pPr>
            <a:endParaRPr/>
          </a:p>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spcBef>
                <a:spcPts val="0"/>
              </a:spcBef>
              <a:buNone/>
            </a:pPr>
            <a:r>
              <a:rPr lang="en"/>
              <a:t>Websites Used When Completing This Presentation.</a:t>
            </a:r>
          </a:p>
        </p:txBody>
      </p:sp>
      <p:sp>
        <p:nvSpPr>
          <p:cNvPr id="267" name="Shape 267"/>
          <p:cNvSpPr txBox="1">
            <a:spLocks noGrp="1"/>
          </p:cNvSpPr>
          <p:nvPr>
            <p:ph type="body" idx="1"/>
          </p:nvPr>
        </p:nvSpPr>
        <p:spPr>
          <a:xfrm>
            <a:off x="311700" y="1152475"/>
            <a:ext cx="8520600" cy="35625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sz="1400" u="sng">
                <a:solidFill>
                  <a:schemeClr val="hlink"/>
                </a:solidFill>
                <a:hlinkClick r:id="rId4"/>
              </a:rPr>
              <a:t>http://life.bio.sunysb.edu/marinebio/kelpforest.html</a:t>
            </a:r>
          </a:p>
          <a:p>
            <a:pPr lvl="0">
              <a:spcBef>
                <a:spcPts val="0"/>
              </a:spcBef>
              <a:buNone/>
            </a:pPr>
            <a:r>
              <a:rPr lang="en" sz="1400" u="sng">
                <a:solidFill>
                  <a:schemeClr val="hlink"/>
                </a:solidFill>
                <a:hlinkClick r:id="rId5"/>
              </a:rPr>
              <a:t>https://oceanservice.noaa.gov/facts/auv-rov.html</a:t>
            </a:r>
            <a:r>
              <a:rPr lang="en" sz="1400"/>
              <a:t> </a:t>
            </a:r>
          </a:p>
          <a:p>
            <a:pPr lvl="0">
              <a:spcBef>
                <a:spcPts val="0"/>
              </a:spcBef>
              <a:buNone/>
            </a:pPr>
            <a:r>
              <a:rPr lang="en" sz="1400" u="sng">
                <a:solidFill>
                  <a:schemeClr val="hlink"/>
                </a:solidFill>
                <a:hlinkClick r:id="rId6"/>
              </a:rPr>
              <a:t>https://oceanservice.noaa.gov/facts/kelplives.html</a:t>
            </a:r>
          </a:p>
          <a:p>
            <a:pPr lvl="0" rtl="0">
              <a:spcBef>
                <a:spcPts val="0"/>
              </a:spcBef>
              <a:buNone/>
            </a:pPr>
            <a:r>
              <a:rPr lang="en" sz="1400" u="sng">
                <a:solidFill>
                  <a:schemeClr val="hlink"/>
                </a:solidFill>
                <a:hlinkClick r:id="rId7"/>
              </a:rPr>
              <a:t>https://www.nauticalcharts.noaa.gov/csdl/ROV.html</a:t>
            </a:r>
            <a:r>
              <a:rPr lang="en" sz="1400"/>
              <a:t> </a:t>
            </a:r>
          </a:p>
          <a:p>
            <a:pPr lvl="0">
              <a:spcBef>
                <a:spcPts val="0"/>
              </a:spcBef>
              <a:buNone/>
            </a:pPr>
            <a:r>
              <a:rPr lang="en" sz="1400" u="sng">
                <a:solidFill>
                  <a:schemeClr val="hlink"/>
                </a:solidFill>
                <a:hlinkClick r:id="rId8"/>
              </a:rPr>
              <a:t>https://www.thoughtco.com/zooplankton-definition-2291632</a:t>
            </a:r>
          </a:p>
          <a:p>
            <a:pPr lvl="0">
              <a:spcBef>
                <a:spcPts val="0"/>
              </a:spcBef>
              <a:buNone/>
            </a:pPr>
            <a:r>
              <a:rPr lang="en" sz="1400" u="sng">
                <a:solidFill>
                  <a:schemeClr val="hlink"/>
                </a:solidFill>
                <a:hlinkClick r:id="rId9"/>
              </a:rPr>
              <a:t>http://brookwood.edu/sites/brookwood.edu/files/plankton_hw.pdf</a:t>
            </a:r>
          </a:p>
          <a:p>
            <a:pPr lvl="0">
              <a:spcBef>
                <a:spcPts val="0"/>
              </a:spcBef>
              <a:buNone/>
            </a:pPr>
            <a:r>
              <a:rPr lang="en" sz="1400" u="sng">
                <a:solidFill>
                  <a:schemeClr val="hlink"/>
                </a:solidFill>
                <a:hlinkClick r:id="rId10"/>
              </a:rPr>
              <a:t>http://www.mbgnet.net/salt/coral/where.htm</a:t>
            </a:r>
          </a:p>
          <a:p>
            <a:pPr lvl="0">
              <a:spcBef>
                <a:spcPts val="0"/>
              </a:spcBef>
              <a:buNone/>
            </a:pPr>
            <a:r>
              <a:rPr lang="en" sz="1400" u="sng">
                <a:solidFill>
                  <a:schemeClr val="hlink"/>
                </a:solidFill>
                <a:hlinkClick r:id="rId11"/>
              </a:rPr>
              <a:t>https://oceanservice.noaa.gov/facts/coral_protect.html</a:t>
            </a:r>
          </a:p>
          <a:p>
            <a:pPr lvl="0">
              <a:spcBef>
                <a:spcPts val="0"/>
              </a:spcBef>
              <a:buNone/>
            </a:pPr>
            <a:endParaRPr sz="1400"/>
          </a:p>
          <a:p>
            <a:pPr lvl="0" rtl="0">
              <a:spcBef>
                <a:spcPts val="0"/>
              </a:spcBef>
              <a:buNone/>
            </a:pPr>
            <a:r>
              <a:rPr lang="en"/>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spcBef>
                <a:spcPts val="0"/>
              </a:spcBef>
              <a:buClr>
                <a:schemeClr val="dk1"/>
              </a:buClr>
              <a:buSzPct val="39285"/>
              <a:buFont typeface="Arial"/>
              <a:buNone/>
            </a:pPr>
            <a:r>
              <a:rPr lang="en"/>
              <a:t>Websites Used When Completing This Presentation:</a:t>
            </a:r>
          </a:p>
          <a:p>
            <a:pPr lvl="0">
              <a:spcBef>
                <a:spcPts val="0"/>
              </a:spcBef>
              <a:buNone/>
            </a:pPr>
            <a:endParaRPr/>
          </a:p>
        </p:txBody>
      </p:sp>
      <p:sp>
        <p:nvSpPr>
          <p:cNvPr id="273" name="Shape 273"/>
          <p:cNvSpPr txBox="1">
            <a:spLocks noGrp="1"/>
          </p:cNvSpPr>
          <p:nvPr>
            <p:ph type="body" idx="1"/>
          </p:nvPr>
        </p:nvSpPr>
        <p:spPr>
          <a:xfrm>
            <a:off x="311700" y="1152475"/>
            <a:ext cx="8520600" cy="3587700"/>
          </a:xfrm>
          <a:prstGeom prst="rect">
            <a:avLst/>
          </a:prstGeom>
          <a:solidFill>
            <a:srgbClr val="FFFFFF"/>
          </a:solidFill>
        </p:spPr>
        <p:txBody>
          <a:bodyPr wrap="square" lIns="91425" tIns="91425" rIns="91425" bIns="91425" anchor="t" anchorCtr="0">
            <a:noAutofit/>
          </a:bodyPr>
          <a:lstStyle/>
          <a:p>
            <a:pPr lvl="0">
              <a:spcBef>
                <a:spcPts val="0"/>
              </a:spcBef>
              <a:buNone/>
            </a:pPr>
            <a:r>
              <a:rPr lang="en" sz="1400" u="sng">
                <a:solidFill>
                  <a:schemeClr val="hlink"/>
                </a:solidFill>
                <a:hlinkClick r:id="rId4"/>
              </a:rPr>
              <a:t>http://brookwood.edu/sites/brookwood.edu/files/plankton_hw.pdf</a:t>
            </a:r>
          </a:p>
          <a:p>
            <a:pPr lvl="0">
              <a:spcBef>
                <a:spcPts val="0"/>
              </a:spcBef>
              <a:buNone/>
            </a:pPr>
            <a:r>
              <a:rPr lang="en" sz="1400" u="sng">
                <a:solidFill>
                  <a:schemeClr val="hlink"/>
                </a:solidFill>
                <a:hlinkClick r:id="rId5"/>
              </a:rPr>
              <a:t>http://www.sports-information.org/scuba-diving.htm</a:t>
            </a:r>
          </a:p>
          <a:p>
            <a:pPr lvl="0">
              <a:spcBef>
                <a:spcPts val="0"/>
              </a:spcBef>
              <a:buNone/>
            </a:pPr>
            <a:r>
              <a:rPr lang="en" sz="1400" u="sng">
                <a:solidFill>
                  <a:schemeClr val="hlink"/>
                </a:solidFill>
                <a:hlinkClick r:id="rId6"/>
              </a:rPr>
              <a:t>https://oceanservice.noaa.gov/education/kits/corals/coral04_reefs.html</a:t>
            </a:r>
          </a:p>
          <a:p>
            <a:pPr lvl="0">
              <a:spcBef>
                <a:spcPts val="0"/>
              </a:spcBef>
              <a:buNone/>
            </a:pPr>
            <a:r>
              <a:rPr lang="en" sz="1400" u="sng">
                <a:solidFill>
                  <a:schemeClr val="hlink"/>
                </a:solidFill>
                <a:hlinkClick r:id="rId7"/>
              </a:rPr>
              <a:t>https://earthobservatory.nasa.gov/Features/Phytoplankton/</a:t>
            </a:r>
          </a:p>
          <a:p>
            <a:pPr lvl="0">
              <a:spcBef>
                <a:spcPts val="0"/>
              </a:spcBef>
              <a:buNone/>
            </a:pPr>
            <a:r>
              <a:rPr lang="en" sz="1400" u="sng">
                <a:solidFill>
                  <a:schemeClr val="hlink"/>
                </a:solidFill>
                <a:hlinkClick r:id="rId8"/>
              </a:rPr>
              <a:t>https://oceanservice.noaa.gov/facts/phyto.html</a:t>
            </a:r>
          </a:p>
          <a:p>
            <a:pPr lvl="0">
              <a:spcBef>
                <a:spcPts val="0"/>
              </a:spcBef>
              <a:buNone/>
            </a:pPr>
            <a:r>
              <a:rPr lang="en" sz="1400" u="sng">
                <a:solidFill>
                  <a:schemeClr val="hlink"/>
                </a:solidFill>
                <a:hlinkClick r:id="rId9"/>
              </a:rPr>
              <a:t>http://www.mesa.edu.au/atoz/phytoplankton.asp</a:t>
            </a:r>
          </a:p>
          <a:p>
            <a:pPr lvl="0">
              <a:spcBef>
                <a:spcPts val="0"/>
              </a:spcBef>
              <a:buNone/>
            </a:pPr>
            <a:r>
              <a:rPr lang="en" sz="1400" u="sng">
                <a:solidFill>
                  <a:schemeClr val="hlink"/>
                </a:solidFill>
                <a:hlinkClick r:id="rId10"/>
              </a:rPr>
              <a:t>http://www.imas.utas.edu.au/zooplankton/about/what-are-zooplankton</a:t>
            </a:r>
          </a:p>
          <a:p>
            <a:pPr lvl="0">
              <a:spcBef>
                <a:spcPts val="0"/>
              </a:spcBef>
              <a:buNone/>
            </a:pPr>
            <a:r>
              <a:rPr lang="en" sz="1400" u="sng">
                <a:solidFill>
                  <a:schemeClr val="hlink"/>
                </a:solidFill>
                <a:hlinkClick r:id="rId11"/>
              </a:rPr>
              <a:t>https://www.marineinsight.com/naval-architecture/introduction-to-submarine-design/</a:t>
            </a:r>
            <a:r>
              <a:rPr lang="en" sz="1400"/>
              <a:t> </a:t>
            </a:r>
          </a:p>
          <a:p>
            <a:pPr lvl="0">
              <a:spcBef>
                <a:spcPts val="0"/>
              </a:spcBef>
              <a:buNone/>
            </a:pPr>
            <a:endParaRPr sz="1400"/>
          </a:p>
          <a:p>
            <a:pPr lvl="0">
              <a:spcBef>
                <a:spcPts val="0"/>
              </a:spcBef>
              <a:buNone/>
            </a:pPr>
            <a:r>
              <a:rPr lang="en"/>
              <a:t> </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spcBef>
                <a:spcPts val="0"/>
              </a:spcBef>
              <a:buClr>
                <a:schemeClr val="dk1"/>
              </a:buClr>
              <a:buSzPct val="39285"/>
              <a:buFont typeface="Arial"/>
              <a:buNone/>
            </a:pPr>
            <a:r>
              <a:rPr lang="en"/>
              <a:t>Websites Used When Completing This Presentation:</a:t>
            </a:r>
          </a:p>
        </p:txBody>
      </p:sp>
      <p:sp>
        <p:nvSpPr>
          <p:cNvPr id="279" name="Shape 279"/>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lvl="0">
              <a:spcBef>
                <a:spcPts val="0"/>
              </a:spcBef>
              <a:buNone/>
            </a:pPr>
            <a:r>
              <a:rPr lang="en" sz="1400" u="sng">
                <a:solidFill>
                  <a:schemeClr val="hlink"/>
                </a:solidFill>
                <a:hlinkClick r:id="rId4"/>
              </a:rPr>
              <a:t>https://www.youtube.com/watch?v=ZEP_PJXnnNs</a:t>
            </a:r>
          </a:p>
          <a:p>
            <a:pPr lvl="0">
              <a:spcBef>
                <a:spcPts val="0"/>
              </a:spcBef>
              <a:buNone/>
            </a:pPr>
            <a:r>
              <a:rPr lang="en" sz="1400" u="sng">
                <a:solidFill>
                  <a:schemeClr val="hlink"/>
                </a:solidFill>
                <a:hlinkClick r:id="rId5"/>
              </a:rPr>
              <a:t>https://earthobservatory.nasa.gov/Features/Phytoplankton/</a:t>
            </a:r>
          </a:p>
          <a:p>
            <a:pPr lvl="0">
              <a:spcBef>
                <a:spcPts val="0"/>
              </a:spcBef>
              <a:buNone/>
            </a:pPr>
            <a:r>
              <a:rPr lang="en" sz="1400" u="sng">
                <a:solidFill>
                  <a:schemeClr val="hlink"/>
                </a:solidFill>
                <a:hlinkClick r:id="rId6"/>
              </a:rPr>
              <a:t>https://earthobservatory.nasa.gov/Features/Phytoplankton/page2.php</a:t>
            </a:r>
          </a:p>
          <a:p>
            <a:pPr lvl="0">
              <a:spcBef>
                <a:spcPts val="0"/>
              </a:spcBef>
              <a:buNone/>
            </a:pPr>
            <a:r>
              <a:rPr lang="en" sz="1400"/>
              <a:t>Textbook pg.C82</a:t>
            </a:r>
          </a:p>
          <a:p>
            <a:pPr lvl="0">
              <a:spcBef>
                <a:spcPts val="0"/>
              </a:spcBef>
              <a:buNone/>
            </a:pPr>
            <a:endParaRPr sz="1400"/>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65500" y="724075"/>
            <a:ext cx="4045200" cy="900000"/>
          </a:xfrm>
          <a:prstGeom prst="rect">
            <a:avLst/>
          </a:prstGeom>
          <a:solidFill>
            <a:srgbClr val="FFFFFF"/>
          </a:solidFill>
        </p:spPr>
        <p:txBody>
          <a:bodyPr wrap="square" lIns="91425" tIns="91425" rIns="91425" bIns="91425" anchor="b" anchorCtr="0">
            <a:noAutofit/>
          </a:bodyPr>
          <a:lstStyle/>
          <a:p>
            <a:pPr lvl="0">
              <a:spcBef>
                <a:spcPts val="0"/>
              </a:spcBef>
              <a:buNone/>
            </a:pPr>
            <a:r>
              <a:rPr lang="en"/>
              <a:t>Coral Reefs</a:t>
            </a:r>
          </a:p>
        </p:txBody>
      </p:sp>
      <p:sp>
        <p:nvSpPr>
          <p:cNvPr id="133" name="Shape 133"/>
          <p:cNvSpPr txBox="1">
            <a:spLocks noGrp="1"/>
          </p:cNvSpPr>
          <p:nvPr>
            <p:ph type="body" idx="2"/>
          </p:nvPr>
        </p:nvSpPr>
        <p:spPr>
          <a:xfrm>
            <a:off x="4926900" y="351900"/>
            <a:ext cx="3837000" cy="4514400"/>
          </a:xfrm>
          <a:prstGeom prst="rect">
            <a:avLst/>
          </a:prstGeom>
          <a:solidFill>
            <a:srgbClr val="5091FC"/>
          </a:solidFill>
        </p:spPr>
        <p:txBody>
          <a:bodyPr wrap="square" lIns="91425" tIns="91425" rIns="91425" bIns="91425" anchor="ctr" anchorCtr="0">
            <a:noAutofit/>
          </a:bodyPr>
          <a:lstStyle/>
          <a:p>
            <a:pPr lvl="0">
              <a:spcBef>
                <a:spcPts val="0"/>
              </a:spcBef>
              <a:buNone/>
            </a:pPr>
            <a:endParaRPr>
              <a:solidFill>
                <a:srgbClr val="000000"/>
              </a:solidFill>
            </a:endParaRPr>
          </a:p>
          <a:p>
            <a:pPr lvl="0">
              <a:spcBef>
                <a:spcPts val="0"/>
              </a:spcBef>
              <a:buNone/>
            </a:pPr>
            <a:r>
              <a:rPr lang="en">
                <a:solidFill>
                  <a:srgbClr val="000000"/>
                </a:solidFill>
              </a:rPr>
              <a:t>-Coral reefs can grow up to 2 centimeters for massive coral and 10 centimeters for branching corals. </a:t>
            </a:r>
          </a:p>
          <a:p>
            <a:pPr lvl="0">
              <a:spcBef>
                <a:spcPts val="0"/>
              </a:spcBef>
              <a:buNone/>
            </a:pPr>
            <a:r>
              <a:rPr lang="en">
                <a:solidFill>
                  <a:srgbClr val="000000"/>
                </a:solidFill>
              </a:rPr>
              <a:t>-It can take up to 10,000 years for a coral reef to form. </a:t>
            </a:r>
          </a:p>
          <a:p>
            <a:pPr lvl="0">
              <a:spcBef>
                <a:spcPts val="0"/>
              </a:spcBef>
              <a:buNone/>
            </a:pPr>
            <a:r>
              <a:rPr lang="en">
                <a:solidFill>
                  <a:srgbClr val="000000"/>
                </a:solidFill>
              </a:rPr>
              <a:t>-A coral reef contains over 25 percent of all of the species found in the ocean. </a:t>
            </a:r>
          </a:p>
          <a:p>
            <a:pPr lvl="0">
              <a:spcBef>
                <a:spcPts val="0"/>
              </a:spcBef>
              <a:buNone/>
            </a:pPr>
            <a:r>
              <a:rPr lang="en">
                <a:solidFill>
                  <a:srgbClr val="000000"/>
                </a:solidFill>
              </a:rPr>
              <a:t>-Animals and plants use coral reefs as a shelter. Animals in particular feed off of corals and some of the seaweed that is found in the corals.</a:t>
            </a:r>
          </a:p>
          <a:p>
            <a:pPr lvl="0">
              <a:spcBef>
                <a:spcPts val="0"/>
              </a:spcBef>
              <a:buNone/>
            </a:pPr>
            <a:endParaRPr>
              <a:solidFill>
                <a:srgbClr val="000000"/>
              </a:solidFill>
            </a:endParaRPr>
          </a:p>
        </p:txBody>
      </p:sp>
      <p:pic>
        <p:nvPicPr>
          <p:cNvPr id="134" name="Shape 134"/>
          <p:cNvPicPr preferRelativeResize="0"/>
          <p:nvPr/>
        </p:nvPicPr>
        <p:blipFill>
          <a:blip r:embed="rId4">
            <a:alphaModFix/>
          </a:blip>
          <a:stretch>
            <a:fillRect/>
          </a:stretch>
        </p:blipFill>
        <p:spPr>
          <a:xfrm>
            <a:off x="152400" y="1776475"/>
            <a:ext cx="2923625" cy="1564875"/>
          </a:xfrm>
          <a:prstGeom prst="rect">
            <a:avLst/>
          </a:prstGeom>
          <a:noFill/>
          <a:ln w="38100" cap="flat" cmpd="sng">
            <a:solidFill>
              <a:srgbClr val="FFFFFF"/>
            </a:solidFill>
            <a:prstDash val="solid"/>
            <a:round/>
            <a:headEnd type="none" w="med" len="med"/>
            <a:tailEnd type="none" w="med" len="med"/>
          </a:ln>
        </p:spPr>
      </p:pic>
      <p:pic>
        <p:nvPicPr>
          <p:cNvPr id="135" name="Shape 135"/>
          <p:cNvPicPr preferRelativeResize="0"/>
          <p:nvPr/>
        </p:nvPicPr>
        <p:blipFill>
          <a:blip r:embed="rId5">
            <a:alphaModFix/>
          </a:blip>
          <a:stretch>
            <a:fillRect/>
          </a:stretch>
        </p:blipFill>
        <p:spPr>
          <a:xfrm>
            <a:off x="1613650" y="3493750"/>
            <a:ext cx="2750600" cy="1497350"/>
          </a:xfrm>
          <a:prstGeom prst="rect">
            <a:avLst/>
          </a:prstGeom>
          <a:noFill/>
          <a:ln w="38100" cap="flat" cmpd="sng">
            <a:solidFill>
              <a:srgbClr val="FFFFFF"/>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252900" y="2190900"/>
            <a:ext cx="4045200" cy="761700"/>
          </a:xfrm>
          <a:prstGeom prst="rect">
            <a:avLst/>
          </a:prstGeom>
          <a:solidFill>
            <a:srgbClr val="FFFFFF"/>
          </a:solidFill>
        </p:spPr>
        <p:txBody>
          <a:bodyPr wrap="square" lIns="91425" tIns="91425" rIns="91425" bIns="91425" anchor="b" anchorCtr="0">
            <a:noAutofit/>
          </a:bodyPr>
          <a:lstStyle/>
          <a:p>
            <a:pPr lvl="0">
              <a:spcBef>
                <a:spcPts val="0"/>
              </a:spcBef>
              <a:buNone/>
            </a:pPr>
            <a:endParaRPr/>
          </a:p>
          <a:p>
            <a:pPr lvl="0">
              <a:spcBef>
                <a:spcPts val="0"/>
              </a:spcBef>
              <a:buNone/>
            </a:pPr>
            <a:endParaRPr/>
          </a:p>
          <a:p>
            <a:pPr lvl="0">
              <a:spcBef>
                <a:spcPts val="0"/>
              </a:spcBef>
              <a:buNone/>
            </a:pPr>
            <a:r>
              <a:rPr lang="en"/>
              <a:t>Coral Reefs</a:t>
            </a:r>
          </a:p>
        </p:txBody>
      </p:sp>
      <p:sp>
        <p:nvSpPr>
          <p:cNvPr id="141" name="Shape 141"/>
          <p:cNvSpPr txBox="1">
            <a:spLocks noGrp="1"/>
          </p:cNvSpPr>
          <p:nvPr>
            <p:ph type="body" idx="2"/>
          </p:nvPr>
        </p:nvSpPr>
        <p:spPr>
          <a:xfrm>
            <a:off x="4939500" y="138675"/>
            <a:ext cx="3837000" cy="4664400"/>
          </a:xfrm>
          <a:prstGeom prst="rect">
            <a:avLst/>
          </a:prstGeom>
          <a:solidFill>
            <a:srgbClr val="5091FC"/>
          </a:solidFill>
        </p:spPr>
        <p:txBody>
          <a:bodyPr wrap="square" lIns="91425" tIns="91425" rIns="91425" bIns="91425" anchor="ctr" anchorCtr="0">
            <a:noAutofit/>
          </a:bodyPr>
          <a:lstStyle/>
          <a:p>
            <a:pPr lvl="0">
              <a:spcBef>
                <a:spcPts val="0"/>
              </a:spcBef>
              <a:buNone/>
            </a:pPr>
            <a:endParaRPr>
              <a:solidFill>
                <a:schemeClr val="dk1"/>
              </a:solidFill>
            </a:endParaRPr>
          </a:p>
          <a:p>
            <a:pPr lvl="0">
              <a:spcBef>
                <a:spcPts val="0"/>
              </a:spcBef>
              <a:buNone/>
            </a:pPr>
            <a:endParaRPr>
              <a:solidFill>
                <a:schemeClr val="dk1"/>
              </a:solidFill>
            </a:endParaRPr>
          </a:p>
          <a:p>
            <a:pPr lvl="0">
              <a:spcBef>
                <a:spcPts val="0"/>
              </a:spcBef>
              <a:buClr>
                <a:schemeClr val="dk1"/>
              </a:buClr>
              <a:buSzPct val="61111"/>
              <a:buFont typeface="Arial"/>
              <a:buNone/>
            </a:pPr>
            <a:r>
              <a:rPr lang="en">
                <a:solidFill>
                  <a:schemeClr val="dk1"/>
                </a:solidFill>
              </a:rPr>
              <a:t>-A coral reef gets it’s color from tiny algae called zooxanthellae that lives inside of the coral tissue.</a:t>
            </a:r>
          </a:p>
          <a:p>
            <a:pPr lvl="0">
              <a:spcBef>
                <a:spcPts val="0"/>
              </a:spcBef>
              <a:buNone/>
            </a:pPr>
            <a:r>
              <a:rPr lang="en">
                <a:solidFill>
                  <a:schemeClr val="dk1"/>
                </a:solidFill>
              </a:rPr>
              <a:t>-Usually, at least several million zooxanthellae produce pigments in one square inch of coral. </a:t>
            </a:r>
          </a:p>
          <a:p>
            <a:pPr lvl="0">
              <a:spcBef>
                <a:spcPts val="0"/>
              </a:spcBef>
              <a:buClr>
                <a:schemeClr val="dk1"/>
              </a:buClr>
              <a:buSzPct val="61111"/>
              <a:buFont typeface="Arial"/>
              <a:buNone/>
            </a:pPr>
            <a:r>
              <a:rPr lang="en">
                <a:solidFill>
                  <a:schemeClr val="dk1"/>
                </a:solidFill>
              </a:rPr>
              <a:t>-Coral reefs are endangered habitats! Pollution that drains off of land or that is dumped directly into the water directly causes harm to the reefs. Some fishing practices cause harm to the corals, animals, and plants found in the reef.</a:t>
            </a:r>
          </a:p>
          <a:p>
            <a:pPr lvl="0">
              <a:spcBef>
                <a:spcPts val="0"/>
              </a:spcBef>
              <a:buClr>
                <a:schemeClr val="dk1"/>
              </a:buClr>
              <a:buSzPct val="61111"/>
              <a:buFont typeface="Arial"/>
              <a:buNone/>
            </a:pPr>
            <a:endParaRPr>
              <a:solidFill>
                <a:schemeClr val="dk1"/>
              </a:solidFill>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rtl="0">
              <a:spcBef>
                <a:spcPts val="0"/>
              </a:spcBef>
              <a:buNone/>
            </a:pPr>
            <a:r>
              <a:rPr lang="en"/>
              <a:t>Concept Check 1/3</a:t>
            </a:r>
          </a:p>
        </p:txBody>
      </p:sp>
      <p:sp>
        <p:nvSpPr>
          <p:cNvPr id="147" name="Shape 147"/>
          <p:cNvSpPr txBox="1">
            <a:spLocks noGrp="1"/>
          </p:cNvSpPr>
          <p:nvPr>
            <p:ph type="subTitle" idx="1"/>
          </p:nvPr>
        </p:nvSpPr>
        <p:spPr>
          <a:xfrm>
            <a:off x="265500" y="2803075"/>
            <a:ext cx="4045200" cy="12351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Kelp Forests and Coral Reefs</a:t>
            </a:r>
          </a:p>
        </p:txBody>
      </p:sp>
      <p:sp>
        <p:nvSpPr>
          <p:cNvPr id="148" name="Shape 148"/>
          <p:cNvSpPr txBox="1">
            <a:spLocks noGrp="1"/>
          </p:cNvSpPr>
          <p:nvPr>
            <p:ph type="body" idx="2"/>
          </p:nvPr>
        </p:nvSpPr>
        <p:spPr>
          <a:xfrm>
            <a:off x="4939500" y="255025"/>
            <a:ext cx="3837000" cy="4543200"/>
          </a:xfrm>
          <a:prstGeom prst="rect">
            <a:avLst/>
          </a:prstGeom>
        </p:spPr>
        <p:txBody>
          <a:bodyPr wrap="square" lIns="91425" tIns="91425" rIns="91425" bIns="91425" anchor="ctr" anchorCtr="0">
            <a:noAutofit/>
          </a:bodyPr>
          <a:lstStyle/>
          <a:p>
            <a:pPr lvl="0" rtl="0">
              <a:spcBef>
                <a:spcPts val="0"/>
              </a:spcBef>
              <a:buNone/>
            </a:pPr>
            <a:r>
              <a:rPr lang="en">
                <a:solidFill>
                  <a:srgbClr val="000000"/>
                </a:solidFill>
              </a:rPr>
              <a:t>Coral Reefs:</a:t>
            </a:r>
          </a:p>
          <a:p>
            <a:pPr lvl="0" rtl="0">
              <a:spcBef>
                <a:spcPts val="0"/>
              </a:spcBef>
              <a:buNone/>
            </a:pPr>
            <a:r>
              <a:rPr lang="en">
                <a:solidFill>
                  <a:srgbClr val="000000"/>
                </a:solidFill>
              </a:rPr>
              <a:t>2.    Where do coral reefs get their color from?</a:t>
            </a:r>
          </a:p>
          <a:p>
            <a:pPr lvl="0" rtl="0">
              <a:spcBef>
                <a:spcPts val="0"/>
              </a:spcBef>
              <a:buNone/>
            </a:pP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rtl="0">
              <a:spcBef>
                <a:spcPts val="0"/>
              </a:spcBef>
              <a:buNone/>
            </a:pPr>
            <a:r>
              <a:rPr lang="en"/>
              <a:t>Concept Check 1/3</a:t>
            </a:r>
          </a:p>
        </p:txBody>
      </p:sp>
      <p:sp>
        <p:nvSpPr>
          <p:cNvPr id="154" name="Shape 154"/>
          <p:cNvSpPr txBox="1">
            <a:spLocks noGrp="1"/>
          </p:cNvSpPr>
          <p:nvPr>
            <p:ph type="subTitle" idx="1"/>
          </p:nvPr>
        </p:nvSpPr>
        <p:spPr>
          <a:xfrm>
            <a:off x="265500" y="2803075"/>
            <a:ext cx="4045200" cy="12351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Kelp Forests and Coral Reefs</a:t>
            </a:r>
          </a:p>
        </p:txBody>
      </p:sp>
      <p:sp>
        <p:nvSpPr>
          <p:cNvPr id="155" name="Shape 155"/>
          <p:cNvSpPr txBox="1">
            <a:spLocks noGrp="1"/>
          </p:cNvSpPr>
          <p:nvPr>
            <p:ph type="body" idx="2"/>
          </p:nvPr>
        </p:nvSpPr>
        <p:spPr>
          <a:xfrm>
            <a:off x="4939500" y="255025"/>
            <a:ext cx="3837000" cy="4543200"/>
          </a:xfrm>
          <a:prstGeom prst="rect">
            <a:avLst/>
          </a:prstGeom>
        </p:spPr>
        <p:txBody>
          <a:bodyPr wrap="square" lIns="91425" tIns="91425" rIns="91425" bIns="91425" anchor="ctr" anchorCtr="0">
            <a:noAutofit/>
          </a:bodyPr>
          <a:lstStyle/>
          <a:p>
            <a:pPr lvl="0" rtl="0">
              <a:spcBef>
                <a:spcPts val="0"/>
              </a:spcBef>
              <a:buNone/>
            </a:pPr>
            <a:r>
              <a:rPr lang="en">
                <a:solidFill>
                  <a:srgbClr val="000000"/>
                </a:solidFill>
              </a:rPr>
              <a:t>Coral Reefs:</a:t>
            </a:r>
          </a:p>
          <a:p>
            <a:pPr lvl="0">
              <a:spcBef>
                <a:spcPts val="0"/>
              </a:spcBef>
              <a:buNone/>
            </a:pPr>
            <a:r>
              <a:rPr lang="en">
                <a:solidFill>
                  <a:srgbClr val="000000"/>
                </a:solidFill>
              </a:rPr>
              <a:t>2.    Where do coral reefs get their color from?</a:t>
            </a:r>
          </a:p>
          <a:p>
            <a:pPr lvl="0" rtl="0">
              <a:spcBef>
                <a:spcPts val="0"/>
              </a:spcBef>
              <a:buClr>
                <a:schemeClr val="dk1"/>
              </a:buClr>
              <a:buSzPct val="61111"/>
              <a:buFont typeface="Arial"/>
              <a:buNone/>
            </a:pPr>
            <a:r>
              <a:rPr lang="en">
                <a:solidFill>
                  <a:schemeClr val="dk1"/>
                </a:solidFill>
                <a:highlight>
                  <a:srgbClr val="4A86E8"/>
                </a:highlight>
              </a:rPr>
              <a:t>A coral reef gets it’s color from tiny algae called zooxanthellae that lives inside of the coral tissue.</a:t>
            </a:r>
          </a:p>
          <a:p>
            <a:pPr lvl="0" rtl="0">
              <a:spcBef>
                <a:spcPts val="0"/>
              </a:spcBef>
              <a:buNone/>
            </a:pP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65500" y="806800"/>
            <a:ext cx="4045200" cy="912600"/>
          </a:xfrm>
          <a:prstGeom prst="rect">
            <a:avLst/>
          </a:prstGeom>
          <a:solidFill>
            <a:srgbClr val="FFFFFF"/>
          </a:solidFill>
        </p:spPr>
        <p:txBody>
          <a:bodyPr wrap="square" lIns="91425" tIns="91425" rIns="91425" bIns="91425" anchor="b" anchorCtr="0">
            <a:noAutofit/>
          </a:bodyPr>
          <a:lstStyle/>
          <a:p>
            <a:pPr lvl="0">
              <a:spcBef>
                <a:spcPts val="0"/>
              </a:spcBef>
              <a:buNone/>
            </a:pPr>
            <a:r>
              <a:rPr lang="en"/>
              <a:t>Kelp Forests</a:t>
            </a:r>
          </a:p>
        </p:txBody>
      </p:sp>
      <p:sp>
        <p:nvSpPr>
          <p:cNvPr id="161" name="Shape 161"/>
          <p:cNvSpPr txBox="1">
            <a:spLocks noGrp="1"/>
          </p:cNvSpPr>
          <p:nvPr>
            <p:ph type="subTitle" idx="1"/>
          </p:nvPr>
        </p:nvSpPr>
        <p:spPr>
          <a:xfrm>
            <a:off x="265500" y="3353375"/>
            <a:ext cx="4045200" cy="912600"/>
          </a:xfrm>
          <a:prstGeom prst="rect">
            <a:avLst/>
          </a:prstGeom>
          <a:solidFill>
            <a:srgbClr val="FFFFFF"/>
          </a:solidFill>
        </p:spPr>
        <p:txBody>
          <a:bodyPr wrap="square" lIns="91425" tIns="91425" rIns="91425" bIns="91425" anchor="t" anchorCtr="0">
            <a:noAutofit/>
          </a:bodyPr>
          <a:lstStyle/>
          <a:p>
            <a:pPr lvl="0">
              <a:spcBef>
                <a:spcPts val="0"/>
              </a:spcBef>
              <a:buNone/>
            </a:pPr>
            <a:r>
              <a:rPr lang="en">
                <a:solidFill>
                  <a:srgbClr val="000000"/>
                </a:solidFill>
              </a:rPr>
              <a:t>A kelp forest is a type of habitat found underwater.</a:t>
            </a:r>
          </a:p>
        </p:txBody>
      </p:sp>
      <p:sp>
        <p:nvSpPr>
          <p:cNvPr id="162" name="Shape 162"/>
          <p:cNvSpPr txBox="1">
            <a:spLocks noGrp="1"/>
          </p:cNvSpPr>
          <p:nvPr>
            <p:ph type="body" idx="2"/>
          </p:nvPr>
        </p:nvSpPr>
        <p:spPr>
          <a:xfrm>
            <a:off x="4926900" y="176500"/>
            <a:ext cx="3837000" cy="4803000"/>
          </a:xfrm>
          <a:prstGeom prst="rect">
            <a:avLst/>
          </a:prstGeom>
          <a:solidFill>
            <a:srgbClr val="5091FC"/>
          </a:solidFill>
        </p:spPr>
        <p:txBody>
          <a:bodyPr wrap="square" lIns="91425" tIns="91425" rIns="91425" bIns="91425" anchor="ctr" anchorCtr="0">
            <a:noAutofit/>
          </a:bodyPr>
          <a:lstStyle/>
          <a:p>
            <a:pPr lvl="0" rtl="0">
              <a:spcBef>
                <a:spcPts val="0"/>
              </a:spcBef>
              <a:buNone/>
            </a:pPr>
            <a:endParaRPr sz="1200">
              <a:solidFill>
                <a:schemeClr val="dk1"/>
              </a:solidFill>
            </a:endParaRPr>
          </a:p>
          <a:p>
            <a:pPr lvl="0" rtl="0">
              <a:spcBef>
                <a:spcPts val="0"/>
              </a:spcBef>
              <a:buNone/>
            </a:pPr>
            <a:endParaRPr sz="1200">
              <a:solidFill>
                <a:schemeClr val="dk1"/>
              </a:solidFill>
            </a:endParaRPr>
          </a:p>
          <a:p>
            <a:pPr lvl="0" rtl="0">
              <a:spcBef>
                <a:spcPts val="0"/>
              </a:spcBef>
              <a:buNone/>
            </a:pPr>
            <a:endParaRPr sz="1200">
              <a:solidFill>
                <a:schemeClr val="dk1"/>
              </a:solidFill>
            </a:endParaRPr>
          </a:p>
          <a:p>
            <a:pPr lvl="0" rtl="0">
              <a:spcBef>
                <a:spcPts val="0"/>
              </a:spcBef>
              <a:buNone/>
            </a:pPr>
            <a:endParaRPr sz="1200">
              <a:solidFill>
                <a:schemeClr val="dk1"/>
              </a:solidFill>
            </a:endParaRPr>
          </a:p>
          <a:p>
            <a:pPr lvl="0" rtl="0">
              <a:spcBef>
                <a:spcPts val="0"/>
              </a:spcBef>
              <a:buNone/>
            </a:pPr>
            <a:endParaRPr>
              <a:solidFill>
                <a:schemeClr val="dk1"/>
              </a:solidFill>
            </a:endParaRPr>
          </a:p>
          <a:p>
            <a:pPr lvl="0">
              <a:spcBef>
                <a:spcPts val="0"/>
              </a:spcBef>
              <a:buNone/>
            </a:pPr>
            <a:r>
              <a:rPr lang="en">
                <a:solidFill>
                  <a:schemeClr val="dk1"/>
                </a:solidFill>
              </a:rPr>
              <a:t>-Kelp forests are normally found and formed in shallow waters of cold regions. </a:t>
            </a:r>
          </a:p>
          <a:p>
            <a:pPr lvl="0">
              <a:spcBef>
                <a:spcPts val="0"/>
              </a:spcBef>
              <a:buNone/>
            </a:pPr>
            <a:r>
              <a:rPr lang="en">
                <a:solidFill>
                  <a:schemeClr val="dk1"/>
                </a:solidFill>
              </a:rPr>
              <a:t>-They are filled with brown algae called kelp and grow in large groupings. </a:t>
            </a:r>
          </a:p>
          <a:p>
            <a:pPr lvl="0" rtl="0">
              <a:spcBef>
                <a:spcPts val="0"/>
              </a:spcBef>
              <a:buNone/>
            </a:pPr>
            <a:r>
              <a:rPr lang="en">
                <a:solidFill>
                  <a:schemeClr val="dk1"/>
                </a:solidFill>
              </a:rPr>
              <a:t>-In good physical conditions, they can grow as tall as 18 centimeters in a single day and so much as 130 feet in it’s lifespan. </a:t>
            </a:r>
          </a:p>
          <a:p>
            <a:pPr lvl="0" rtl="0">
              <a:spcBef>
                <a:spcPts val="0"/>
              </a:spcBef>
              <a:buNone/>
            </a:pPr>
            <a:r>
              <a:rPr lang="en">
                <a:solidFill>
                  <a:schemeClr val="dk1"/>
                </a:solidFill>
              </a:rPr>
              <a:t>-Things such as sea stars, anemones, crabs, and jellyfish are found in kelp forests.</a:t>
            </a:r>
          </a:p>
          <a:p>
            <a:pPr lvl="0">
              <a:spcBef>
                <a:spcPts val="0"/>
              </a:spcBef>
              <a:buClr>
                <a:schemeClr val="dk1"/>
              </a:buClr>
              <a:buSzPct val="78571"/>
              <a:buFont typeface="Arial"/>
              <a:buNone/>
            </a:pPr>
            <a:endParaRPr sz="1400">
              <a:solidFill>
                <a:schemeClr val="dk1"/>
              </a:solidFill>
            </a:endParaRPr>
          </a:p>
          <a:p>
            <a:pPr lvl="0">
              <a:spcBef>
                <a:spcPts val="0"/>
              </a:spcBef>
              <a:buNone/>
            </a:pPr>
            <a:endParaRPr sz="1200">
              <a:solidFill>
                <a:srgbClr val="000000"/>
              </a:solidFill>
            </a:endParaRPr>
          </a:p>
          <a:p>
            <a:pPr lvl="0">
              <a:spcBef>
                <a:spcPts val="0"/>
              </a:spcBef>
              <a:buNone/>
            </a:pPr>
            <a:endParaRPr sz="1200">
              <a:solidFill>
                <a:srgbClr val="000000"/>
              </a:solidFill>
            </a:endParaRPr>
          </a:p>
          <a:p>
            <a:pPr lvl="0">
              <a:spcBef>
                <a:spcPts val="0"/>
              </a:spcBef>
              <a:buNone/>
            </a:pP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89850" y="529475"/>
            <a:ext cx="4045200" cy="874800"/>
          </a:xfrm>
          <a:prstGeom prst="rect">
            <a:avLst/>
          </a:prstGeom>
          <a:solidFill>
            <a:srgbClr val="FFFFFF"/>
          </a:solidFill>
        </p:spPr>
        <p:txBody>
          <a:bodyPr wrap="square" lIns="91425" tIns="91425" rIns="91425" bIns="91425" anchor="b" anchorCtr="0">
            <a:noAutofit/>
          </a:bodyPr>
          <a:lstStyle/>
          <a:p>
            <a:pPr lvl="0">
              <a:spcBef>
                <a:spcPts val="0"/>
              </a:spcBef>
              <a:buNone/>
            </a:pPr>
            <a:r>
              <a:rPr lang="en"/>
              <a:t>Kelp Forests</a:t>
            </a:r>
          </a:p>
        </p:txBody>
      </p:sp>
      <p:sp>
        <p:nvSpPr>
          <p:cNvPr id="168" name="Shape 168"/>
          <p:cNvSpPr txBox="1">
            <a:spLocks noGrp="1"/>
          </p:cNvSpPr>
          <p:nvPr>
            <p:ph type="subTitle" idx="1"/>
          </p:nvPr>
        </p:nvSpPr>
        <p:spPr>
          <a:xfrm>
            <a:off x="6391275" y="3239890"/>
            <a:ext cx="2385300" cy="264900"/>
          </a:xfrm>
          <a:prstGeom prst="rect">
            <a:avLst/>
          </a:prstGeom>
          <a:solidFill>
            <a:srgbClr val="FFFFFF"/>
          </a:solidFill>
        </p:spPr>
        <p:txBody>
          <a:bodyPr wrap="square" lIns="91425" tIns="91425" rIns="91425" bIns="91425" anchor="t" anchorCtr="0">
            <a:noAutofit/>
          </a:bodyPr>
          <a:lstStyle/>
          <a:p>
            <a:pPr lvl="0">
              <a:spcBef>
                <a:spcPts val="0"/>
              </a:spcBef>
              <a:buNone/>
            </a:pPr>
            <a:endParaRPr/>
          </a:p>
        </p:txBody>
      </p:sp>
      <p:sp>
        <p:nvSpPr>
          <p:cNvPr id="169" name="Shape 169"/>
          <p:cNvSpPr txBox="1">
            <a:spLocks noGrp="1"/>
          </p:cNvSpPr>
          <p:nvPr>
            <p:ph type="body" idx="2"/>
          </p:nvPr>
        </p:nvSpPr>
        <p:spPr>
          <a:xfrm>
            <a:off x="4939500" y="453850"/>
            <a:ext cx="3837000" cy="4261200"/>
          </a:xfrm>
          <a:prstGeom prst="rect">
            <a:avLst/>
          </a:prstGeom>
          <a:solidFill>
            <a:srgbClr val="5091FC"/>
          </a:solidFill>
          <a:ln w="76200"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dk1"/>
              </a:solidFill>
            </a:endParaRPr>
          </a:p>
          <a:p>
            <a:pPr lvl="0">
              <a:spcBef>
                <a:spcPts val="0"/>
              </a:spcBef>
              <a:buNone/>
            </a:pPr>
            <a:endParaRPr>
              <a:solidFill>
                <a:schemeClr val="dk1"/>
              </a:solidFill>
            </a:endParaRPr>
          </a:p>
          <a:p>
            <a:pPr lvl="0">
              <a:spcBef>
                <a:spcPts val="0"/>
              </a:spcBef>
              <a:buClr>
                <a:schemeClr val="dk1"/>
              </a:buClr>
              <a:buSzPct val="61111"/>
              <a:buFont typeface="Arial"/>
              <a:buNone/>
            </a:pPr>
            <a:r>
              <a:rPr lang="en">
                <a:solidFill>
                  <a:schemeClr val="dk1"/>
                </a:solidFill>
              </a:rPr>
              <a:t>-Kelp forests depends on cold, nutrient rich, coastal waters. </a:t>
            </a:r>
          </a:p>
          <a:p>
            <a:pPr lvl="0">
              <a:spcBef>
                <a:spcPts val="0"/>
              </a:spcBef>
              <a:buNone/>
            </a:pPr>
            <a:r>
              <a:rPr lang="en">
                <a:solidFill>
                  <a:schemeClr val="dk1"/>
                </a:solidFill>
              </a:rPr>
              <a:t>-It attaches itself to the floor and grows towards the surface, relying on sunlight to create energy and food through the process of photosynthesis. </a:t>
            </a:r>
          </a:p>
          <a:p>
            <a:pPr lvl="0">
              <a:spcBef>
                <a:spcPts val="0"/>
              </a:spcBef>
              <a:buClr>
                <a:schemeClr val="dk1"/>
              </a:buClr>
              <a:buSzPct val="61111"/>
              <a:buFont typeface="Arial"/>
              <a:buNone/>
            </a:pPr>
            <a:r>
              <a:rPr lang="en">
                <a:solidFill>
                  <a:schemeClr val="dk1"/>
                </a:solidFill>
              </a:rPr>
              <a:t>-Animals feed off of the anchors of kelp plants. Things such as sea urchins will sometimes completely remove the plant by eating through the roots.</a:t>
            </a:r>
          </a:p>
          <a:p>
            <a:pPr lvl="0">
              <a:spcBef>
                <a:spcPts val="0"/>
              </a:spcBef>
              <a:buClr>
                <a:schemeClr val="dk1"/>
              </a:buClr>
              <a:buSzPct val="91666"/>
              <a:buFont typeface="Arial"/>
              <a:buNone/>
            </a:pPr>
            <a:endParaRPr sz="1200">
              <a:solidFill>
                <a:schemeClr val="dk1"/>
              </a:solidFill>
            </a:endParaRPr>
          </a:p>
          <a:p>
            <a:pPr lvl="0">
              <a:spcBef>
                <a:spcPts val="0"/>
              </a:spcBef>
              <a:buNone/>
            </a:pPr>
            <a:endParaRPr/>
          </a:p>
        </p:txBody>
      </p:sp>
      <p:pic>
        <p:nvPicPr>
          <p:cNvPr id="170" name="Shape 170"/>
          <p:cNvPicPr preferRelativeResize="0"/>
          <p:nvPr/>
        </p:nvPicPr>
        <p:blipFill>
          <a:blip r:embed="rId4">
            <a:alphaModFix/>
          </a:blip>
          <a:stretch>
            <a:fillRect/>
          </a:stretch>
        </p:blipFill>
        <p:spPr>
          <a:xfrm>
            <a:off x="1664075" y="3422843"/>
            <a:ext cx="2646625" cy="1512357"/>
          </a:xfrm>
          <a:prstGeom prst="rect">
            <a:avLst/>
          </a:prstGeom>
          <a:noFill/>
          <a:ln w="38100" cap="flat" cmpd="sng">
            <a:solidFill>
              <a:srgbClr val="FFFFFF"/>
            </a:solidFill>
            <a:prstDash val="solid"/>
            <a:round/>
            <a:headEnd type="none" w="med" len="med"/>
            <a:tailEnd type="none" w="med" len="med"/>
          </a:ln>
        </p:spPr>
      </p:pic>
      <p:pic>
        <p:nvPicPr>
          <p:cNvPr id="171" name="Shape 171"/>
          <p:cNvPicPr preferRelativeResize="0"/>
          <p:nvPr/>
        </p:nvPicPr>
        <p:blipFill>
          <a:blip r:embed="rId5">
            <a:alphaModFix/>
          </a:blip>
          <a:stretch>
            <a:fillRect/>
          </a:stretch>
        </p:blipFill>
        <p:spPr>
          <a:xfrm>
            <a:off x="126800" y="1727550"/>
            <a:ext cx="2709675" cy="1512350"/>
          </a:xfrm>
          <a:prstGeom prst="rect">
            <a:avLst/>
          </a:prstGeom>
          <a:noFill/>
          <a:ln w="38100" cap="flat" cmpd="sng">
            <a:solidFill>
              <a:srgbClr val="FFFFFF"/>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03325" y="2193550"/>
            <a:ext cx="4045200" cy="874800"/>
          </a:xfrm>
          <a:prstGeom prst="rect">
            <a:avLst/>
          </a:prstGeom>
          <a:solidFill>
            <a:srgbClr val="FFFFFF"/>
          </a:solidFill>
        </p:spPr>
        <p:txBody>
          <a:bodyPr wrap="square" lIns="91425" tIns="91425" rIns="91425" bIns="91425" anchor="b" anchorCtr="0">
            <a:noAutofit/>
          </a:bodyPr>
          <a:lstStyle/>
          <a:p>
            <a:pPr lvl="0">
              <a:spcBef>
                <a:spcPts val="0"/>
              </a:spcBef>
              <a:buNone/>
            </a:pPr>
            <a:r>
              <a:rPr lang="en"/>
              <a:t>Kelp Forests</a:t>
            </a:r>
          </a:p>
        </p:txBody>
      </p:sp>
      <p:sp>
        <p:nvSpPr>
          <p:cNvPr id="177" name="Shape 177"/>
          <p:cNvSpPr txBox="1">
            <a:spLocks noGrp="1"/>
          </p:cNvSpPr>
          <p:nvPr>
            <p:ph type="body" idx="2"/>
          </p:nvPr>
        </p:nvSpPr>
        <p:spPr>
          <a:xfrm>
            <a:off x="4939500" y="724075"/>
            <a:ext cx="3837000" cy="3695100"/>
          </a:xfrm>
          <a:prstGeom prst="rect">
            <a:avLst/>
          </a:prstGeom>
          <a:solidFill>
            <a:srgbClr val="5091FC"/>
          </a:solidFill>
        </p:spPr>
        <p:txBody>
          <a:bodyPr wrap="square" lIns="91425" tIns="91425" rIns="91425" bIns="91425" anchor="ctr" anchorCtr="0">
            <a:noAutofit/>
          </a:bodyPr>
          <a:lstStyle/>
          <a:p>
            <a:pPr lvl="0">
              <a:spcBef>
                <a:spcPts val="0"/>
              </a:spcBef>
              <a:buNone/>
            </a:pPr>
            <a:r>
              <a:rPr lang="en">
                <a:solidFill>
                  <a:srgbClr val="000000"/>
                </a:solidFill>
              </a:rPr>
              <a:t>-Kelp forests serve as homes for many different species of animals.</a:t>
            </a:r>
          </a:p>
          <a:p>
            <a:pPr lvl="0">
              <a:spcBef>
                <a:spcPts val="0"/>
              </a:spcBef>
              <a:buNone/>
            </a:pPr>
            <a:r>
              <a:rPr lang="en">
                <a:solidFill>
                  <a:srgbClr val="000000"/>
                </a:solidFill>
              </a:rPr>
              <a:t>-Kelp forests are natural feeding grounds for birds such as crows, warblers, and gulls.</a:t>
            </a:r>
          </a:p>
          <a:p>
            <a:pPr lvl="0">
              <a:spcBef>
                <a:spcPts val="0"/>
              </a:spcBef>
              <a:buNone/>
            </a:pPr>
            <a:r>
              <a:rPr lang="en">
                <a:solidFill>
                  <a:srgbClr val="000000"/>
                </a:solidFill>
              </a:rPr>
              <a:t>-The water must be clear for kelp forests to grow so that the sunlight can reach the ocean floor where the kelp begins to grow.</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1237</Words>
  <Application>Microsoft Office PowerPoint</Application>
  <PresentationFormat>On-screen Show (16:9)</PresentationFormat>
  <Paragraphs>145</Paragraphs>
  <Slides>25</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Simple Light</vt:lpstr>
      <vt:lpstr>       Kelp Forests and Coral Reefs</vt:lpstr>
      <vt:lpstr>Coral Reefs</vt:lpstr>
      <vt:lpstr>Coral Reefs</vt:lpstr>
      <vt:lpstr>  Coral Reefs</vt:lpstr>
      <vt:lpstr>Concept Check 1/3</vt:lpstr>
      <vt:lpstr>Concept Check 1/3</vt:lpstr>
      <vt:lpstr>Kelp Forests</vt:lpstr>
      <vt:lpstr>Kelp Forests</vt:lpstr>
      <vt:lpstr>Kelp Forests</vt:lpstr>
      <vt:lpstr>Concept Check 2/3</vt:lpstr>
      <vt:lpstr>Concept Check 2/3</vt:lpstr>
      <vt:lpstr>Concept Check 3/3</vt:lpstr>
      <vt:lpstr>Ocean Exploration</vt:lpstr>
      <vt:lpstr>Scuba Divers</vt:lpstr>
      <vt:lpstr>Scuba Divers (continued)</vt:lpstr>
      <vt:lpstr>Submarines</vt:lpstr>
      <vt:lpstr>ROVs</vt:lpstr>
      <vt:lpstr>What are sonar waves?</vt:lpstr>
      <vt:lpstr>Sonar</vt:lpstr>
      <vt:lpstr>Concept check! (Ocean Exploration)</vt:lpstr>
      <vt:lpstr>Correct Answer:</vt:lpstr>
      <vt:lpstr>Websites Used When Completing This Presentation:</vt:lpstr>
      <vt:lpstr>Websites Used When Completing This Presentation.</vt:lpstr>
      <vt:lpstr>Websites Used When Completing This Presentation: </vt:lpstr>
      <vt:lpstr>Websites Used When Completing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Plankton, Plant Life, &amp; Ocean Exploration</dc:title>
  <dc:creator>Smart, Brittany S.</dc:creator>
  <cp:lastModifiedBy>Smart, Brittany S.</cp:lastModifiedBy>
  <cp:revision>2</cp:revision>
  <dcterms:modified xsi:type="dcterms:W3CDTF">2017-11-08T17:41:18Z</dcterms:modified>
</cp:coreProperties>
</file>