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56" r:id="rId2"/>
    <p:sldId id="274" r:id="rId3"/>
    <p:sldId id="277" r:id="rId4"/>
    <p:sldId id="265" r:id="rId5"/>
    <p:sldId id="262" r:id="rId6"/>
    <p:sldId id="263" r:id="rId7"/>
    <p:sldId id="264" r:id="rId8"/>
    <p:sldId id="275" r:id="rId9"/>
    <p:sldId id="279" r:id="rId10"/>
    <p:sldId id="280" r:id="rId11"/>
    <p:sldId id="278" r:id="rId12"/>
    <p:sldId id="281" r:id="rId13"/>
    <p:sldId id="276" r:id="rId14"/>
    <p:sldId id="273" r:id="rId15"/>
    <p:sldId id="267" r:id="rId16"/>
    <p:sldId id="268" r:id="rId17"/>
    <p:sldId id="258" r:id="rId18"/>
    <p:sldId id="26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48" autoAdjust="0"/>
  </p:normalViewPr>
  <p:slideViewPr>
    <p:cSldViewPr snapToGrid="0" snapToObjects="1">
      <p:cViewPr varScale="1">
        <p:scale>
          <a:sx n="62" d="100"/>
          <a:sy n="62" d="100"/>
        </p:scale>
        <p:origin x="66" y="9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B88E4-6FF0-E34B-A80B-B4EC4817CD45}" type="datetimeFigureOut">
              <a:rPr lang="en-US" smtClean="0"/>
              <a:pPr/>
              <a:t>5/8/2017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30053F-F37F-F745-8FD9-AB0DA0E4EB2A}" type="slidenum">
              <a:rPr lang="en-US" smtClean="0"/>
              <a:pPr/>
              <a:t>‹#›</a:t>
            </a:fld>
            <a:endParaRPr lang="en-US"/>
          </a:p>
        </p:txBody>
      </p:sp>
    </p:spTree>
    <p:extLst>
      <p:ext uri="{BB962C8B-B14F-4D97-AF65-F5344CB8AC3E}">
        <p14:creationId xmlns:p14="http://schemas.microsoft.com/office/powerpoint/2010/main" val="2032481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B7CF1F0C-43C0-F649-8E4D-8C3EB7917A58}" type="slidenum">
              <a:rPr lang="en-US"/>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E5ECC3B5-556E-F440-8429-890A478A787C}" type="slidenum">
              <a:rPr lang="en-US"/>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FC67D701-7FB2-3341-A926-F6DF90AA8E44}" type="slidenum">
              <a:rPr lang="en-US"/>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6323"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97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r"/>
            <a:fld id="{E8B64B4B-28EA-EA46-B71F-EC20B7406BCD}" type="slidenum">
              <a:rPr lang="en-US" sz="1200"/>
              <a:pPr algn="r"/>
              <a:t>15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17CE2837-FEB1-7844-921E-ED271E7F9ABD}" type="slidenum">
              <a:rPr lang="en-US"/>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65841B0-646B-534C-9C90-32D182027E5D}"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E812CA6-37BE-404C-A6CA-8EB7ACD061E9}"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5841B0-646B-534C-9C90-32D182027E5D}"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2CA6-37BE-404C-A6CA-8EB7ACD061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841B0-646B-534C-9C90-32D182027E5D}"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2CA6-37BE-404C-A6CA-8EB7ACD061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5841B0-646B-534C-9C90-32D182027E5D}"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2CA6-37BE-404C-A6CA-8EB7ACD061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65841B0-646B-534C-9C90-32D182027E5D}" type="datetimeFigureOut">
              <a:rPr lang="en-US" smtClean="0"/>
              <a:pPr/>
              <a:t>5/8/2017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2CA6-37BE-404C-A6CA-8EB7ACD061E9}"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5841B0-646B-534C-9C90-32D182027E5D}"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12CA6-37BE-404C-A6CA-8EB7ACD061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5841B0-646B-534C-9C90-32D182027E5D}" type="datetimeFigureOut">
              <a:rPr lang="en-US" smtClean="0"/>
              <a:pPr/>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12CA6-37BE-404C-A6CA-8EB7ACD061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5841B0-646B-534C-9C90-32D182027E5D}" type="datetimeFigureOut">
              <a:rPr lang="en-US" smtClean="0"/>
              <a:pPr/>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12CA6-37BE-404C-A6CA-8EB7ACD061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65841B0-646B-534C-9C90-32D182027E5D}" type="datetimeFigureOut">
              <a:rPr lang="en-US" smtClean="0"/>
              <a:pPr/>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12CA6-37BE-404C-A6CA-8EB7ACD061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5841B0-646B-534C-9C90-32D182027E5D}"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12CA6-37BE-404C-A6CA-8EB7ACD061E9}"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165841B0-646B-534C-9C90-32D182027E5D}" type="datetimeFigureOut">
              <a:rPr lang="en-US" smtClean="0"/>
              <a:pPr/>
              <a:t>5/8/2017</a:t>
            </a:fld>
            <a:endParaRPr lang="en-US"/>
          </a:p>
        </p:txBody>
      </p:sp>
      <p:sp>
        <p:nvSpPr>
          <p:cNvPr id="7" name="Slide Number Placeholder 6"/>
          <p:cNvSpPr>
            <a:spLocks noGrp="1"/>
          </p:cNvSpPr>
          <p:nvPr>
            <p:ph type="sldNum" sz="quarter" idx="12"/>
          </p:nvPr>
        </p:nvSpPr>
        <p:spPr/>
        <p:txBody>
          <a:bodyPr/>
          <a:lstStyle/>
          <a:p>
            <a:fld id="{2E812CA6-37BE-404C-A6CA-8EB7ACD061E9}"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65841B0-646B-534C-9C90-32D182027E5D}" type="datetimeFigureOut">
              <a:rPr lang="en-US" smtClean="0"/>
              <a:pPr/>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E812CA6-37BE-404C-A6CA-8EB7ACD061E9}"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a:t>#26 Population dynamics</a:t>
            </a:r>
          </a:p>
        </p:txBody>
      </p:sp>
    </p:spTree>
    <p:extLst>
      <p:ext uri="{BB962C8B-B14F-4D97-AF65-F5344CB8AC3E}">
        <p14:creationId xmlns:p14="http://schemas.microsoft.com/office/powerpoint/2010/main" val="444457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density? How would you calculate the population density of… </a:t>
            </a:r>
            <a:endParaRPr lang="en-US" dirty="0"/>
          </a:p>
        </p:txBody>
      </p:sp>
      <p:sp>
        <p:nvSpPr>
          <p:cNvPr id="3" name="Content Placeholder 2"/>
          <p:cNvSpPr>
            <a:spLocks noGrp="1"/>
          </p:cNvSpPr>
          <p:nvPr>
            <p:ph idx="1"/>
          </p:nvPr>
        </p:nvSpPr>
        <p:spPr/>
        <p:txBody>
          <a:bodyPr>
            <a:normAutofit/>
          </a:bodyPr>
          <a:lstStyle/>
          <a:p>
            <a:pPr>
              <a:buNone/>
            </a:pPr>
            <a:r>
              <a:rPr lang="en-US" dirty="0" smtClean="0"/>
              <a:t>Total Area:</a:t>
            </a:r>
          </a:p>
          <a:p>
            <a:pPr>
              <a:buNone/>
            </a:pPr>
            <a:r>
              <a:rPr lang="en-US" dirty="0" smtClean="0">
                <a:solidFill>
                  <a:srgbClr val="FF0000"/>
                </a:solidFill>
              </a:rPr>
              <a:t>Washington D.C. </a:t>
            </a:r>
            <a:r>
              <a:rPr lang="en-US" dirty="0" smtClean="0"/>
              <a:t>68.34</a:t>
            </a:r>
            <a:endParaRPr lang="en-US" dirty="0" smtClean="0"/>
          </a:p>
          <a:p>
            <a:pPr>
              <a:buNone/>
            </a:pPr>
            <a:endParaRPr lang="en-US" dirty="0" smtClean="0"/>
          </a:p>
          <a:p>
            <a:pPr>
              <a:buNone/>
            </a:pPr>
            <a:r>
              <a:rPr lang="en-US" dirty="0" smtClean="0"/>
              <a:t>Population:</a:t>
            </a:r>
          </a:p>
          <a:p>
            <a:pPr>
              <a:buNone/>
            </a:pPr>
            <a:r>
              <a:rPr lang="en-US" dirty="0" smtClean="0">
                <a:solidFill>
                  <a:srgbClr val="FF0000"/>
                </a:solidFill>
              </a:rPr>
              <a:t>Washington D.C. </a:t>
            </a:r>
            <a:r>
              <a:rPr lang="en-US" dirty="0" smtClean="0"/>
              <a:t>646,449 </a:t>
            </a:r>
            <a:endParaRPr lang="en-US" dirty="0" smtClean="0"/>
          </a:p>
          <a:p>
            <a:pPr>
              <a:buNone/>
            </a:pPr>
            <a:endParaRPr lang="en-US" dirty="0" smtClean="0"/>
          </a:p>
          <a:p>
            <a:pPr>
              <a:buNone/>
            </a:pPr>
            <a:r>
              <a:rPr lang="en-US" dirty="0" smtClean="0"/>
              <a:t>Which states do you predict will have the 20 largest densities?</a:t>
            </a:r>
          </a:p>
          <a:p>
            <a:pPr>
              <a:buNone/>
            </a:pPr>
            <a:endParaRPr lang="en-US" dirty="0" smtClean="0"/>
          </a:p>
          <a:p>
            <a:pPr>
              <a:buNone/>
            </a:pPr>
            <a:endParaRPr lang="en-US" dirty="0" smtClean="0"/>
          </a:p>
          <a:p>
            <a:endParaRPr lang="en-US" dirty="0"/>
          </a:p>
        </p:txBody>
      </p:sp>
    </p:spTree>
    <p:extLst>
      <p:ext uri="{BB962C8B-B14F-4D97-AF65-F5344CB8AC3E}">
        <p14:creationId xmlns:p14="http://schemas.microsoft.com/office/powerpoint/2010/main" val="8780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Population Density </a:t>
            </a:r>
            <a:r>
              <a:rPr lang="en-US" smtClean="0"/>
              <a:t>assignment 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4786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15400" cy="6858000"/>
          </a:xfrm>
        </p:spPr>
        <p:txBody>
          <a:bodyPr>
            <a:normAutofit fontScale="70000" lnSpcReduction="20000"/>
          </a:bodyPr>
          <a:lstStyle/>
          <a:p>
            <a:pPr marL="514350" indent="-514350">
              <a:buFont typeface="+mj-lt"/>
              <a:buAutoNum type="arabicPeriod"/>
            </a:pPr>
            <a:r>
              <a:rPr lang="en-US" sz="3400" dirty="0" smtClean="0">
                <a:latin typeface="Arial Narrow" pitchFamily="34" charset="0"/>
              </a:rPr>
              <a:t>Label all the states</a:t>
            </a:r>
          </a:p>
          <a:p>
            <a:pPr marL="514350" indent="-514350">
              <a:buFont typeface="+mj-lt"/>
              <a:buAutoNum type="arabicPeriod"/>
            </a:pPr>
            <a:r>
              <a:rPr lang="en-US" sz="3400" dirty="0" smtClean="0">
                <a:latin typeface="Arial Narrow" pitchFamily="34" charset="0"/>
              </a:rPr>
              <a:t>Create </a:t>
            </a:r>
            <a:r>
              <a:rPr lang="en-US" sz="3400" dirty="0" smtClean="0">
                <a:latin typeface="Arial Narrow" pitchFamily="34" charset="0"/>
              </a:rPr>
              <a:t>a legend and color the top 20 states with the highest population density one color</a:t>
            </a:r>
          </a:p>
          <a:p>
            <a:pPr marL="514350" indent="-514350">
              <a:buFont typeface="+mj-lt"/>
              <a:buAutoNum type="arabicPeriod"/>
            </a:pPr>
            <a:r>
              <a:rPr lang="en-US" sz="3400" dirty="0" smtClean="0">
                <a:latin typeface="Arial Narrow" pitchFamily="34" charset="0"/>
              </a:rPr>
              <a:t>Color the 20 lowest density states another color and add to your legend</a:t>
            </a:r>
          </a:p>
          <a:p>
            <a:pPr marL="514350" indent="-514350">
              <a:buFont typeface="+mj-lt"/>
              <a:buAutoNum type="arabicPeriod"/>
            </a:pPr>
            <a:r>
              <a:rPr lang="en-US" sz="3400" dirty="0" smtClean="0">
                <a:latin typeface="Arial Narrow" pitchFamily="34" charset="0"/>
              </a:rPr>
              <a:t>Which states surprised you about their population density? Why?</a:t>
            </a:r>
          </a:p>
          <a:p>
            <a:pPr marL="514350" indent="-514350">
              <a:buFont typeface="+mj-lt"/>
              <a:buAutoNum type="arabicPeriod"/>
            </a:pPr>
            <a:r>
              <a:rPr lang="en-US" sz="3400" dirty="0" smtClean="0">
                <a:latin typeface="Arial Narrow" pitchFamily="34" charset="0"/>
              </a:rPr>
              <a:t>The square mileage listed accounts for land and water miles, do you think any of the rankings would change if you just calculated land mass only? If so which states? If you say no explain why</a:t>
            </a:r>
          </a:p>
          <a:p>
            <a:pPr marL="514350" indent="-514350">
              <a:buFont typeface="+mj-lt"/>
              <a:buAutoNum type="arabicPeriod"/>
            </a:pPr>
            <a:r>
              <a:rPr lang="en-US" sz="3400" dirty="0" smtClean="0">
                <a:latin typeface="Arial Narrow" pitchFamily="34" charset="0"/>
              </a:rPr>
              <a:t>If you had to calculate the population density of the entire United States, where do you think it will fall in your rankings from largest to smallest? Around what number? (</a:t>
            </a:r>
            <a:r>
              <a:rPr lang="en-US" sz="3400" b="1" dirty="0" smtClean="0">
                <a:latin typeface="Arial Narrow" pitchFamily="34" charset="0"/>
              </a:rPr>
              <a:t>This is a prediction)</a:t>
            </a:r>
          </a:p>
          <a:p>
            <a:pPr marL="514350" indent="-514350">
              <a:buFont typeface="+mj-lt"/>
              <a:buAutoNum type="arabicPeriod"/>
            </a:pPr>
            <a:r>
              <a:rPr lang="en-US" sz="3400" dirty="0" smtClean="0">
                <a:latin typeface="Arial Narrow" pitchFamily="34" charset="0"/>
              </a:rPr>
              <a:t>Do you think it will be larger or smaller then the pop Density of NC? Explain why?</a:t>
            </a:r>
          </a:p>
          <a:p>
            <a:pPr marL="514350" indent="-514350">
              <a:buFont typeface="+mj-lt"/>
              <a:buAutoNum type="arabicPeriod"/>
            </a:pPr>
            <a:r>
              <a:rPr lang="en-US" sz="3400" dirty="0" smtClean="0">
                <a:latin typeface="Arial Narrow" pitchFamily="34" charset="0"/>
              </a:rPr>
              <a:t>Find the 2012 population of USA (</a:t>
            </a:r>
            <a:r>
              <a:rPr lang="en-US" sz="3400" b="1" dirty="0" smtClean="0">
                <a:latin typeface="Arial Narrow" pitchFamily="34" charset="0"/>
              </a:rPr>
              <a:t>use BYOT</a:t>
            </a:r>
            <a:r>
              <a:rPr lang="en-US" sz="3400" dirty="0" smtClean="0">
                <a:latin typeface="Arial Narrow" pitchFamily="34" charset="0"/>
              </a:rPr>
              <a:t>) and the total square miles and find the pop density</a:t>
            </a:r>
          </a:p>
          <a:p>
            <a:pPr marL="514350" indent="-514350">
              <a:buFont typeface="+mj-lt"/>
              <a:buAutoNum type="arabicPeriod"/>
            </a:pPr>
            <a:r>
              <a:rPr lang="en-US" sz="3400" dirty="0" smtClean="0">
                <a:latin typeface="Arial Narrow" pitchFamily="34" charset="0"/>
              </a:rPr>
              <a:t>How correct were your #6 and #7? Explain mistakes you made and why those new numbers you found are logical?</a:t>
            </a:r>
          </a:p>
          <a:p>
            <a:pPr marL="514350" indent="-514350">
              <a:buFont typeface="+mj-lt"/>
              <a:buAutoNum type="arabicPeriod"/>
            </a:pPr>
            <a:r>
              <a:rPr lang="en-US" sz="3400" dirty="0" smtClean="0">
                <a:latin typeface="Arial Narrow" pitchFamily="34" charset="0"/>
              </a:rPr>
              <a:t>This week’s theme of reading across the board is “</a:t>
            </a:r>
            <a:r>
              <a:rPr lang="en-US" sz="3400" b="1" u="sng" dirty="0" smtClean="0">
                <a:solidFill>
                  <a:srgbClr val="FF0000"/>
                </a:solidFill>
                <a:latin typeface="Arial Narrow" pitchFamily="34" charset="0"/>
              </a:rPr>
              <a:t>Main Idea</a:t>
            </a:r>
            <a:r>
              <a:rPr lang="en-US" sz="3400" dirty="0" smtClean="0">
                <a:latin typeface="Arial Narrow" pitchFamily="34" charset="0"/>
              </a:rPr>
              <a:t>,” why do you think it’s important to understand population density? What does it tell us about people, location, and resources? </a:t>
            </a:r>
          </a:p>
          <a:p>
            <a:endParaRPr lang="en-US" dirty="0" smtClean="0"/>
          </a:p>
          <a:p>
            <a:endParaRPr lang="en-US" dirty="0"/>
          </a:p>
        </p:txBody>
      </p:sp>
    </p:spTree>
    <p:extLst>
      <p:ext uri="{BB962C8B-B14F-4D97-AF65-F5344CB8AC3E}">
        <p14:creationId xmlns:p14="http://schemas.microsoft.com/office/powerpoint/2010/main" val="1333333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07192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US" sz="3200">
                <a:latin typeface="Calibri" charset="0"/>
              </a:rPr>
              <a:t>What population do you think this is?</a:t>
            </a:r>
          </a:p>
        </p:txBody>
      </p:sp>
      <p:pic>
        <p:nvPicPr>
          <p:cNvPr id="32772"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0" y="1465263"/>
            <a:ext cx="6172200" cy="5248275"/>
          </a:xfr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32773" name="Rectangle 5"/>
          <p:cNvSpPr>
            <a:spLocks noChangeArrowheads="1"/>
          </p:cNvSpPr>
          <p:nvPr/>
        </p:nvSpPr>
        <p:spPr bwMode="auto">
          <a:xfrm>
            <a:off x="1600200" y="1371600"/>
            <a:ext cx="5715000" cy="533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067069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32773"/>
                                        </p:tgtEl>
                                      </p:cBhvr>
                                    </p:animEffect>
                                    <p:set>
                                      <p:cBhvr>
                                        <p:cTn id="7" dur="1" fill="hold">
                                          <p:stCondLst>
                                            <p:cond delay="1999"/>
                                          </p:stCondLst>
                                        </p:cTn>
                                        <p:tgtEl>
                                          <p:spTgt spid="327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r>
              <a:rPr lang="en-US">
                <a:latin typeface="Calibri" charset="0"/>
              </a:rPr>
              <a:t>Understanding Exponentials</a:t>
            </a:r>
          </a:p>
        </p:txBody>
      </p:sp>
      <p:sp>
        <p:nvSpPr>
          <p:cNvPr id="3" name="Content Placeholder 2"/>
          <p:cNvSpPr>
            <a:spLocks noGrp="1"/>
          </p:cNvSpPr>
          <p:nvPr>
            <p:ph idx="4294967295"/>
          </p:nvPr>
        </p:nvSpPr>
        <p:spPr>
          <a:xfrm>
            <a:off x="457200" y="1600200"/>
            <a:ext cx="8458200" cy="4525963"/>
          </a:xfrm>
        </p:spPr>
        <p:txBody>
          <a:bodyPr>
            <a:normAutofit/>
          </a:bodyPr>
          <a:lstStyle/>
          <a:p>
            <a:r>
              <a:rPr lang="en-US" sz="2800" dirty="0">
                <a:latin typeface="Calibri" charset="0"/>
              </a:rPr>
              <a:t>Put your pens down for a minute &amp; think about this:</a:t>
            </a:r>
          </a:p>
          <a:p>
            <a:pPr lvl="1"/>
            <a:r>
              <a:rPr lang="en-US" sz="2800" dirty="0">
                <a:latin typeface="Calibri" charset="0"/>
              </a:rPr>
              <a:t>An employer offers you two equal jobs for one hour each day for fourteen days.  </a:t>
            </a:r>
          </a:p>
          <a:p>
            <a:pPr lvl="1"/>
            <a:r>
              <a:rPr lang="en-US" sz="2800" dirty="0">
                <a:latin typeface="Calibri" charset="0"/>
              </a:rPr>
              <a:t>The first pays $10 an hour.</a:t>
            </a:r>
          </a:p>
          <a:p>
            <a:pPr lvl="1"/>
            <a:r>
              <a:rPr lang="en-US" sz="2800" dirty="0">
                <a:latin typeface="Calibri" charset="0"/>
              </a:rPr>
              <a:t>The second pays only 1 cent a day, but the rate doubles each day.</a:t>
            </a:r>
          </a:p>
          <a:p>
            <a:pPr lvl="1"/>
            <a:r>
              <a:rPr lang="en-US" sz="2800" dirty="0">
                <a:latin typeface="Calibri" charset="0"/>
              </a:rPr>
              <a:t>Which job will you accept?</a:t>
            </a:r>
          </a:p>
        </p:txBody>
      </p:sp>
    </p:spTree>
    <p:extLst>
      <p:ext uri="{BB962C8B-B14F-4D97-AF65-F5344CB8AC3E}">
        <p14:creationId xmlns:p14="http://schemas.microsoft.com/office/powerpoint/2010/main" val="27884258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atin typeface="Calibri" charset="0"/>
              </a:rPr>
              <a:t>Understanding Exponentials</a:t>
            </a:r>
          </a:p>
        </p:txBody>
      </p:sp>
      <p:sp>
        <p:nvSpPr>
          <p:cNvPr id="8196" name="TextBox 3"/>
          <p:cNvSpPr txBox="1">
            <a:spLocks noChangeArrowheads="1"/>
          </p:cNvSpPr>
          <p:nvPr/>
        </p:nvSpPr>
        <p:spPr bwMode="auto">
          <a:xfrm>
            <a:off x="228600" y="152400"/>
            <a:ext cx="5105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a:t>Population Ecology:  Population Growth Rate </a:t>
            </a:r>
          </a:p>
        </p:txBody>
      </p:sp>
      <p:graphicFrame>
        <p:nvGraphicFramePr>
          <p:cNvPr id="8198" name="Object 6"/>
          <p:cNvGraphicFramePr>
            <a:graphicFrameLocks noGrp="1" noChangeAspect="1"/>
          </p:cNvGraphicFramePr>
          <p:nvPr>
            <p:ph idx="4294967295"/>
            <p:extLst>
              <p:ext uri="{D42A27DB-BD31-4B8C-83A1-F6EECF244321}">
                <p14:modId xmlns:p14="http://schemas.microsoft.com/office/powerpoint/2010/main" val="1642338490"/>
              </p:ext>
            </p:extLst>
          </p:nvPr>
        </p:nvGraphicFramePr>
        <p:xfrm>
          <a:off x="457200" y="1576388"/>
          <a:ext cx="7848600" cy="5232400"/>
        </p:xfrm>
        <a:graphic>
          <a:graphicData uri="http://schemas.openxmlformats.org/presentationml/2006/ole">
            <mc:AlternateContent xmlns:mc="http://schemas.openxmlformats.org/markup-compatibility/2006">
              <mc:Choice xmlns:v="urn:schemas-microsoft-com:vml" Requires="v">
                <p:oleObj spid="_x0000_s15371" name="Chart" r:id="rId4" imgW="6079680" imgH="4050000" progId="MSGraph.Chart.8">
                  <p:embed followColorScheme="full"/>
                </p:oleObj>
              </mc:Choice>
              <mc:Fallback>
                <p:oleObj name="Chart" r:id="rId4" imgW="6079680" imgH="4050000" progId="MSGraph.Chart.8">
                  <p:embed followColorScheme="full"/>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76388"/>
                        <a:ext cx="7848600" cy="52324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sp>
        <p:nvSpPr>
          <p:cNvPr id="8199" name="Line 7"/>
          <p:cNvSpPr>
            <a:spLocks noChangeShapeType="1"/>
          </p:cNvSpPr>
          <p:nvPr/>
        </p:nvSpPr>
        <p:spPr bwMode="auto">
          <a:xfrm>
            <a:off x="2362200" y="5181600"/>
            <a:ext cx="0" cy="9144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8200" name="Text Box 8"/>
          <p:cNvSpPr txBox="1">
            <a:spLocks noChangeArrowheads="1"/>
          </p:cNvSpPr>
          <p:nvPr/>
        </p:nvSpPr>
        <p:spPr bwMode="auto">
          <a:xfrm>
            <a:off x="1295400" y="3981450"/>
            <a:ext cx="2286000" cy="12001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a:t>Job 2 </a:t>
            </a:r>
            <a:r>
              <a:rPr lang="en-US" b="1" i="1">
                <a:solidFill>
                  <a:schemeClr val="accent2"/>
                </a:solidFill>
              </a:rPr>
              <a:t>lags</a:t>
            </a:r>
            <a:r>
              <a:rPr lang="en-US"/>
              <a:t> for a long time before exponential growth kicks in!</a:t>
            </a:r>
          </a:p>
        </p:txBody>
      </p:sp>
      <p:sp>
        <p:nvSpPr>
          <p:cNvPr id="8202" name="Line 10"/>
          <p:cNvSpPr>
            <a:spLocks noChangeShapeType="1"/>
          </p:cNvSpPr>
          <p:nvPr/>
        </p:nvSpPr>
        <p:spPr bwMode="auto">
          <a:xfrm flipV="1">
            <a:off x="6324600" y="2438400"/>
            <a:ext cx="1066800" cy="11430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8201" name="Text Box 9"/>
          <p:cNvSpPr txBox="1">
            <a:spLocks noChangeArrowheads="1"/>
          </p:cNvSpPr>
          <p:nvPr/>
        </p:nvSpPr>
        <p:spPr bwMode="auto">
          <a:xfrm>
            <a:off x="3962400" y="2650066"/>
            <a:ext cx="2590800" cy="12001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dirty="0"/>
              <a:t>Now, how much would your employer owe you if you stayed at this job for another 2 weeks?</a:t>
            </a:r>
          </a:p>
        </p:txBody>
      </p:sp>
      <p:sp>
        <p:nvSpPr>
          <p:cNvPr id="8203" name="Text Box 11"/>
          <p:cNvSpPr txBox="1">
            <a:spLocks noChangeArrowheads="1"/>
          </p:cNvSpPr>
          <p:nvPr/>
        </p:nvSpPr>
        <p:spPr bwMode="auto">
          <a:xfrm>
            <a:off x="5715000" y="4343400"/>
            <a:ext cx="2895600" cy="9255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a:t>What would happen if this type of growth took place within a population?</a:t>
            </a:r>
          </a:p>
        </p:txBody>
      </p:sp>
    </p:spTree>
    <p:extLst>
      <p:ext uri="{BB962C8B-B14F-4D97-AF65-F5344CB8AC3E}">
        <p14:creationId xmlns:p14="http://schemas.microsoft.com/office/powerpoint/2010/main" val="687125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wipe(down)">
                                      <p:cBhvr>
                                        <p:cTn id="7" dur="500"/>
                                        <p:tgtEl>
                                          <p:spTgt spid="820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199"/>
                                        </p:tgtEl>
                                        <p:attrNameLst>
                                          <p:attrName>style.visibility</p:attrName>
                                        </p:attrNameLst>
                                      </p:cBhvr>
                                      <p:to>
                                        <p:strVal val="visible"/>
                                      </p:to>
                                    </p:set>
                                    <p:animEffect transition="in" filter="wipe(up)">
                                      <p:cBhvr>
                                        <p:cTn id="11" dur="500"/>
                                        <p:tgtEl>
                                          <p:spTgt spid="819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8201"/>
                                        </p:tgtEl>
                                        <p:attrNameLst>
                                          <p:attrName>style.visibility</p:attrName>
                                        </p:attrNameLst>
                                      </p:cBhvr>
                                      <p:to>
                                        <p:strVal val="visible"/>
                                      </p:to>
                                    </p:set>
                                    <p:animEffect transition="in" filter="wipe(down)">
                                      <p:cBhvr>
                                        <p:cTn id="16" dur="500"/>
                                        <p:tgtEl>
                                          <p:spTgt spid="8201"/>
                                        </p:tgtEl>
                                      </p:cBhvr>
                                    </p:animEffect>
                                  </p:childTnLst>
                                </p:cTn>
                              </p:par>
                            </p:childTnLst>
                          </p:cTn>
                        </p:par>
                        <p:par>
                          <p:cTn id="17" fill="hold" nodeType="afterGroup">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8202"/>
                                        </p:tgtEl>
                                        <p:attrNameLst>
                                          <p:attrName>style.visibility</p:attrName>
                                        </p:attrNameLst>
                                      </p:cBhvr>
                                      <p:to>
                                        <p:strVal val="visible"/>
                                      </p:to>
                                    </p:set>
                                    <p:animEffect transition="in" filter="wipe(up)">
                                      <p:cBhvr>
                                        <p:cTn id="20" dur="500"/>
                                        <p:tgtEl>
                                          <p:spTgt spid="820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203"/>
                                        </p:tgtEl>
                                        <p:attrNameLst>
                                          <p:attrName>style.visibility</p:attrName>
                                        </p:attrNameLst>
                                      </p:cBhvr>
                                      <p:to>
                                        <p:strVal val="visible"/>
                                      </p:to>
                                    </p:set>
                                    <p:animEffect transition="in" filter="wipe(down)">
                                      <p:cBhvr>
                                        <p:cTn id="25" dur="500"/>
                                        <p:tgtEl>
                                          <p:spTgt spid="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8200" grpId="0" animBg="1"/>
      <p:bldP spid="8202" grpId="0" animBg="1"/>
      <p:bldP spid="8201" grpId="0" animBg="1"/>
      <p:bldP spid="820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dirty="0"/>
              <a:t>Creative Writing</a:t>
            </a:r>
          </a:p>
        </p:txBody>
      </p:sp>
      <p:sp>
        <p:nvSpPr>
          <p:cNvPr id="3" name="Content Placeholder 2"/>
          <p:cNvSpPr>
            <a:spLocks noGrp="1"/>
          </p:cNvSpPr>
          <p:nvPr>
            <p:ph idx="1"/>
          </p:nvPr>
        </p:nvSpPr>
        <p:spPr>
          <a:xfrm>
            <a:off x="457200" y="1587782"/>
            <a:ext cx="8229600" cy="4813017"/>
          </a:xfrm>
        </p:spPr>
        <p:txBody>
          <a:bodyPr>
            <a:normAutofit fontScale="92500" lnSpcReduction="20000"/>
          </a:bodyPr>
          <a:lstStyle/>
          <a:p>
            <a:pPr marL="457200" indent="-457200">
              <a:buAutoNum type="arabicPeriod"/>
            </a:pPr>
            <a:r>
              <a:rPr lang="en-US" dirty="0">
                <a:solidFill>
                  <a:schemeClr val="tx1"/>
                </a:solidFill>
              </a:rPr>
              <a:t>Each group will work together to develop the beginning of a story.</a:t>
            </a:r>
          </a:p>
          <a:p>
            <a:pPr marL="685800" lvl="1"/>
            <a:r>
              <a:rPr lang="en-US" dirty="0">
                <a:solidFill>
                  <a:schemeClr val="tx1"/>
                </a:solidFill>
              </a:rPr>
              <a:t>Introduce your characters, setting, problem (limiting factor), and size of population in that characters community</a:t>
            </a:r>
          </a:p>
          <a:p>
            <a:pPr marL="685800" lvl="1"/>
            <a:r>
              <a:rPr lang="en-US" dirty="0">
                <a:solidFill>
                  <a:schemeClr val="tx1"/>
                </a:solidFill>
              </a:rPr>
              <a:t>Pass your story to the next group</a:t>
            </a:r>
          </a:p>
          <a:p>
            <a:pPr marL="0" indent="0">
              <a:buNone/>
            </a:pPr>
            <a:r>
              <a:rPr lang="en-US" dirty="0">
                <a:solidFill>
                  <a:schemeClr val="tx1"/>
                </a:solidFill>
              </a:rPr>
              <a:t>2. Each group will read the introduction of the their new story, and:</a:t>
            </a:r>
          </a:p>
          <a:p>
            <a:pPr lvl="1"/>
            <a:r>
              <a:rPr lang="en-US" dirty="0">
                <a:solidFill>
                  <a:schemeClr val="tx1"/>
                </a:solidFill>
              </a:rPr>
              <a:t>Explain how the characters are being affected by the problem introduced in Part 1 (what fears/concerns does this organism have for his/herself and his population</a:t>
            </a:r>
          </a:p>
          <a:p>
            <a:pPr lvl="1"/>
            <a:r>
              <a:rPr lang="en-US" dirty="0">
                <a:solidFill>
                  <a:schemeClr val="tx1"/>
                </a:solidFill>
              </a:rPr>
              <a:t>Pass your story to the next group</a:t>
            </a:r>
          </a:p>
          <a:p>
            <a:pPr marL="0" indent="0">
              <a:buNone/>
            </a:pPr>
            <a:r>
              <a:rPr lang="en-US" dirty="0">
                <a:solidFill>
                  <a:schemeClr val="tx1"/>
                </a:solidFill>
              </a:rPr>
              <a:t>3. Each group will read their new story, and write its ending:</a:t>
            </a:r>
          </a:p>
          <a:p>
            <a:pPr lvl="1"/>
            <a:r>
              <a:rPr lang="en-US" dirty="0">
                <a:solidFill>
                  <a:schemeClr val="tx1"/>
                </a:solidFill>
              </a:rPr>
              <a:t>Explain what happened to the character and his/her population as a result of the problem; will they be doing anything to re-build their population?</a:t>
            </a:r>
          </a:p>
          <a:p>
            <a:pPr lvl="1"/>
            <a:r>
              <a:rPr lang="en-US" dirty="0">
                <a:solidFill>
                  <a:schemeClr val="tx1"/>
                </a:solidFill>
              </a:rPr>
              <a:t>Explain the impact this problem had on the overall population size?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73566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81000" y="324377"/>
            <a:ext cx="8350250" cy="5355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a:r>
              <a:rPr lang="en-US" b="1" dirty="0"/>
              <a:t>The most straightforward chain of argument goes…</a:t>
            </a:r>
          </a:p>
          <a:p>
            <a:pPr algn="ctr"/>
            <a:endParaRPr lang="en-US" dirty="0"/>
          </a:p>
          <a:p>
            <a:pPr algn="ctr"/>
            <a:r>
              <a:rPr lang="en-US" dirty="0"/>
              <a:t>			As the # of organisms increase</a:t>
            </a:r>
          </a:p>
          <a:p>
            <a:pPr algn="ctr"/>
            <a:endParaRPr lang="en-US" dirty="0"/>
          </a:p>
          <a:p>
            <a:pPr algn="ctr"/>
            <a:endParaRPr lang="en-US" dirty="0"/>
          </a:p>
          <a:p>
            <a:pPr algn="ctr"/>
            <a:endParaRPr lang="en-US" dirty="0"/>
          </a:p>
          <a:p>
            <a:pPr algn="ctr"/>
            <a:r>
              <a:rPr lang="en-US" dirty="0"/>
              <a:t>		Resources Become </a:t>
            </a:r>
            <a:r>
              <a:rPr lang="en-US" dirty="0" smtClean="0"/>
              <a:t>more limited</a:t>
            </a:r>
            <a:endParaRPr lang="en-US" dirty="0"/>
          </a:p>
          <a:p>
            <a:pPr algn="ctr"/>
            <a:endParaRPr lang="en-US" dirty="0"/>
          </a:p>
          <a:p>
            <a:pPr algn="ctr"/>
            <a:endParaRPr lang="en-US" dirty="0"/>
          </a:p>
          <a:p>
            <a:pPr algn="ctr"/>
            <a:r>
              <a:rPr lang="en-US" dirty="0"/>
              <a:t>     Competition Among Individuals for </a:t>
            </a:r>
            <a:r>
              <a:rPr lang="en-US" dirty="0" smtClean="0"/>
              <a:t>Resources increases</a:t>
            </a:r>
            <a:endParaRPr lang="en-US" dirty="0"/>
          </a:p>
          <a:p>
            <a:pPr algn="ctr"/>
            <a:endParaRPr lang="en-US" dirty="0"/>
          </a:p>
          <a:p>
            <a:pPr algn="ctr"/>
            <a:endParaRPr lang="en-US" dirty="0"/>
          </a:p>
          <a:p>
            <a:pPr algn="ctr"/>
            <a:endParaRPr lang="en-US" dirty="0"/>
          </a:p>
          <a:p>
            <a:pPr algn="ctr"/>
            <a:r>
              <a:rPr lang="en-US" dirty="0"/>
              <a:t>  Competition has Effects on Birth and Death Rates</a:t>
            </a:r>
          </a:p>
          <a:p>
            <a:pPr algn="ctr"/>
            <a:endParaRPr lang="en-US" dirty="0"/>
          </a:p>
          <a:p>
            <a:pPr algn="ctr"/>
            <a:endParaRPr lang="en-US" dirty="0"/>
          </a:p>
          <a:p>
            <a:pPr algn="ctr"/>
            <a:r>
              <a:rPr lang="en-US" sz="3600" dirty="0"/>
              <a:t>SO…</a:t>
            </a:r>
          </a:p>
          <a:p>
            <a:pPr algn="ctr"/>
            <a:r>
              <a:rPr lang="en-US" dirty="0"/>
              <a:t>Does this </a:t>
            </a:r>
            <a:r>
              <a:rPr lang="ja-JP" altLang="en-US" dirty="0">
                <a:latin typeface="Arial"/>
              </a:rPr>
              <a:t>“</a:t>
            </a:r>
            <a:r>
              <a:rPr lang="en-US" dirty="0"/>
              <a:t>regulate</a:t>
            </a:r>
            <a:r>
              <a:rPr lang="ja-JP" altLang="en-US" dirty="0">
                <a:latin typeface="Arial"/>
              </a:rPr>
              <a:t>”</a:t>
            </a:r>
            <a:r>
              <a:rPr lang="en-US" dirty="0"/>
              <a:t> or just limit population size?</a:t>
            </a:r>
          </a:p>
        </p:txBody>
      </p:sp>
      <p:sp>
        <p:nvSpPr>
          <p:cNvPr id="3075" name="Line 3"/>
          <p:cNvSpPr>
            <a:spLocks noChangeShapeType="1"/>
          </p:cNvSpPr>
          <p:nvPr/>
        </p:nvSpPr>
        <p:spPr bwMode="auto">
          <a:xfrm>
            <a:off x="4819650" y="1333499"/>
            <a:ext cx="0" cy="55033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6" name="Line 4"/>
          <p:cNvSpPr>
            <a:spLocks noChangeShapeType="1"/>
          </p:cNvSpPr>
          <p:nvPr/>
        </p:nvSpPr>
        <p:spPr bwMode="auto">
          <a:xfrm>
            <a:off x="4819650" y="2370665"/>
            <a:ext cx="0" cy="49106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7" name="Line 5"/>
          <p:cNvSpPr>
            <a:spLocks noChangeShapeType="1"/>
          </p:cNvSpPr>
          <p:nvPr/>
        </p:nvSpPr>
        <p:spPr bwMode="auto">
          <a:xfrm>
            <a:off x="4819650" y="3456515"/>
            <a:ext cx="0" cy="53763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15178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animEffect transition="in" filter="randombar(horizontal)">
                                      <p:cBhvr>
                                        <p:cTn id="7" dur="500"/>
                                        <p:tgtEl>
                                          <p:spTgt spid="307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074">
                                            <p:txEl>
                                              <p:pRg st="6" end="6"/>
                                            </p:txEl>
                                          </p:spTgt>
                                        </p:tgtEl>
                                        <p:attrNameLst>
                                          <p:attrName>style.visibility</p:attrName>
                                        </p:attrNameLst>
                                      </p:cBhvr>
                                      <p:to>
                                        <p:strVal val="visible"/>
                                      </p:to>
                                    </p:set>
                                    <p:animEffect transition="in" filter="randombar(horizontal)">
                                      <p:cBhvr>
                                        <p:cTn id="12" dur="500"/>
                                        <p:tgtEl>
                                          <p:spTgt spid="307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074">
                                            <p:txEl>
                                              <p:pRg st="9" end="9"/>
                                            </p:txEl>
                                          </p:spTgt>
                                        </p:tgtEl>
                                        <p:attrNameLst>
                                          <p:attrName>style.visibility</p:attrName>
                                        </p:attrNameLst>
                                      </p:cBhvr>
                                      <p:to>
                                        <p:strVal val="visible"/>
                                      </p:to>
                                    </p:set>
                                    <p:animEffect transition="in" filter="randombar(horizontal)">
                                      <p:cBhvr>
                                        <p:cTn id="17" dur="500"/>
                                        <p:tgtEl>
                                          <p:spTgt spid="3074">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074">
                                            <p:txEl>
                                              <p:pRg st="13" end="13"/>
                                            </p:txEl>
                                          </p:spTgt>
                                        </p:tgtEl>
                                        <p:attrNameLst>
                                          <p:attrName>style.visibility</p:attrName>
                                        </p:attrNameLst>
                                      </p:cBhvr>
                                      <p:to>
                                        <p:strVal val="visible"/>
                                      </p:to>
                                    </p:set>
                                    <p:animEffect transition="in" filter="randombar(horizontal)">
                                      <p:cBhvr>
                                        <p:cTn id="22" dur="500"/>
                                        <p:tgtEl>
                                          <p:spTgt spid="3074">
                                            <p:txEl>
                                              <p:pRg st="13" end="1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074">
                                            <p:txEl>
                                              <p:pRg st="17" end="17"/>
                                            </p:txEl>
                                          </p:spTgt>
                                        </p:tgtEl>
                                        <p:attrNameLst>
                                          <p:attrName>style.visibility</p:attrName>
                                        </p:attrNameLst>
                                      </p:cBhvr>
                                      <p:to>
                                        <p:strVal val="visible"/>
                                      </p:to>
                                    </p:set>
                                    <p:animEffect transition="in" filter="randombar(horizontal)">
                                      <p:cBhvr>
                                        <p:cTn id="27" dur="500"/>
                                        <p:tgtEl>
                                          <p:spTgt spid="307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6128" y="0"/>
            <a:ext cx="8260672" cy="1039427"/>
          </a:xfrm>
        </p:spPr>
        <p:txBody>
          <a:bodyPr/>
          <a:lstStyle/>
          <a:p>
            <a:r>
              <a:rPr lang="en-US" dirty="0"/>
              <a:t>Warm-up:</a:t>
            </a:r>
          </a:p>
        </p:txBody>
      </p:sp>
      <p:graphicFrame>
        <p:nvGraphicFramePr>
          <p:cNvPr id="4" name="Group 70"/>
          <p:cNvGraphicFramePr>
            <a:graphicFrameLocks/>
          </p:cNvGraphicFramePr>
          <p:nvPr>
            <p:extLst>
              <p:ext uri="{D42A27DB-BD31-4B8C-83A1-F6EECF244321}">
                <p14:modId xmlns:p14="http://schemas.microsoft.com/office/powerpoint/2010/main" val="1868856165"/>
              </p:ext>
            </p:extLst>
          </p:nvPr>
        </p:nvGraphicFramePr>
        <p:xfrm>
          <a:off x="330152" y="813574"/>
          <a:ext cx="8452623" cy="5398857"/>
        </p:xfrm>
        <a:graphic>
          <a:graphicData uri="http://schemas.openxmlformats.org/drawingml/2006/table">
            <a:tbl>
              <a:tblPr/>
              <a:tblGrid>
                <a:gridCol w="2313758">
                  <a:extLst>
                    <a:ext uri="{9D8B030D-6E8A-4147-A177-3AD203B41FA5}">
                      <a16:colId xmlns:a16="http://schemas.microsoft.com/office/drawing/2014/main" val="20000"/>
                    </a:ext>
                  </a:extLst>
                </a:gridCol>
                <a:gridCol w="1446099">
                  <a:extLst>
                    <a:ext uri="{9D8B030D-6E8A-4147-A177-3AD203B41FA5}">
                      <a16:colId xmlns:a16="http://schemas.microsoft.com/office/drawing/2014/main" val="20001"/>
                    </a:ext>
                  </a:extLst>
                </a:gridCol>
                <a:gridCol w="1807623">
                  <a:extLst>
                    <a:ext uri="{9D8B030D-6E8A-4147-A177-3AD203B41FA5}">
                      <a16:colId xmlns:a16="http://schemas.microsoft.com/office/drawing/2014/main" val="20002"/>
                    </a:ext>
                  </a:extLst>
                </a:gridCol>
                <a:gridCol w="2885143">
                  <a:extLst>
                    <a:ext uri="{9D8B030D-6E8A-4147-A177-3AD203B41FA5}">
                      <a16:colId xmlns:a16="http://schemas.microsoft.com/office/drawing/2014/main" val="20003"/>
                    </a:ext>
                  </a:extLst>
                </a:gridCol>
              </a:tblGrid>
              <a:tr h="12029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Arial" charset="0"/>
                        </a:rPr>
                        <a:t>Trophic Level</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Autotroph or heterotroph </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Producer, primary consumer, secondary consumer, tertiary consumer</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0"/>
                  </a:ext>
                </a:extLst>
              </a:tr>
              <a:tr h="5576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Human</a:t>
                      </a: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a:ln>
                          <a:noFill/>
                        </a:ln>
                        <a:solidFill>
                          <a:schemeClr val="tx1"/>
                        </a:solidFill>
                        <a:effectLst/>
                        <a:latin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5694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Snake </a:t>
                      </a: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a:ln>
                          <a:noFill/>
                        </a:ln>
                        <a:solidFill>
                          <a:schemeClr val="tx1"/>
                        </a:solidFill>
                        <a:effectLst/>
                        <a:latin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2"/>
                  </a:ext>
                </a:extLst>
              </a:tr>
              <a:tr h="665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Giraffe</a:t>
                      </a: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a:ln>
                          <a:noFill/>
                        </a:ln>
                        <a:solidFill>
                          <a:schemeClr val="tx1"/>
                        </a:solidFill>
                        <a:effectLst/>
                        <a:latin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3"/>
                  </a:ext>
                </a:extLst>
              </a:tr>
              <a:tr h="621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Deer </a:t>
                      </a: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a:ln>
                          <a:noFill/>
                        </a:ln>
                        <a:solidFill>
                          <a:schemeClr val="tx1"/>
                        </a:solidFill>
                        <a:effectLst/>
                        <a:latin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4"/>
                  </a:ext>
                </a:extLst>
              </a:tr>
              <a:tr h="5321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Algae </a:t>
                      </a: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a:ln>
                          <a:noFill/>
                        </a:ln>
                        <a:solidFill>
                          <a:schemeClr val="tx1"/>
                        </a:solidFill>
                        <a:effectLst/>
                        <a:latin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   </a:t>
                      </a:r>
                      <a:endParaRPr kumimoji="0" lang="en-US" sz="1800" b="0" i="0" u="none" strike="noStrike" cap="none" normalizeH="0" baseline="0" dirty="0">
                        <a:ln>
                          <a:noFill/>
                        </a:ln>
                        <a:solidFill>
                          <a:schemeClr val="tx1"/>
                        </a:solidFill>
                        <a:effectLst/>
                        <a:latin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5"/>
                  </a:ext>
                </a:extLst>
              </a:tr>
              <a:tr h="5547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dirty="0" smtClean="0">
                          <a:ln>
                            <a:noFill/>
                          </a:ln>
                          <a:solidFill>
                            <a:schemeClr val="tx1"/>
                          </a:solidFill>
                          <a:effectLst/>
                          <a:latin typeface="Arial" charset="0"/>
                        </a:rPr>
                        <a:t>Owl </a:t>
                      </a:r>
                      <a:endParaRPr kumimoji="0" lang="en-US" sz="2100" b="0" i="0" u="none" strike="noStrike" cap="none" normalizeH="0" baseline="0" dirty="0">
                        <a:ln>
                          <a:noFill/>
                        </a:ln>
                        <a:solidFill>
                          <a:schemeClr val="tx1"/>
                        </a:solidFill>
                        <a:effectLst/>
                        <a:latin typeface="Arial"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a:ln>
                          <a:noFill/>
                        </a:ln>
                        <a:solidFill>
                          <a:schemeClr val="tx1"/>
                        </a:solidFill>
                        <a:effectLst/>
                        <a:latin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7363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smtClean="0"/>
              <a:t>No population can grow forever. Every population has a limit to its growth based off the number of available resources. </a:t>
            </a:r>
          </a:p>
          <a:p>
            <a:endParaRPr lang="en-US" dirty="0"/>
          </a:p>
          <a:p>
            <a:r>
              <a:rPr lang="en-US" dirty="0" smtClean="0"/>
              <a:t>*A </a:t>
            </a:r>
            <a:r>
              <a:rPr lang="en-US" b="1" u="sng" dirty="0" smtClean="0"/>
              <a:t>limiting factor </a:t>
            </a:r>
            <a:r>
              <a:rPr lang="en-US" dirty="0" smtClean="0"/>
              <a:t>prevents the continuing growth of a population within an ecosystem.  </a:t>
            </a:r>
          </a:p>
          <a:p>
            <a:endParaRPr lang="en-US" dirty="0"/>
          </a:p>
          <a:p>
            <a:r>
              <a:rPr lang="en-US" dirty="0" smtClean="0"/>
              <a:t>There are several things that can limit a population, we will learn the terminology in the following slides</a:t>
            </a:r>
          </a:p>
          <a:p>
            <a:endParaRPr lang="en-US" dirty="0"/>
          </a:p>
        </p:txBody>
      </p:sp>
    </p:spTree>
    <p:extLst>
      <p:ext uri="{BB962C8B-B14F-4D97-AF65-F5344CB8AC3E}">
        <p14:creationId xmlns:p14="http://schemas.microsoft.com/office/powerpoint/2010/main" val="4167392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t>
            </a:r>
            <a:r>
              <a:rPr lang="en-US" dirty="0"/>
              <a:t>limiting factors</a:t>
            </a:r>
          </a:p>
        </p:txBody>
      </p:sp>
      <p:sp>
        <p:nvSpPr>
          <p:cNvPr id="3" name="Content Placeholder 2"/>
          <p:cNvSpPr>
            <a:spLocks noGrp="1"/>
          </p:cNvSpPr>
          <p:nvPr>
            <p:ph idx="1"/>
          </p:nvPr>
        </p:nvSpPr>
        <p:spPr/>
        <p:txBody>
          <a:bodyPr>
            <a:normAutofit lnSpcReduction="10000"/>
          </a:bodyPr>
          <a:lstStyle/>
          <a:p>
            <a:r>
              <a:rPr lang="en-US" dirty="0"/>
              <a:t>Population growth rate is how fast a given population grows</a:t>
            </a:r>
          </a:p>
          <a:p>
            <a:pPr lvl="1"/>
            <a:r>
              <a:rPr lang="en-US" dirty="0"/>
              <a:t>Factors that influence this are:</a:t>
            </a:r>
          </a:p>
          <a:p>
            <a:pPr lvl="1"/>
            <a:endParaRPr lang="en-US" dirty="0"/>
          </a:p>
          <a:p>
            <a:pPr lvl="2"/>
            <a:r>
              <a:rPr lang="en-US" dirty="0" err="1"/>
              <a:t>Natality</a:t>
            </a:r>
            <a:r>
              <a:rPr lang="en-US" dirty="0"/>
              <a:t>  ( _________  rate)</a:t>
            </a:r>
          </a:p>
          <a:p>
            <a:pPr lvl="2"/>
            <a:endParaRPr lang="en-US" dirty="0"/>
          </a:p>
          <a:p>
            <a:pPr lvl="2"/>
            <a:r>
              <a:rPr lang="en-US" dirty="0"/>
              <a:t>Mortality ( _________ rate)</a:t>
            </a:r>
          </a:p>
          <a:p>
            <a:pPr lvl="2"/>
            <a:endParaRPr lang="en-US" dirty="0"/>
          </a:p>
          <a:p>
            <a:pPr lvl="2"/>
            <a:r>
              <a:rPr lang="en-US" dirty="0"/>
              <a:t> Emigration (the number of individuals moving _____________ a population) </a:t>
            </a:r>
          </a:p>
          <a:p>
            <a:pPr lvl="2"/>
            <a:endParaRPr lang="en-US" dirty="0"/>
          </a:p>
          <a:p>
            <a:pPr lvl="2"/>
            <a:r>
              <a:rPr lang="en-US" dirty="0"/>
              <a:t>Immigration (the number of individuals moving ____________ a population) </a:t>
            </a:r>
          </a:p>
        </p:txBody>
      </p:sp>
      <p:sp>
        <p:nvSpPr>
          <p:cNvPr id="4" name="TextBox 3"/>
          <p:cNvSpPr txBox="1">
            <a:spLocks noChangeArrowheads="1"/>
          </p:cNvSpPr>
          <p:nvPr/>
        </p:nvSpPr>
        <p:spPr bwMode="auto">
          <a:xfrm>
            <a:off x="2752196" y="2978151"/>
            <a:ext cx="10429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dirty="0"/>
              <a:t>birth</a:t>
            </a:r>
          </a:p>
        </p:txBody>
      </p:sp>
      <p:sp>
        <p:nvSpPr>
          <p:cNvPr id="5" name="TextBox 4"/>
          <p:cNvSpPr txBox="1">
            <a:spLocks noChangeArrowheads="1"/>
          </p:cNvSpPr>
          <p:nvPr/>
        </p:nvSpPr>
        <p:spPr bwMode="auto">
          <a:xfrm>
            <a:off x="2752196" y="3621088"/>
            <a:ext cx="11350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dirty="0"/>
              <a:t>death</a:t>
            </a:r>
          </a:p>
        </p:txBody>
      </p:sp>
      <p:sp>
        <p:nvSpPr>
          <p:cNvPr id="6" name="TextBox 5"/>
          <p:cNvSpPr txBox="1">
            <a:spLocks noChangeArrowheads="1"/>
          </p:cNvSpPr>
          <p:nvPr/>
        </p:nvSpPr>
        <p:spPr bwMode="auto">
          <a:xfrm>
            <a:off x="6561667" y="4222750"/>
            <a:ext cx="1752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dirty="0"/>
              <a:t>away from</a:t>
            </a:r>
          </a:p>
        </p:txBody>
      </p:sp>
      <p:sp>
        <p:nvSpPr>
          <p:cNvPr id="7" name="TextBox 6"/>
          <p:cNvSpPr txBox="1">
            <a:spLocks noChangeArrowheads="1"/>
          </p:cNvSpPr>
          <p:nvPr/>
        </p:nvSpPr>
        <p:spPr bwMode="auto">
          <a:xfrm>
            <a:off x="7162800" y="5081588"/>
            <a:ext cx="152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dirty="0"/>
              <a:t> to</a:t>
            </a:r>
          </a:p>
        </p:txBody>
      </p:sp>
    </p:spTree>
    <p:extLst>
      <p:ext uri="{BB962C8B-B14F-4D97-AF65-F5344CB8AC3E}">
        <p14:creationId xmlns:p14="http://schemas.microsoft.com/office/powerpoint/2010/main" val="8536023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latin typeface="Calibri" charset="0"/>
              </a:rPr>
              <a:t>*Population Characteristics</a:t>
            </a:r>
          </a:p>
        </p:txBody>
      </p:sp>
      <p:sp>
        <p:nvSpPr>
          <p:cNvPr id="3" name="Content Placeholder 2"/>
          <p:cNvSpPr>
            <a:spLocks noGrp="1"/>
          </p:cNvSpPr>
          <p:nvPr>
            <p:ph idx="1"/>
          </p:nvPr>
        </p:nvSpPr>
        <p:spPr>
          <a:xfrm>
            <a:off x="457200" y="1600200"/>
            <a:ext cx="8229600" cy="4953000"/>
          </a:xfrm>
        </p:spPr>
        <p:txBody>
          <a:bodyPr>
            <a:normAutofit/>
          </a:bodyPr>
          <a:lstStyle/>
          <a:p>
            <a:pPr marL="609600" indent="-609600">
              <a:lnSpc>
                <a:spcPct val="90000"/>
              </a:lnSpc>
              <a:buFont typeface="Arial" charset="0"/>
              <a:buAutoNum type="arabicPeriod"/>
            </a:pPr>
            <a:r>
              <a:rPr lang="en-US" sz="3000" dirty="0">
                <a:latin typeface="Calibri" charset="0"/>
              </a:rPr>
              <a:t>Population Density:  </a:t>
            </a:r>
          </a:p>
          <a:p>
            <a:pPr marL="990600" lvl="1" indent="-533400">
              <a:lnSpc>
                <a:spcPct val="90000"/>
              </a:lnSpc>
            </a:pPr>
            <a:r>
              <a:rPr lang="en-US" sz="2600" dirty="0">
                <a:latin typeface="Calibri" charset="0"/>
              </a:rPr>
              <a:t>The number of organisms per unit area</a:t>
            </a:r>
          </a:p>
          <a:p>
            <a:pPr marL="609600" indent="-609600">
              <a:lnSpc>
                <a:spcPct val="90000"/>
              </a:lnSpc>
              <a:buFont typeface="Arial" charset="0"/>
              <a:buAutoNum type="arabicPeriod"/>
            </a:pPr>
            <a:r>
              <a:rPr lang="en-US" sz="3000" dirty="0">
                <a:latin typeface="Calibri" charset="0"/>
              </a:rPr>
              <a:t>Spatial Distribution:</a:t>
            </a:r>
          </a:p>
          <a:p>
            <a:pPr marL="990600" lvl="1" indent="-533400">
              <a:lnSpc>
                <a:spcPct val="90000"/>
              </a:lnSpc>
            </a:pPr>
            <a:r>
              <a:rPr lang="en-US" sz="2600" dirty="0">
                <a:latin typeface="Calibri" charset="0"/>
              </a:rPr>
              <a:t>Dispersion:  The pattern of spacing a population </a:t>
            </a:r>
            <a:r>
              <a:rPr lang="en-US" sz="2600" dirty="0" smtClean="0">
                <a:latin typeface="Calibri" charset="0"/>
              </a:rPr>
              <a:t>has within </a:t>
            </a:r>
            <a:r>
              <a:rPr lang="en-US" sz="2600" dirty="0">
                <a:latin typeface="Calibri" charset="0"/>
              </a:rPr>
              <a:t>an area</a:t>
            </a:r>
          </a:p>
          <a:p>
            <a:pPr marL="990600" lvl="1" indent="-533400">
              <a:lnSpc>
                <a:spcPct val="90000"/>
              </a:lnSpc>
            </a:pPr>
            <a:r>
              <a:rPr lang="en-US" sz="2600" dirty="0">
                <a:latin typeface="Calibri" charset="0"/>
              </a:rPr>
              <a:t>3 main types of dispersion</a:t>
            </a:r>
          </a:p>
          <a:p>
            <a:pPr marL="1371600" lvl="2" indent="-457200">
              <a:lnSpc>
                <a:spcPct val="90000"/>
              </a:lnSpc>
            </a:pPr>
            <a:r>
              <a:rPr lang="en-US" sz="2200" dirty="0">
                <a:latin typeface="Calibri" charset="0"/>
              </a:rPr>
              <a:t>Clumped</a:t>
            </a:r>
          </a:p>
          <a:p>
            <a:pPr marL="1371600" lvl="2" indent="-457200">
              <a:lnSpc>
                <a:spcPct val="90000"/>
              </a:lnSpc>
            </a:pPr>
            <a:r>
              <a:rPr lang="en-US" sz="2200" dirty="0">
                <a:latin typeface="Calibri" charset="0"/>
              </a:rPr>
              <a:t>Uniform</a:t>
            </a:r>
          </a:p>
          <a:p>
            <a:pPr marL="1371600" lvl="2" indent="-457200">
              <a:lnSpc>
                <a:spcPct val="90000"/>
              </a:lnSpc>
            </a:pPr>
            <a:r>
              <a:rPr lang="en-US" sz="2200" dirty="0">
                <a:latin typeface="Calibri" charset="0"/>
              </a:rPr>
              <a:t>Random</a:t>
            </a:r>
          </a:p>
          <a:p>
            <a:pPr marL="990600" lvl="1" indent="-533400">
              <a:lnSpc>
                <a:spcPct val="90000"/>
              </a:lnSpc>
            </a:pPr>
            <a:r>
              <a:rPr lang="en-US" sz="2600" dirty="0">
                <a:latin typeface="Calibri" charset="0"/>
              </a:rPr>
              <a:t>The primary cause of </a:t>
            </a:r>
            <a:br>
              <a:rPr lang="en-US" sz="2600" dirty="0">
                <a:latin typeface="Calibri" charset="0"/>
              </a:rPr>
            </a:br>
            <a:r>
              <a:rPr lang="en-US" sz="2600" dirty="0">
                <a:latin typeface="Calibri" charset="0"/>
              </a:rPr>
              <a:t>dispersion is resource </a:t>
            </a:r>
            <a:br>
              <a:rPr lang="en-US" sz="2600" dirty="0">
                <a:latin typeface="Calibri" charset="0"/>
              </a:rPr>
            </a:br>
            <a:r>
              <a:rPr lang="en-US" sz="2600" dirty="0">
                <a:latin typeface="Calibri" charset="0"/>
              </a:rPr>
              <a:t>availability</a:t>
            </a:r>
          </a:p>
          <a:p>
            <a:pPr marL="990600" lvl="1" indent="-533400">
              <a:lnSpc>
                <a:spcPct val="90000"/>
              </a:lnSpc>
            </a:pPr>
            <a:endParaRPr lang="en-US" sz="2600" dirty="0">
              <a:latin typeface="Calibri" charset="0"/>
            </a:endParaRPr>
          </a:p>
          <a:p>
            <a:pPr marL="990600" lvl="1" indent="-533400">
              <a:lnSpc>
                <a:spcPct val="90000"/>
              </a:lnSpc>
              <a:buFont typeface="Arial" charset="0"/>
              <a:buNone/>
            </a:pPr>
            <a:endParaRPr lang="en-US" sz="2600" dirty="0">
              <a:latin typeface="Calibri" charset="0"/>
            </a:endParaRPr>
          </a:p>
        </p:txBody>
      </p:sp>
      <p:pic>
        <p:nvPicPr>
          <p:cNvPr id="4100" name="Picture 4" descr="http://www.bio.miami.edu/dana/pix/dispersion.jpg"/>
          <p:cNvPicPr>
            <a:picLocks noChangeAspect="1" noChangeArrowheads="1"/>
          </p:cNvPicPr>
          <p:nvPr/>
        </p:nvPicPr>
        <p:blipFill>
          <a:blip r:embed="rId3">
            <a:extLst>
              <a:ext uri="{28A0092B-C50C-407E-A947-70E740481C1C}">
                <a14:useLocalDpi xmlns:a14="http://schemas.microsoft.com/office/drawing/2010/main" val="0"/>
              </a:ext>
            </a:extLst>
          </a:blip>
          <a:srcRect t="48520" r="52866" b="3465"/>
          <a:stretch>
            <a:fillRect/>
          </a:stretch>
        </p:blipFill>
        <p:spPr bwMode="auto">
          <a:xfrm>
            <a:off x="5265737" y="2249487"/>
            <a:ext cx="3268663"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4" descr="http://www.bio.miami.edu/dana/pix/dispersion.jpg"/>
          <p:cNvPicPr>
            <a:picLocks noChangeAspect="1" noChangeArrowheads="1"/>
          </p:cNvPicPr>
          <p:nvPr/>
        </p:nvPicPr>
        <p:blipFill>
          <a:blip r:embed="rId3">
            <a:extLst>
              <a:ext uri="{28A0092B-C50C-407E-A947-70E740481C1C}">
                <a14:useLocalDpi xmlns:a14="http://schemas.microsoft.com/office/drawing/2010/main" val="0"/>
              </a:ext>
            </a:extLst>
          </a:blip>
          <a:srcRect l="51665" t="29459" b="24260"/>
          <a:stretch>
            <a:fillRect/>
          </a:stretch>
        </p:blipFill>
        <p:spPr bwMode="auto">
          <a:xfrm>
            <a:off x="5181600" y="4633913"/>
            <a:ext cx="3352800" cy="222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4" descr="http://www.bio.miami.edu/dana/pix/dispersion.jpg"/>
          <p:cNvPicPr>
            <a:picLocks noChangeAspect="1" noChangeArrowheads="1"/>
          </p:cNvPicPr>
          <p:nvPr/>
        </p:nvPicPr>
        <p:blipFill>
          <a:blip r:embed="rId3">
            <a:extLst>
              <a:ext uri="{28A0092B-C50C-407E-A947-70E740481C1C}">
                <a14:useLocalDpi xmlns:a14="http://schemas.microsoft.com/office/drawing/2010/main" val="0"/>
              </a:ext>
            </a:extLst>
          </a:blip>
          <a:srcRect t="-1733" r="51665" b="53719"/>
          <a:stretch>
            <a:fillRect/>
          </a:stretch>
        </p:blipFill>
        <p:spPr bwMode="auto">
          <a:xfrm>
            <a:off x="5181600" y="76200"/>
            <a:ext cx="3352800"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01622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100"/>
                                        </p:tgtEl>
                                        <p:attrNameLst>
                                          <p:attrName>style.visibility</p:attrName>
                                        </p:attrNameLst>
                                      </p:cBhvr>
                                      <p:to>
                                        <p:strVal val="visible"/>
                                      </p:to>
                                    </p:set>
                                    <p:anim calcmode="lin" valueType="num">
                                      <p:cBhvr additive="base">
                                        <p:cTn id="51" dur="500" fill="hold"/>
                                        <p:tgtEl>
                                          <p:spTgt spid="4100"/>
                                        </p:tgtEl>
                                        <p:attrNameLst>
                                          <p:attrName>ppt_x</p:attrName>
                                        </p:attrNameLst>
                                      </p:cBhvr>
                                      <p:tavLst>
                                        <p:tav tm="0">
                                          <p:val>
                                            <p:strVal val="#ppt_x"/>
                                          </p:val>
                                        </p:tav>
                                        <p:tav tm="100000">
                                          <p:val>
                                            <p:strVal val="#ppt_x"/>
                                          </p:val>
                                        </p:tav>
                                      </p:tavLst>
                                    </p:anim>
                                    <p:anim calcmode="lin" valueType="num">
                                      <p:cBhvr additive="base">
                                        <p:cTn id="52"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additive="base">
                                        <p:cTn id="5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914400" y="1828800"/>
            <a:ext cx="5314950" cy="4572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98" name="Title 1"/>
          <p:cNvSpPr>
            <a:spLocks noGrp="1"/>
          </p:cNvSpPr>
          <p:nvPr>
            <p:ph type="title"/>
          </p:nvPr>
        </p:nvSpPr>
        <p:spPr/>
        <p:txBody>
          <a:bodyPr/>
          <a:lstStyle/>
          <a:p>
            <a:r>
              <a:rPr lang="en-US" dirty="0">
                <a:latin typeface="Calibri" charset="0"/>
              </a:rPr>
              <a:t>*Population Limiting Factors</a:t>
            </a:r>
          </a:p>
        </p:txBody>
      </p:sp>
      <p:sp>
        <p:nvSpPr>
          <p:cNvPr id="3" name="Content Placeholder 2"/>
          <p:cNvSpPr>
            <a:spLocks noGrp="1"/>
          </p:cNvSpPr>
          <p:nvPr>
            <p:ph idx="1"/>
          </p:nvPr>
        </p:nvSpPr>
        <p:spPr/>
        <p:txBody>
          <a:bodyPr>
            <a:normAutofit lnSpcReduction="10000"/>
          </a:bodyPr>
          <a:lstStyle/>
          <a:p>
            <a:r>
              <a:rPr lang="en-US" sz="3600" dirty="0">
                <a:latin typeface="Calibri" charset="0"/>
              </a:rPr>
              <a:t>Density-independent factors</a:t>
            </a:r>
          </a:p>
          <a:p>
            <a:pPr lvl="1"/>
            <a:r>
              <a:rPr lang="en-US" sz="2800" dirty="0">
                <a:latin typeface="Calibri" charset="0"/>
              </a:rPr>
              <a:t>Factors that limit population size, regardless of population density.</a:t>
            </a:r>
          </a:p>
          <a:p>
            <a:pPr lvl="1"/>
            <a:r>
              <a:rPr lang="en-US" sz="2800" dirty="0">
                <a:latin typeface="Calibri" charset="0"/>
              </a:rPr>
              <a:t>These are usually abiotic factors</a:t>
            </a:r>
          </a:p>
          <a:p>
            <a:pPr lvl="1"/>
            <a:r>
              <a:rPr lang="en-US" sz="2800" dirty="0">
                <a:latin typeface="Calibri" charset="0"/>
              </a:rPr>
              <a:t>They include natural phenomena, such as weather events</a:t>
            </a:r>
          </a:p>
          <a:p>
            <a:pPr lvl="2"/>
            <a:r>
              <a:rPr lang="en-US" sz="2800" dirty="0">
                <a:latin typeface="Calibri" charset="0"/>
              </a:rPr>
              <a:t>Drought, flooding, extreme </a:t>
            </a:r>
            <a:br>
              <a:rPr lang="en-US" sz="2800" dirty="0">
                <a:latin typeface="Calibri" charset="0"/>
              </a:rPr>
            </a:br>
            <a:r>
              <a:rPr lang="en-US" sz="2800" dirty="0">
                <a:latin typeface="Calibri" charset="0"/>
              </a:rPr>
              <a:t>heat or cold, tornadoes, </a:t>
            </a:r>
            <a:br>
              <a:rPr lang="en-US" sz="2800" dirty="0">
                <a:latin typeface="Calibri" charset="0"/>
              </a:rPr>
            </a:br>
            <a:r>
              <a:rPr lang="en-US" sz="2800" dirty="0">
                <a:latin typeface="Calibri" charset="0"/>
              </a:rPr>
              <a:t>hurricanes, fires, etc.</a:t>
            </a:r>
          </a:p>
        </p:txBody>
      </p:sp>
      <p:pic>
        <p:nvPicPr>
          <p:cNvPr id="3074" name="Picture 2" descr="http://interwork.sdsu.edu/fire/resources/images/MiddlePeak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4975" y="4271820"/>
            <a:ext cx="3695700" cy="24369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536464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wipe(left)">
                                      <p:cBhvr>
                                        <p:cTn id="12" dur="500"/>
                                        <p:tgtEl>
                                          <p:spTgt spid="41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7" fill="hold" nodeType="afterGroup">
                            <p:stCondLst>
                              <p:cond delay="500"/>
                            </p:stCondLst>
                            <p:childTnLst>
                              <p:par>
                                <p:cTn id="38" presetID="2" presetClass="entr" presetSubtype="4" fill="hold" nodeType="afterEffect">
                                  <p:stCondLst>
                                    <p:cond delay="0"/>
                                  </p:stCondLst>
                                  <p:childTnLst>
                                    <p:set>
                                      <p:cBhvr>
                                        <p:cTn id="39" dur="1" fill="hold">
                                          <p:stCondLst>
                                            <p:cond delay="0"/>
                                          </p:stCondLst>
                                        </p:cTn>
                                        <p:tgtEl>
                                          <p:spTgt spid="3074"/>
                                        </p:tgtEl>
                                        <p:attrNameLst>
                                          <p:attrName>style.visibility</p:attrName>
                                        </p:attrNameLst>
                                      </p:cBhvr>
                                      <p:to>
                                        <p:strVal val="visible"/>
                                      </p:to>
                                    </p:set>
                                    <p:anim calcmode="lin" valueType="num">
                                      <p:cBhvr additive="base">
                                        <p:cTn id="40" dur="500" fill="hold"/>
                                        <p:tgtEl>
                                          <p:spTgt spid="3074"/>
                                        </p:tgtEl>
                                        <p:attrNameLst>
                                          <p:attrName>ppt_x</p:attrName>
                                        </p:attrNameLst>
                                      </p:cBhvr>
                                      <p:tavLst>
                                        <p:tav tm="0">
                                          <p:val>
                                            <p:strVal val="#ppt_x"/>
                                          </p:val>
                                        </p:tav>
                                        <p:tav tm="100000">
                                          <p:val>
                                            <p:strVal val="#ppt_x"/>
                                          </p:val>
                                        </p:tav>
                                      </p:tavLst>
                                    </p:anim>
                                    <p:anim calcmode="lin" valueType="num">
                                      <p:cBhvr additive="base">
                                        <p:cTn id="41"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Rectangle 10"/>
          <p:cNvSpPr>
            <a:spLocks noChangeArrowheads="1"/>
          </p:cNvSpPr>
          <p:nvPr/>
        </p:nvSpPr>
        <p:spPr bwMode="auto">
          <a:xfrm>
            <a:off x="838200" y="1676400"/>
            <a:ext cx="4876800" cy="4572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22" name="Title 1"/>
          <p:cNvSpPr>
            <a:spLocks noGrp="1"/>
          </p:cNvSpPr>
          <p:nvPr>
            <p:ph type="title"/>
          </p:nvPr>
        </p:nvSpPr>
        <p:spPr/>
        <p:txBody>
          <a:bodyPr/>
          <a:lstStyle/>
          <a:p>
            <a:r>
              <a:rPr lang="en-US" dirty="0">
                <a:latin typeface="Calibri" charset="0"/>
              </a:rPr>
              <a:t>*Population Limiting Factors</a:t>
            </a:r>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a:latin typeface="Calibri" charset="0"/>
              </a:rPr>
              <a:t>Density-dependent factors</a:t>
            </a:r>
          </a:p>
          <a:p>
            <a:pPr lvl="1"/>
            <a:r>
              <a:rPr lang="en-US" sz="2800" dirty="0">
                <a:latin typeface="Calibri" charset="0"/>
              </a:rPr>
              <a:t>Any factor in the environment that depends on the number of members in a population per unit area</a:t>
            </a:r>
          </a:p>
          <a:p>
            <a:pPr lvl="1"/>
            <a:r>
              <a:rPr lang="en-US" sz="2800" dirty="0">
                <a:latin typeface="Calibri" charset="0"/>
              </a:rPr>
              <a:t>Usually biotic factors</a:t>
            </a:r>
          </a:p>
          <a:p>
            <a:pPr lvl="1"/>
            <a:r>
              <a:rPr lang="en-US" sz="2800" dirty="0">
                <a:latin typeface="Calibri" charset="0"/>
              </a:rPr>
              <a:t>These include</a:t>
            </a:r>
          </a:p>
          <a:p>
            <a:pPr lvl="2"/>
            <a:r>
              <a:rPr lang="en-US" sz="2800" dirty="0">
                <a:latin typeface="Calibri" charset="0"/>
              </a:rPr>
              <a:t>Predation</a:t>
            </a:r>
          </a:p>
          <a:p>
            <a:pPr lvl="2"/>
            <a:r>
              <a:rPr lang="en-US" sz="2800" dirty="0">
                <a:latin typeface="Calibri" charset="0"/>
              </a:rPr>
              <a:t>Disease</a:t>
            </a:r>
          </a:p>
          <a:p>
            <a:pPr lvl="2"/>
            <a:r>
              <a:rPr lang="en-US" sz="2800" dirty="0">
                <a:latin typeface="Calibri" charset="0"/>
              </a:rPr>
              <a:t>Parasites</a:t>
            </a:r>
          </a:p>
          <a:p>
            <a:pPr lvl="2"/>
            <a:r>
              <a:rPr lang="en-US" sz="2800" dirty="0">
                <a:latin typeface="Calibri" charset="0"/>
              </a:rPr>
              <a:t>Competition</a:t>
            </a:r>
          </a:p>
        </p:txBody>
      </p:sp>
      <p:pic>
        <p:nvPicPr>
          <p:cNvPr id="20484" name="Picture 4" descr="http://www.admin.mtu.edu/urel/PressReleases/feature/wolves/moosewol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8963" y="3276600"/>
            <a:ext cx="4668837" cy="320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Freeform 6"/>
          <p:cNvSpPr/>
          <p:nvPr/>
        </p:nvSpPr>
        <p:spPr>
          <a:xfrm>
            <a:off x="4745038" y="3336925"/>
            <a:ext cx="984250" cy="914400"/>
          </a:xfrm>
          <a:custGeom>
            <a:avLst/>
            <a:gdLst>
              <a:gd name="connsiteX0" fmla="*/ 11160 w 983925"/>
              <a:gd name="connsiteY0" fmla="*/ 9728 h 914400"/>
              <a:gd name="connsiteX1" fmla="*/ 20887 w 983925"/>
              <a:gd name="connsiteY1" fmla="*/ 719847 h 914400"/>
              <a:gd name="connsiteX2" fmla="*/ 1432 w 983925"/>
              <a:gd name="connsiteY2" fmla="*/ 856034 h 914400"/>
              <a:gd name="connsiteX3" fmla="*/ 1432 w 983925"/>
              <a:gd name="connsiteY3" fmla="*/ 894945 h 914400"/>
              <a:gd name="connsiteX4" fmla="*/ 536453 w 983925"/>
              <a:gd name="connsiteY4" fmla="*/ 914400 h 914400"/>
              <a:gd name="connsiteX5" fmla="*/ 983925 w 983925"/>
              <a:gd name="connsiteY5" fmla="*/ 535022 h 914400"/>
              <a:gd name="connsiteX6" fmla="*/ 945015 w 983925"/>
              <a:gd name="connsiteY6" fmla="*/ 0 h 914400"/>
              <a:gd name="connsiteX7" fmla="*/ 11160 w 983925"/>
              <a:gd name="connsiteY7" fmla="*/ 9728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3925" h="914400">
                <a:moveTo>
                  <a:pt x="11160" y="9728"/>
                </a:moveTo>
                <a:cubicBezTo>
                  <a:pt x="14402" y="246434"/>
                  <a:pt x="23608" y="483134"/>
                  <a:pt x="20887" y="719847"/>
                </a:cubicBezTo>
                <a:cubicBezTo>
                  <a:pt x="20360" y="765701"/>
                  <a:pt x="6496" y="810458"/>
                  <a:pt x="1432" y="856034"/>
                </a:cubicBezTo>
                <a:cubicBezTo>
                  <a:pt x="0" y="868925"/>
                  <a:pt x="1432" y="881975"/>
                  <a:pt x="1432" y="894945"/>
                </a:cubicBezTo>
                <a:lnTo>
                  <a:pt x="536453" y="914400"/>
                </a:lnTo>
                <a:lnTo>
                  <a:pt x="983925" y="535022"/>
                </a:lnTo>
                <a:lnTo>
                  <a:pt x="945015" y="0"/>
                </a:lnTo>
                <a:lnTo>
                  <a:pt x="11160" y="9728"/>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7"/>
          <p:cNvSpPr/>
          <p:nvPr/>
        </p:nvSpPr>
        <p:spPr>
          <a:xfrm>
            <a:off x="4724400" y="4876800"/>
            <a:ext cx="984250" cy="685800"/>
          </a:xfrm>
          <a:custGeom>
            <a:avLst/>
            <a:gdLst>
              <a:gd name="connsiteX0" fmla="*/ 11160 w 983925"/>
              <a:gd name="connsiteY0" fmla="*/ 9728 h 914400"/>
              <a:gd name="connsiteX1" fmla="*/ 20887 w 983925"/>
              <a:gd name="connsiteY1" fmla="*/ 719847 h 914400"/>
              <a:gd name="connsiteX2" fmla="*/ 1432 w 983925"/>
              <a:gd name="connsiteY2" fmla="*/ 856034 h 914400"/>
              <a:gd name="connsiteX3" fmla="*/ 1432 w 983925"/>
              <a:gd name="connsiteY3" fmla="*/ 894945 h 914400"/>
              <a:gd name="connsiteX4" fmla="*/ 536453 w 983925"/>
              <a:gd name="connsiteY4" fmla="*/ 914400 h 914400"/>
              <a:gd name="connsiteX5" fmla="*/ 983925 w 983925"/>
              <a:gd name="connsiteY5" fmla="*/ 535022 h 914400"/>
              <a:gd name="connsiteX6" fmla="*/ 945015 w 983925"/>
              <a:gd name="connsiteY6" fmla="*/ 0 h 914400"/>
              <a:gd name="connsiteX7" fmla="*/ 11160 w 983925"/>
              <a:gd name="connsiteY7" fmla="*/ 9728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3925" h="914400">
                <a:moveTo>
                  <a:pt x="11160" y="9728"/>
                </a:moveTo>
                <a:cubicBezTo>
                  <a:pt x="14402" y="246434"/>
                  <a:pt x="23608" y="483134"/>
                  <a:pt x="20887" y="719847"/>
                </a:cubicBezTo>
                <a:cubicBezTo>
                  <a:pt x="20360" y="765701"/>
                  <a:pt x="6496" y="810458"/>
                  <a:pt x="1432" y="856034"/>
                </a:cubicBezTo>
                <a:cubicBezTo>
                  <a:pt x="0" y="868925"/>
                  <a:pt x="1432" y="881975"/>
                  <a:pt x="1432" y="894945"/>
                </a:cubicBezTo>
                <a:lnTo>
                  <a:pt x="536453" y="914400"/>
                </a:lnTo>
                <a:lnTo>
                  <a:pt x="983925" y="535022"/>
                </a:lnTo>
                <a:lnTo>
                  <a:pt x="945015" y="0"/>
                </a:lnTo>
                <a:lnTo>
                  <a:pt x="11160" y="9728"/>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486" name="Picture 6" descr="http://www.flatrock.org.nz/topics/history/assets/black_deat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775" y="3051175"/>
            <a:ext cx="4772025" cy="358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68873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130"/>
                                        </p:tgtEl>
                                        <p:attrNameLst>
                                          <p:attrName>style.visibility</p:attrName>
                                        </p:attrNameLst>
                                      </p:cBhvr>
                                      <p:to>
                                        <p:strVal val="visible"/>
                                      </p:to>
                                    </p:set>
                                    <p:animEffect transition="in" filter="wipe(left)">
                                      <p:cBhvr>
                                        <p:cTn id="12" dur="500"/>
                                        <p:tgtEl>
                                          <p:spTgt spid="51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10" presetClass="entr" presetSubtype="0" fill="hold" nodeType="withEffect">
                                  <p:stCondLst>
                                    <p:cond delay="0"/>
                                  </p:stCondLst>
                                  <p:childTnLst>
                                    <p:set>
                                      <p:cBhvr>
                                        <p:cTn id="38" dur="1" fill="hold">
                                          <p:stCondLst>
                                            <p:cond delay="0"/>
                                          </p:stCondLst>
                                        </p:cTn>
                                        <p:tgtEl>
                                          <p:spTgt spid="20484"/>
                                        </p:tgtEl>
                                        <p:attrNameLst>
                                          <p:attrName>style.visibility</p:attrName>
                                        </p:attrNameLst>
                                      </p:cBhvr>
                                      <p:to>
                                        <p:strVal val="visible"/>
                                      </p:to>
                                    </p:set>
                                    <p:animEffect transition="in" filter="fade">
                                      <p:cBhvr>
                                        <p:cTn id="39" dur="2000"/>
                                        <p:tgtEl>
                                          <p:spTgt spid="2048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xit" presetSubtype="0" fill="hold" grpId="0" nodeType="clickEffect">
                                  <p:stCondLst>
                                    <p:cond delay="0"/>
                                  </p:stCondLst>
                                  <p:childTnLst>
                                    <p:animEffect transition="out" filter="fade">
                                      <p:cBhvr>
                                        <p:cTn id="43" dur="2000"/>
                                        <p:tgtEl>
                                          <p:spTgt spid="7"/>
                                        </p:tgtEl>
                                      </p:cBhvr>
                                    </p:animEffect>
                                    <p:set>
                                      <p:cBhvr>
                                        <p:cTn id="44" dur="1" fill="hold">
                                          <p:stCondLst>
                                            <p:cond delay="1999"/>
                                          </p:stCondLst>
                                        </p:cTn>
                                        <p:tgtEl>
                                          <p:spTgt spid="7"/>
                                        </p:tgtEl>
                                        <p:attrNameLst>
                                          <p:attrName>style.visibility</p:attrName>
                                        </p:attrNameLst>
                                      </p:cBhvr>
                                      <p:to>
                                        <p:strVal val="hidden"/>
                                      </p:to>
                                    </p:set>
                                  </p:childTnLst>
                                </p:cTn>
                              </p:par>
                              <p:par>
                                <p:cTn id="45" presetID="10" presetClass="exit" presetSubtype="0" fill="hold" grpId="0" nodeType="withEffect">
                                  <p:stCondLst>
                                    <p:cond delay="0"/>
                                  </p:stCondLst>
                                  <p:childTnLst>
                                    <p:animEffect transition="out" filter="fade">
                                      <p:cBhvr>
                                        <p:cTn id="46" dur="2000"/>
                                        <p:tgtEl>
                                          <p:spTgt spid="8"/>
                                        </p:tgtEl>
                                      </p:cBhvr>
                                    </p:animEffect>
                                    <p:set>
                                      <p:cBhvr>
                                        <p:cTn id="47" dur="1" fill="hold">
                                          <p:stCondLst>
                                            <p:cond delay="1999"/>
                                          </p:stCondLst>
                                        </p:cTn>
                                        <p:tgtEl>
                                          <p:spTgt spid="8"/>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additive="base">
                                        <p:cTn id="5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20486"/>
                                        </p:tgtEl>
                                        <p:attrNameLst>
                                          <p:attrName>style.visibility</p:attrName>
                                        </p:attrNameLst>
                                      </p:cBhvr>
                                      <p:to>
                                        <p:strVal val="visible"/>
                                      </p:to>
                                    </p:set>
                                    <p:anim calcmode="lin" valueType="num">
                                      <p:cBhvr additive="base">
                                        <p:cTn id="56" dur="500" fill="hold"/>
                                        <p:tgtEl>
                                          <p:spTgt spid="20486"/>
                                        </p:tgtEl>
                                        <p:attrNameLst>
                                          <p:attrName>ppt_x</p:attrName>
                                        </p:attrNameLst>
                                      </p:cBhvr>
                                      <p:tavLst>
                                        <p:tav tm="0">
                                          <p:val>
                                            <p:strVal val="#ppt_x"/>
                                          </p:val>
                                        </p:tav>
                                        <p:tav tm="100000">
                                          <p:val>
                                            <p:strVal val="#ppt_x"/>
                                          </p:val>
                                        </p:tav>
                                      </p:tavLst>
                                    </p:anim>
                                    <p:anim calcmode="lin" valueType="num">
                                      <p:cBhvr additive="base">
                                        <p:cTn id="57" dur="500" fill="hold"/>
                                        <p:tgtEl>
                                          <p:spTgt spid="20486"/>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additive="base">
                                        <p:cTn id="6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additive="base">
                                        <p:cTn id="6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animBg="1"/>
      <p:bldP spid="3" grpId="0" build="p"/>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classification </a:t>
            </a:r>
            <a:endParaRPr lang="en-US" dirty="0"/>
          </a:p>
        </p:txBody>
      </p:sp>
      <p:sp>
        <p:nvSpPr>
          <p:cNvPr id="3" name="Content Placeholder 2"/>
          <p:cNvSpPr>
            <a:spLocks noGrp="1"/>
          </p:cNvSpPr>
          <p:nvPr>
            <p:ph idx="1"/>
          </p:nvPr>
        </p:nvSpPr>
        <p:spPr>
          <a:xfrm>
            <a:off x="6000197" y="1617152"/>
            <a:ext cx="2931928" cy="5051475"/>
          </a:xfrm>
        </p:spPr>
        <p:txBody>
          <a:bodyPr/>
          <a:lstStyle/>
          <a:p>
            <a:r>
              <a:rPr lang="en-US" dirty="0" smtClean="0"/>
              <a:t> shows organisms that share a common ancestor. These organisms are closely related</a:t>
            </a:r>
          </a:p>
          <a:p>
            <a:r>
              <a:rPr lang="en-US" dirty="0" smtClean="0"/>
              <a:t> shows similarities between evolved organisms </a:t>
            </a:r>
            <a:endParaRPr lang="en-US" dirty="0"/>
          </a:p>
          <a:p>
            <a:endParaRPr lang="en-US" dirty="0"/>
          </a:p>
        </p:txBody>
      </p:sp>
      <p:cxnSp>
        <p:nvCxnSpPr>
          <p:cNvPr id="5" name="Straight Connector 4"/>
          <p:cNvCxnSpPr/>
          <p:nvPr/>
        </p:nvCxnSpPr>
        <p:spPr>
          <a:xfrm flipV="1">
            <a:off x="2141034" y="2810107"/>
            <a:ext cx="2810107" cy="2910469"/>
          </a:xfrm>
          <a:prstGeom prst="line">
            <a:avLst/>
          </a:prstGeom>
          <a:ln w="5715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1661532" y="2698595"/>
            <a:ext cx="1315844" cy="2096429"/>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flipV="1">
            <a:off x="3190090" y="2754352"/>
            <a:ext cx="780585" cy="1059366"/>
          </a:xfrm>
          <a:prstGeom prst="line">
            <a:avLst/>
          </a:prstGeom>
          <a:ln w="5715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3456878" y="2698595"/>
            <a:ext cx="345688" cy="446049"/>
          </a:xfrm>
          <a:prstGeom prst="line">
            <a:avLst/>
          </a:prstGeom>
          <a:ln w="57150"/>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096429" y="2698595"/>
            <a:ext cx="512956" cy="680225"/>
          </a:xfrm>
          <a:prstGeom prst="line">
            <a:avLst/>
          </a:prstGeom>
          <a:ln w="57150"/>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flipV="1">
            <a:off x="426128" y="2810107"/>
            <a:ext cx="1721673" cy="2910469"/>
          </a:xfrm>
          <a:prstGeom prst="line">
            <a:avLst/>
          </a:prstGeom>
          <a:ln w="57150"/>
        </p:spPr>
        <p:style>
          <a:lnRef idx="1">
            <a:schemeClr val="dk1"/>
          </a:lnRef>
          <a:fillRef idx="0">
            <a:schemeClr val="dk1"/>
          </a:fillRef>
          <a:effectRef idx="0">
            <a:schemeClr val="dk1"/>
          </a:effectRef>
          <a:fontRef idx="minor">
            <a:schemeClr val="tx1"/>
          </a:fontRef>
        </p:style>
      </p:cxnSp>
      <p:sp>
        <p:nvSpPr>
          <p:cNvPr id="17" name="Oval 16"/>
          <p:cNvSpPr/>
          <p:nvPr/>
        </p:nvSpPr>
        <p:spPr>
          <a:xfrm>
            <a:off x="3788416" y="2029521"/>
            <a:ext cx="407440" cy="39587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410210" y="1984917"/>
            <a:ext cx="367991" cy="43489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153926" y="1891988"/>
            <a:ext cx="578181" cy="551988"/>
          </a:xfrm>
          <a:prstGeom prst="star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a:off x="2941542" y="1962149"/>
            <a:ext cx="446048" cy="434898"/>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iamond 20"/>
          <p:cNvSpPr/>
          <p:nvPr/>
        </p:nvSpPr>
        <p:spPr>
          <a:xfrm>
            <a:off x="2333579" y="1918939"/>
            <a:ext cx="428050" cy="525037"/>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art 21"/>
          <p:cNvSpPr/>
          <p:nvPr/>
        </p:nvSpPr>
        <p:spPr>
          <a:xfrm>
            <a:off x="4923263" y="2043460"/>
            <a:ext cx="345687" cy="434897"/>
          </a:xfrm>
          <a:prstGeom prst="hear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428650" y="3027555"/>
            <a:ext cx="151732" cy="22860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031715" y="3256156"/>
            <a:ext cx="160691" cy="25090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206658" y="1683832"/>
            <a:ext cx="220642" cy="27785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54840" y="3679903"/>
            <a:ext cx="274593" cy="25647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140913" y="4421454"/>
            <a:ext cx="274593" cy="25647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2840079" y="4650057"/>
            <a:ext cx="274593" cy="25647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048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3200" dirty="0" smtClean="0"/>
              <a:t>The world population continues to grow due to the average life expectancy increasing from 68 year old in 1950 to 80 years old in 2012. In addition to people living longer, people are continuing to reproduce and have offspring. </a:t>
            </a:r>
            <a:endParaRPr lang="en-US" sz="3200" dirty="0"/>
          </a:p>
        </p:txBody>
      </p:sp>
    </p:spTree>
    <p:extLst>
      <p:ext uri="{BB962C8B-B14F-4D97-AF65-F5344CB8AC3E}">
        <p14:creationId xmlns:p14="http://schemas.microsoft.com/office/powerpoint/2010/main" val="307341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4040</TotalTime>
  <Words>871</Words>
  <Application>Microsoft Office PowerPoint</Application>
  <PresentationFormat>On-screen Show (4:3)</PresentationFormat>
  <Paragraphs>138</Paragraphs>
  <Slides>18</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ＭＳ ゴシック</vt:lpstr>
      <vt:lpstr>ＭＳ Ｐゴシック</vt:lpstr>
      <vt:lpstr>Arial</vt:lpstr>
      <vt:lpstr>Arial Narrow</vt:lpstr>
      <vt:lpstr>Book Antiqua</vt:lpstr>
      <vt:lpstr>Calibri</vt:lpstr>
      <vt:lpstr>Century Gothic</vt:lpstr>
      <vt:lpstr>Apothecary</vt:lpstr>
      <vt:lpstr>Chart</vt:lpstr>
      <vt:lpstr>#26 Population dynamics</vt:lpstr>
      <vt:lpstr>Warm-up:</vt:lpstr>
      <vt:lpstr>PowerPoint Presentation</vt:lpstr>
      <vt:lpstr>*Population limiting factors</vt:lpstr>
      <vt:lpstr>*Population Characteristics</vt:lpstr>
      <vt:lpstr>*Population Limiting Factors</vt:lpstr>
      <vt:lpstr>*Population Limiting Factors</vt:lpstr>
      <vt:lpstr>Clarifying classification </vt:lpstr>
      <vt:lpstr>PowerPoint Presentation</vt:lpstr>
      <vt:lpstr>What is density? How would you calculate the population density of… </vt:lpstr>
      <vt:lpstr>Population Density assignment questions</vt:lpstr>
      <vt:lpstr>PowerPoint Presentation</vt:lpstr>
      <vt:lpstr>extra</vt:lpstr>
      <vt:lpstr>What population do you think this is?</vt:lpstr>
      <vt:lpstr>Understanding Exponentials</vt:lpstr>
      <vt:lpstr>Understanding Exponentials</vt:lpstr>
      <vt:lpstr>Creative Writing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population have to do with it?</dc:title>
  <dc:creator>Brittany S</dc:creator>
  <cp:lastModifiedBy>Smart, Brittany S.</cp:lastModifiedBy>
  <cp:revision>45</cp:revision>
  <dcterms:created xsi:type="dcterms:W3CDTF">2013-04-17T12:20:00Z</dcterms:created>
  <dcterms:modified xsi:type="dcterms:W3CDTF">2017-05-08T19:18:58Z</dcterms:modified>
</cp:coreProperties>
</file>