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59" r:id="rId6"/>
    <p:sldId id="260" r:id="rId7"/>
    <p:sldId id="268" r:id="rId8"/>
    <p:sldId id="261" r:id="rId9"/>
    <p:sldId id="262" r:id="rId10"/>
    <p:sldId id="26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23DAA-11B7-4920-A9AD-6E2AA31F7162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A9FA-24E5-4CA1-B8F6-FDF06092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9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.arizona.edu/biochemistry/tutorials/chemistry/page3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thoughtco.com/why-is-water-a-polar-molecule-609416" TargetMode="External"/><Relationship Id="rId4" Type="http://schemas.openxmlformats.org/officeDocument/2006/relationships/hyperlink" Target="https://www.universetoday.com/82128/parts-of-an-atom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055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31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030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432aed95b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432aed95b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http://www.biology.arizona.edu/biochemistry/tutorials/chemistry/page3.html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https://www.universetoday.com/82128/parts-of-an-atom/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https://www.thoughtco.com/why-is-water-a-polar-molecule-609416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28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38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38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57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05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25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36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9759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581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jwAGWky98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503985"/>
            <a:ext cx="8689976" cy="2509213"/>
          </a:xfrm>
        </p:spPr>
        <p:txBody>
          <a:bodyPr>
            <a:normAutofit/>
          </a:bodyPr>
          <a:lstStyle/>
          <a:p>
            <a:r>
              <a:rPr lang="en-US" sz="8800" dirty="0" smtClean="0"/>
              <a:t>#27 Properties </a:t>
            </a:r>
            <a:r>
              <a:rPr lang="en-US" sz="8800" dirty="0" smtClean="0"/>
              <a:t>of water 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15600" y="214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4800" b="1" u="sng" dirty="0" smtClean="0"/>
              <a:t>*Hardness </a:t>
            </a:r>
            <a:r>
              <a:rPr lang="en" sz="4800" b="1" u="sng" dirty="0"/>
              <a:t>of water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203202" y="785067"/>
            <a:ext cx="8744856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3600" dirty="0" smtClean="0"/>
              <a:t>The </a:t>
            </a:r>
            <a:r>
              <a:rPr lang="en" sz="3600" dirty="0"/>
              <a:t>hardness of water is  amount of dissolved </a:t>
            </a:r>
            <a:r>
              <a:rPr lang="en" sz="3600" b="1" u="sng" dirty="0"/>
              <a:t>calcium and magnesium</a:t>
            </a:r>
            <a:r>
              <a:rPr lang="en" sz="3600" dirty="0"/>
              <a:t> in </a:t>
            </a:r>
            <a:r>
              <a:rPr lang="en" sz="3600" dirty="0" smtClean="0"/>
              <a:t>water</a:t>
            </a:r>
            <a:endParaRPr lang="en" sz="3600" dirty="0"/>
          </a:p>
          <a:p>
            <a:pPr>
              <a:buNone/>
            </a:pPr>
            <a:endParaRPr lang="en" sz="3600" dirty="0"/>
          </a:p>
          <a:p>
            <a:pPr>
              <a:buNone/>
            </a:pPr>
            <a:r>
              <a:rPr lang="en" sz="3600" dirty="0" smtClean="0"/>
              <a:t>Although </a:t>
            </a:r>
            <a:r>
              <a:rPr lang="en" sz="3600" dirty="0"/>
              <a:t>this is not a health concern, water hardness can cause calcium and magnesium minerals to build up and clog the flow of water</a:t>
            </a:r>
            <a:r>
              <a:rPr lang="en" sz="2400" dirty="0"/>
              <a:t>. </a:t>
            </a:r>
          </a:p>
        </p:txBody>
      </p:sp>
      <p:pic>
        <p:nvPicPr>
          <p:cNvPr id="138" name="Shape 138" descr="Image result for water hardnes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1696" y="1116681"/>
            <a:ext cx="3521067" cy="3521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6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15600" y="2758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4800" u="sng" dirty="0"/>
              <a:t>Density 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15600" y="1151400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3200" dirty="0"/>
              <a:t>*When water is frozen the molecules push further away from each other, increasing volume.</a:t>
            </a:r>
          </a:p>
          <a:p>
            <a:pPr>
              <a:buNone/>
            </a:pPr>
            <a:r>
              <a:rPr lang="en" sz="3200" dirty="0"/>
              <a:t>*Also, in sea water, water's density is changed due to you adding salt in the water.</a:t>
            </a:r>
          </a:p>
        </p:txBody>
      </p:sp>
      <p:pic>
        <p:nvPicPr>
          <p:cNvPr id="145" name="Shape 145" descr="Image result for dead sea"/>
          <p:cNvPicPr preferRelativeResize="0"/>
          <p:nvPr/>
        </p:nvPicPr>
        <p:blipFill rotWithShape="1">
          <a:blip r:embed="rId3">
            <a:alphaModFix/>
          </a:blip>
          <a:srcRect l="15995" t="27060" r="11430" b="-3031"/>
          <a:stretch/>
        </p:blipFill>
        <p:spPr>
          <a:xfrm>
            <a:off x="7036917" y="3429000"/>
            <a:ext cx="4397332" cy="3227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5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1200" y="519334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dirty="0"/>
              <a:t>But before we look at these standards let’s talk about the properties of water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15600" y="19687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https://www.youtube.com/watch?v=3jwAGWky98c</a:t>
            </a:r>
          </a:p>
          <a:p>
            <a:pPr>
              <a:buNone/>
            </a:pPr>
            <a:r>
              <a:rPr lang="en-US" dirty="0" smtClean="0"/>
              <a:t>(6:50 min)</a:t>
            </a:r>
            <a:endParaRPr dirty="0"/>
          </a:p>
        </p:txBody>
      </p:sp>
      <p:pic>
        <p:nvPicPr>
          <p:cNvPr id="99" name="Shape 99" descr="Image result for water properti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4499" y="4103932"/>
            <a:ext cx="5245100" cy="2754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2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15600" y="146976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4400" b="1" u="sng" dirty="0"/>
              <a:t>Cohesion and Adhesion 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55198" y="1016341"/>
            <a:ext cx="6100697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>
              <a:buNone/>
            </a:pPr>
            <a:r>
              <a:rPr lang="en" sz="3733" u="sng" dirty="0"/>
              <a:t>C</a:t>
            </a:r>
            <a:r>
              <a:rPr lang="en" sz="3733" dirty="0"/>
              <a:t>ohesion </a:t>
            </a:r>
          </a:p>
          <a:p>
            <a:pPr>
              <a:buNone/>
            </a:pPr>
            <a:r>
              <a:rPr lang="en" sz="3733" dirty="0"/>
              <a:t>*Water that </a:t>
            </a:r>
            <a:r>
              <a:rPr lang="en" sz="3733" u="sng" dirty="0"/>
              <a:t>c</a:t>
            </a:r>
            <a:r>
              <a:rPr lang="en" sz="3733" dirty="0"/>
              <a:t>lings with water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6443200" y="893431"/>
            <a:ext cx="53332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>
              <a:buNone/>
            </a:pPr>
            <a:r>
              <a:rPr lang="en" sz="3733" u="sng" dirty="0"/>
              <a:t>A</a:t>
            </a:r>
            <a:r>
              <a:rPr lang="en" sz="3733" dirty="0"/>
              <a:t>dhesion </a:t>
            </a:r>
          </a:p>
          <a:p>
            <a:pPr algn="ctr">
              <a:buNone/>
            </a:pPr>
            <a:r>
              <a:rPr lang="en" sz="3733" dirty="0"/>
              <a:t>*Water that sticks to </a:t>
            </a:r>
            <a:r>
              <a:rPr lang="en" sz="3733" u="sng" dirty="0"/>
              <a:t>a</a:t>
            </a:r>
            <a:r>
              <a:rPr lang="en" sz="3733" dirty="0"/>
              <a:t>nother substance </a:t>
            </a:r>
          </a:p>
        </p:txBody>
      </p:sp>
      <p:pic>
        <p:nvPicPr>
          <p:cNvPr id="107" name="Shape 107" descr="Image result for water on wax pap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68" y="3226866"/>
            <a:ext cx="4665665" cy="350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Image result for adhes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3200" y="3381901"/>
            <a:ext cx="5333200" cy="3194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90200" y="-47275"/>
            <a:ext cx="11360800" cy="110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800" u="sng" dirty="0" smtClean="0"/>
              <a:t>*Polarity</a:t>
            </a:r>
            <a:endParaRPr sz="4800" u="sng" dirty="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0" y="956233"/>
            <a:ext cx="8246985" cy="54596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57189">
              <a:buSzPts val="1800"/>
              <a:buChar char="●"/>
            </a:pPr>
            <a:r>
              <a:rPr lang="en" sz="3000" dirty="0" smtClean="0"/>
              <a:t>Polarity </a:t>
            </a:r>
            <a:r>
              <a:rPr lang="en" sz="3000" dirty="0"/>
              <a:t>is the unequal charge between a water molecule, where </a:t>
            </a:r>
            <a:r>
              <a:rPr lang="en" sz="3000" i="1" dirty="0"/>
              <a:t>oxygen takes on a slightly negative charge</a:t>
            </a:r>
            <a:r>
              <a:rPr lang="en" sz="3000" dirty="0"/>
              <a:t>, and </a:t>
            </a:r>
            <a:r>
              <a:rPr lang="en" sz="3000" i="1" dirty="0"/>
              <a:t>hydrogen takes on a slightly positive charge</a:t>
            </a:r>
            <a:r>
              <a:rPr lang="en" sz="3000" i="1" dirty="0" smtClean="0"/>
              <a:t>.</a:t>
            </a:r>
          </a:p>
          <a:p>
            <a:pPr marL="609585" indent="-457189">
              <a:buSzPts val="1800"/>
              <a:buChar char="●"/>
            </a:pPr>
            <a:endParaRPr sz="3000" i="1" dirty="0"/>
          </a:p>
          <a:p>
            <a:pPr marL="609585" indent="-457189">
              <a:buSzPts val="1800"/>
              <a:buChar char="●"/>
            </a:pPr>
            <a:r>
              <a:rPr lang="en" sz="3000" dirty="0"/>
              <a:t>Like a magnet, a water molecule has different charges at each end, </a:t>
            </a:r>
            <a:r>
              <a:rPr lang="en" sz="3000" i="1" dirty="0"/>
              <a:t>making other molecules attracted to the opposite charge. </a:t>
            </a:r>
            <a:endParaRPr sz="3000" i="1" dirty="0"/>
          </a:p>
          <a:p>
            <a:pPr marL="609585" indent="0">
              <a:spcBef>
                <a:spcPts val="2133"/>
              </a:spcBef>
              <a:spcAft>
                <a:spcPts val="2133"/>
              </a:spcAft>
              <a:buNone/>
            </a:pPr>
            <a:endParaRPr sz="3000" dirty="0"/>
          </a:p>
        </p:txBody>
      </p:sp>
      <p:pic>
        <p:nvPicPr>
          <p:cNvPr id="80" name="Google Shape;80;p15" descr="Image result for polar water molecu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4300" y="2591483"/>
            <a:ext cx="2240367" cy="218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 descr="Image result for polar water molecu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3704" y="176938"/>
            <a:ext cx="2340533" cy="228703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10038084" y="1931500"/>
            <a:ext cx="732800" cy="11084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83;p15"/>
          <p:cNvSpPr txBox="1"/>
          <p:nvPr/>
        </p:nvSpPr>
        <p:spPr>
          <a:xfrm>
            <a:off x="8120000" y="4780650"/>
            <a:ext cx="4072000" cy="19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As you can see in this diagram, the negative charge of the bottom molecule is attracted to the positive charge of the top molecule (like a magnet).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2310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186308" y="106789"/>
            <a:ext cx="799688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4400" b="1" u="sng" dirty="0"/>
              <a:t>Surface tension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28600" y="1007032"/>
            <a:ext cx="6137600" cy="544836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>
              <a:buNone/>
            </a:pPr>
            <a:r>
              <a:rPr lang="en" sz="3600" dirty="0"/>
              <a:t>Water is clingy</a:t>
            </a:r>
            <a:r>
              <a:rPr lang="en" sz="3600" dirty="0" smtClean="0"/>
              <a:t>…</a:t>
            </a:r>
          </a:p>
          <a:p>
            <a:pPr algn="ctr">
              <a:buNone/>
            </a:pPr>
            <a:endParaRPr lang="en" sz="3600" dirty="0"/>
          </a:p>
          <a:p>
            <a:pPr algn="ctr">
              <a:buNone/>
            </a:pPr>
            <a:r>
              <a:rPr lang="en" sz="3600" dirty="0"/>
              <a:t>*Water molecules want to “attach itself” or cohere </a:t>
            </a:r>
            <a:r>
              <a:rPr lang="en" sz="3600" dirty="0" smtClean="0"/>
              <a:t>with </a:t>
            </a:r>
            <a:r>
              <a:rPr lang="en" sz="3600" dirty="0"/>
              <a:t>other water molecules. This creates a strong bond between water molecules</a:t>
            </a:r>
          </a:p>
          <a:p>
            <a:pPr algn="ctr">
              <a:buNone/>
            </a:pPr>
            <a:endParaRPr dirty="0"/>
          </a:p>
        </p:txBody>
      </p:sp>
      <p:pic>
        <p:nvPicPr>
          <p:cNvPr id="115" name="Shape 115" descr="Image result for water surface ten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7004" y="4036422"/>
            <a:ext cx="4914417" cy="258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mage result for swimming surface ten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47" y="870389"/>
            <a:ext cx="4619698" cy="316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13967" y="0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4400" b="1" u="sng" dirty="0" smtClean="0"/>
              <a:t>*Specific </a:t>
            </a:r>
            <a:r>
              <a:rPr lang="en" sz="4400" b="1" u="sng" dirty="0"/>
              <a:t>heat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13969" y="944200"/>
            <a:ext cx="7315531" cy="5570153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3600" dirty="0" smtClean="0"/>
              <a:t>Specific </a:t>
            </a:r>
            <a:r>
              <a:rPr lang="en" sz="3600" dirty="0"/>
              <a:t>heat is the amount of heat it takes to raise the temperature of water up by </a:t>
            </a:r>
            <a:r>
              <a:rPr lang="en" sz="3600" dirty="0" smtClean="0"/>
              <a:t>1*C</a:t>
            </a:r>
          </a:p>
          <a:p>
            <a:pPr>
              <a:buNone/>
            </a:pPr>
            <a:endParaRPr lang="en" sz="3600" dirty="0"/>
          </a:p>
          <a:p>
            <a:pPr>
              <a:buNone/>
            </a:pPr>
            <a:r>
              <a:rPr lang="en" sz="3600" dirty="0" smtClean="0"/>
              <a:t>Water </a:t>
            </a:r>
            <a:r>
              <a:rPr lang="en" sz="3600" dirty="0"/>
              <a:t>has a high specific heat and that is important because helps regulate temperatures in extreme environment. </a:t>
            </a:r>
            <a:endParaRPr sz="3600" dirty="0"/>
          </a:p>
        </p:txBody>
      </p:sp>
      <p:pic>
        <p:nvPicPr>
          <p:cNvPr id="2050" name="Picture 2" descr="Image result for heat capacity of water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2"/>
          <a:stretch/>
        </p:blipFill>
        <p:spPr bwMode="auto">
          <a:xfrm>
            <a:off x="7429500" y="2289674"/>
            <a:ext cx="4762500" cy="337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13967" y="0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4800" b="1" u="sng" dirty="0"/>
              <a:t>Specific heat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13969" y="944200"/>
            <a:ext cx="7593118" cy="5570153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ct val="61111"/>
              <a:buNone/>
            </a:pPr>
            <a:r>
              <a:rPr lang="en" sz="3600" dirty="0" smtClean="0"/>
              <a:t>For </a:t>
            </a:r>
            <a:r>
              <a:rPr lang="en" sz="3600" dirty="0"/>
              <a:t>example: water has a high specific heat and that’s why your swimming pool water is still cold even on scorching hot summer days. It takes a lot of energy to raise waters temperature, even by 1*C</a:t>
            </a:r>
          </a:p>
        </p:txBody>
      </p:sp>
      <p:pic>
        <p:nvPicPr>
          <p:cNvPr id="5" name="Shape 122" descr="Image result for swimming pool clip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4804" y="1573904"/>
            <a:ext cx="4157272" cy="4310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8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15600" y="0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4400" b="1" u="sng" dirty="0"/>
              <a:t>Capillary action 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275692" y="1099549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3200" dirty="0"/>
              <a:t>*Capillary action is important for the movement of water due to adhesion, cohesion, and surface tension. Capillary action allows water to move up through things despite gravity acting on it.</a:t>
            </a:r>
          </a:p>
          <a:p>
            <a:pPr>
              <a:buNone/>
            </a:pPr>
            <a:endParaRPr dirty="0"/>
          </a:p>
        </p:txBody>
      </p:sp>
      <p:pic>
        <p:nvPicPr>
          <p:cNvPr id="129" name="Shape 129" descr="Image result for capillary a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3496" y="3709850"/>
            <a:ext cx="4731859" cy="296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Image result for capillary action celer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353" y="3709850"/>
            <a:ext cx="4143313" cy="3105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5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15600" y="214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4400" b="1" u="sng" dirty="0"/>
              <a:t>Hardness of water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203202" y="785067"/>
            <a:ext cx="7673702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4000" dirty="0"/>
              <a:t>Have you ever looked at a glass after it’s been in the dishwasher and it seems cloudy? </a:t>
            </a:r>
            <a:r>
              <a:rPr lang="en" sz="4000" dirty="0" smtClean="0"/>
              <a:t>Or maybe the Well </a:t>
            </a:r>
            <a:r>
              <a:rPr lang="en" sz="4000" dirty="0"/>
              <a:t>this is probably due to the hardness of water. </a:t>
            </a:r>
          </a:p>
          <a:p>
            <a:pPr>
              <a:buNone/>
            </a:pPr>
            <a:endParaRPr sz="3200" dirty="0"/>
          </a:p>
        </p:txBody>
      </p:sp>
      <p:pic>
        <p:nvPicPr>
          <p:cNvPr id="1026" name="Picture 2" descr="Image result for water hardness g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91" y="785067"/>
            <a:ext cx="4733109" cy="32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ard water limescale buildup on shower he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8" r="27532"/>
          <a:stretch/>
        </p:blipFill>
        <p:spPr>
          <a:xfrm>
            <a:off x="9353006" y="3686491"/>
            <a:ext cx="2838994" cy="31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3052</TotalTime>
  <Words>401</Words>
  <Application>Microsoft Office PowerPoint</Application>
  <PresentationFormat>Widescreen</PresentationFormat>
  <Paragraphs>40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Droplet</vt:lpstr>
      <vt:lpstr>#27 Properties of water </vt:lpstr>
      <vt:lpstr>But before we look at these standards let’s talk about the properties of water </vt:lpstr>
      <vt:lpstr>Cohesion and Adhesion </vt:lpstr>
      <vt:lpstr>*Polarity</vt:lpstr>
      <vt:lpstr>Surface tension</vt:lpstr>
      <vt:lpstr>*Specific heat</vt:lpstr>
      <vt:lpstr>Specific heat</vt:lpstr>
      <vt:lpstr>Capillary action </vt:lpstr>
      <vt:lpstr>Hardness of water</vt:lpstr>
      <vt:lpstr>*Hardness of water</vt:lpstr>
      <vt:lpstr>Density 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water</dc:title>
  <dc:creator>Smart, Brittany S.</dc:creator>
  <cp:lastModifiedBy>Smart, Brittany S.</cp:lastModifiedBy>
  <cp:revision>13</cp:revision>
  <dcterms:created xsi:type="dcterms:W3CDTF">2019-11-06T16:38:32Z</dcterms:created>
  <dcterms:modified xsi:type="dcterms:W3CDTF">2019-11-08T21:43:00Z</dcterms:modified>
</cp:coreProperties>
</file>