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handoutMasterIdLst>
    <p:handoutMasterId r:id="rId18"/>
  </p:handout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F2554C-0833-458E-AB38-600440EA0CE3}" type="datetimeFigureOut">
              <a:rPr lang="en-US" smtClean="0"/>
              <a:t>11/16/2016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A92E3F-789B-42EC-BA09-7E58B236FCFA}" type="slidenum">
              <a:rPr lang="en-US" smtClean="0"/>
              <a:t>‹#›</a:t>
            </a:fld>
            <a:endParaRPr lang="en-US"/>
          </a:p>
        </p:txBody>
      </p:sp>
    </p:spTree>
    <p:extLst>
      <p:ext uri="{BB962C8B-B14F-4D97-AF65-F5344CB8AC3E}">
        <p14:creationId xmlns:p14="http://schemas.microsoft.com/office/powerpoint/2010/main" val="47564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055718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329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627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112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451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677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472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830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4587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579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720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054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486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486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07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Wb0NdmDs9_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WtewmJ78hzw&amp;t=195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3jwAGWky98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US" dirty="0" smtClean="0"/>
              <a:t>Properties of water and </a:t>
            </a:r>
            <a:r>
              <a:rPr lang="en-US" smtClean="0"/>
              <a:t>water treatment </a:t>
            </a:r>
            <a:endParaRPr dirty="0"/>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110232"/>
            <a:ext cx="8520600" cy="572700"/>
          </a:xfrm>
          <a:prstGeom prst="rect">
            <a:avLst/>
          </a:prstGeom>
        </p:spPr>
        <p:txBody>
          <a:bodyPr lIns="91425" tIns="91425" rIns="91425" bIns="91425" anchor="t" anchorCtr="0">
            <a:noAutofit/>
          </a:bodyPr>
          <a:lstStyle/>
          <a:p>
            <a:pPr lvl="0" algn="ctr">
              <a:spcBef>
                <a:spcPts val="0"/>
              </a:spcBef>
              <a:buNone/>
            </a:pPr>
            <a:r>
              <a:rPr lang="en"/>
              <a:t>Cohesion and Adhesion </a:t>
            </a:r>
          </a:p>
        </p:txBody>
      </p:sp>
      <p:sp>
        <p:nvSpPr>
          <p:cNvPr id="105" name="Shape 105"/>
          <p:cNvSpPr txBox="1">
            <a:spLocks noGrp="1"/>
          </p:cNvSpPr>
          <p:nvPr>
            <p:ph type="body" idx="1"/>
          </p:nvPr>
        </p:nvSpPr>
        <p:spPr>
          <a:xfrm>
            <a:off x="116398" y="762256"/>
            <a:ext cx="4575523" cy="3416400"/>
          </a:xfrm>
          <a:prstGeom prst="rect">
            <a:avLst/>
          </a:prstGeom>
        </p:spPr>
        <p:txBody>
          <a:bodyPr lIns="91425" tIns="91425" rIns="91425" bIns="91425" anchor="t" anchorCtr="0">
            <a:noAutofit/>
          </a:bodyPr>
          <a:lstStyle/>
          <a:p>
            <a:pPr lvl="0" algn="ctr">
              <a:spcBef>
                <a:spcPts val="0"/>
              </a:spcBef>
              <a:buNone/>
            </a:pPr>
            <a:r>
              <a:rPr lang="en" sz="2800" u="sng" dirty="0">
                <a:solidFill>
                  <a:schemeClr val="tx1"/>
                </a:solidFill>
              </a:rPr>
              <a:t>C</a:t>
            </a:r>
            <a:r>
              <a:rPr lang="en" sz="2800" dirty="0">
                <a:solidFill>
                  <a:schemeClr val="tx1"/>
                </a:solidFill>
              </a:rPr>
              <a:t>ohesion </a:t>
            </a:r>
          </a:p>
          <a:p>
            <a:pPr lvl="0">
              <a:spcBef>
                <a:spcPts val="0"/>
              </a:spcBef>
              <a:buNone/>
            </a:pPr>
            <a:r>
              <a:rPr lang="en" sz="2800" dirty="0" smtClean="0">
                <a:solidFill>
                  <a:schemeClr val="tx1"/>
                </a:solidFill>
              </a:rPr>
              <a:t>*Water </a:t>
            </a:r>
            <a:r>
              <a:rPr lang="en" sz="2800" dirty="0">
                <a:solidFill>
                  <a:schemeClr val="tx1"/>
                </a:solidFill>
              </a:rPr>
              <a:t>that </a:t>
            </a:r>
            <a:r>
              <a:rPr lang="en" sz="2800" u="sng" dirty="0">
                <a:solidFill>
                  <a:schemeClr val="tx1"/>
                </a:solidFill>
              </a:rPr>
              <a:t>c</a:t>
            </a:r>
            <a:r>
              <a:rPr lang="en" sz="2800" dirty="0">
                <a:solidFill>
                  <a:schemeClr val="tx1"/>
                </a:solidFill>
              </a:rPr>
              <a:t>lings with water</a:t>
            </a:r>
          </a:p>
        </p:txBody>
      </p:sp>
      <p:sp>
        <p:nvSpPr>
          <p:cNvPr id="106" name="Shape 106"/>
          <p:cNvSpPr txBox="1">
            <a:spLocks noGrp="1"/>
          </p:cNvSpPr>
          <p:nvPr>
            <p:ph type="body" idx="2"/>
          </p:nvPr>
        </p:nvSpPr>
        <p:spPr>
          <a:xfrm>
            <a:off x="4832400" y="670073"/>
            <a:ext cx="3999900" cy="3416400"/>
          </a:xfrm>
          <a:prstGeom prst="rect">
            <a:avLst/>
          </a:prstGeom>
        </p:spPr>
        <p:txBody>
          <a:bodyPr lIns="91425" tIns="91425" rIns="91425" bIns="91425" anchor="t" anchorCtr="0">
            <a:noAutofit/>
          </a:bodyPr>
          <a:lstStyle/>
          <a:p>
            <a:pPr lvl="0" algn="ctr">
              <a:spcBef>
                <a:spcPts val="0"/>
              </a:spcBef>
              <a:buNone/>
            </a:pPr>
            <a:r>
              <a:rPr lang="en" sz="2800" u="sng" dirty="0">
                <a:solidFill>
                  <a:schemeClr val="tx1"/>
                </a:solidFill>
              </a:rPr>
              <a:t>A</a:t>
            </a:r>
            <a:r>
              <a:rPr lang="en" sz="2800" dirty="0">
                <a:solidFill>
                  <a:schemeClr val="tx1"/>
                </a:solidFill>
              </a:rPr>
              <a:t>dhesion </a:t>
            </a:r>
          </a:p>
          <a:p>
            <a:pPr lvl="0" algn="ctr">
              <a:spcBef>
                <a:spcPts val="0"/>
              </a:spcBef>
              <a:buNone/>
            </a:pPr>
            <a:r>
              <a:rPr lang="en" sz="2800" dirty="0" smtClean="0">
                <a:solidFill>
                  <a:schemeClr val="tx1"/>
                </a:solidFill>
              </a:rPr>
              <a:t>*Water </a:t>
            </a:r>
            <a:r>
              <a:rPr lang="en" sz="2800" dirty="0">
                <a:solidFill>
                  <a:schemeClr val="tx1"/>
                </a:solidFill>
              </a:rPr>
              <a:t>that sticks to </a:t>
            </a:r>
            <a:r>
              <a:rPr lang="en" sz="2800" u="sng" dirty="0">
                <a:solidFill>
                  <a:schemeClr val="tx1"/>
                </a:solidFill>
              </a:rPr>
              <a:t>a</a:t>
            </a:r>
            <a:r>
              <a:rPr lang="en" sz="2800" dirty="0">
                <a:solidFill>
                  <a:schemeClr val="tx1"/>
                </a:solidFill>
              </a:rPr>
              <a:t>nother substance </a:t>
            </a:r>
          </a:p>
        </p:txBody>
      </p:sp>
      <p:pic>
        <p:nvPicPr>
          <p:cNvPr id="107" name="Shape 107" descr="Image result for water on wax paper"/>
          <p:cNvPicPr preferRelativeResize="0"/>
          <p:nvPr/>
        </p:nvPicPr>
        <p:blipFill>
          <a:blip r:embed="rId3">
            <a:alphaModFix/>
          </a:blip>
          <a:stretch>
            <a:fillRect/>
          </a:stretch>
        </p:blipFill>
        <p:spPr>
          <a:xfrm>
            <a:off x="366725" y="2420149"/>
            <a:ext cx="3499249" cy="2628100"/>
          </a:xfrm>
          <a:prstGeom prst="rect">
            <a:avLst/>
          </a:prstGeom>
          <a:noFill/>
          <a:ln>
            <a:noFill/>
          </a:ln>
        </p:spPr>
      </p:pic>
      <p:pic>
        <p:nvPicPr>
          <p:cNvPr id="108" name="Shape 108" descr="Image result for adhesion"/>
          <p:cNvPicPr preferRelativeResize="0"/>
          <p:nvPr/>
        </p:nvPicPr>
        <p:blipFill>
          <a:blip r:embed="rId4">
            <a:alphaModFix/>
          </a:blip>
          <a:stretch>
            <a:fillRect/>
          </a:stretch>
        </p:blipFill>
        <p:spPr>
          <a:xfrm>
            <a:off x="4832400" y="2536425"/>
            <a:ext cx="3999900" cy="23955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Surface tension</a:t>
            </a:r>
          </a:p>
        </p:txBody>
      </p:sp>
      <p:sp>
        <p:nvSpPr>
          <p:cNvPr id="114" name="Shape 1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dirty="0">
                <a:solidFill>
                  <a:schemeClr val="tx1"/>
                </a:solidFill>
              </a:rPr>
              <a:t>Water is clingy…</a:t>
            </a:r>
          </a:p>
          <a:p>
            <a:pPr lvl="0">
              <a:spcBef>
                <a:spcPts val="0"/>
              </a:spcBef>
              <a:buNone/>
            </a:pPr>
            <a:r>
              <a:rPr lang="en" sz="2400" dirty="0" smtClean="0">
                <a:solidFill>
                  <a:schemeClr val="tx1"/>
                </a:solidFill>
              </a:rPr>
              <a:t>*Water </a:t>
            </a:r>
            <a:r>
              <a:rPr lang="en" sz="2400" dirty="0">
                <a:solidFill>
                  <a:schemeClr val="tx1"/>
                </a:solidFill>
              </a:rPr>
              <a:t>molecules want to “attach itself” or cohere to other water molecules. This creates a strong bond between water molecules</a:t>
            </a:r>
          </a:p>
          <a:p>
            <a:pPr lvl="0">
              <a:spcBef>
                <a:spcPts val="0"/>
              </a:spcBef>
              <a:buNone/>
            </a:pPr>
            <a:endParaRPr dirty="0"/>
          </a:p>
        </p:txBody>
      </p:sp>
      <p:pic>
        <p:nvPicPr>
          <p:cNvPr id="115" name="Shape 115" descr="Image result for water surface tension"/>
          <p:cNvPicPr preferRelativeResize="0"/>
          <p:nvPr/>
        </p:nvPicPr>
        <p:blipFill>
          <a:blip r:embed="rId3">
            <a:alphaModFix/>
          </a:blip>
          <a:stretch>
            <a:fillRect/>
          </a:stretch>
        </p:blipFill>
        <p:spPr>
          <a:xfrm>
            <a:off x="2120900" y="2762250"/>
            <a:ext cx="4902200" cy="21669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2" name="Shape 122" descr="Image result for swimming pool clipart"/>
          <p:cNvPicPr preferRelativeResize="0"/>
          <p:nvPr/>
        </p:nvPicPr>
        <p:blipFill>
          <a:blip r:embed="rId3">
            <a:alphaModFix/>
          </a:blip>
          <a:stretch>
            <a:fillRect/>
          </a:stretch>
        </p:blipFill>
        <p:spPr>
          <a:xfrm>
            <a:off x="6026046" y="1860174"/>
            <a:ext cx="3117954" cy="1830524"/>
          </a:xfrm>
          <a:prstGeom prst="rect">
            <a:avLst/>
          </a:prstGeom>
          <a:noFill/>
          <a:ln>
            <a:noFill/>
          </a:ln>
        </p:spPr>
      </p:pic>
      <p:sp>
        <p:nvSpPr>
          <p:cNvPr id="120" name="Shape 120"/>
          <p:cNvSpPr txBox="1">
            <a:spLocks noGrp="1"/>
          </p:cNvSpPr>
          <p:nvPr>
            <p:ph type="title"/>
          </p:nvPr>
        </p:nvSpPr>
        <p:spPr>
          <a:xfrm>
            <a:off x="85475" y="0"/>
            <a:ext cx="8520600" cy="572700"/>
          </a:xfrm>
          <a:prstGeom prst="rect">
            <a:avLst/>
          </a:prstGeom>
        </p:spPr>
        <p:txBody>
          <a:bodyPr lIns="91425" tIns="91425" rIns="91425" bIns="91425" anchor="t" anchorCtr="0">
            <a:noAutofit/>
          </a:bodyPr>
          <a:lstStyle/>
          <a:p>
            <a:pPr lvl="0">
              <a:spcBef>
                <a:spcPts val="0"/>
              </a:spcBef>
              <a:buNone/>
            </a:pPr>
            <a:r>
              <a:rPr lang="en"/>
              <a:t>Specific heat</a:t>
            </a:r>
          </a:p>
        </p:txBody>
      </p:sp>
      <p:sp>
        <p:nvSpPr>
          <p:cNvPr id="121" name="Shape 121"/>
          <p:cNvSpPr txBox="1">
            <a:spLocks noGrp="1"/>
          </p:cNvSpPr>
          <p:nvPr>
            <p:ph type="body" idx="1"/>
          </p:nvPr>
        </p:nvSpPr>
        <p:spPr>
          <a:xfrm>
            <a:off x="85476" y="708150"/>
            <a:ext cx="6135442" cy="3416400"/>
          </a:xfrm>
          <a:prstGeom prst="rect">
            <a:avLst/>
          </a:prstGeom>
        </p:spPr>
        <p:txBody>
          <a:bodyPr lIns="91425" tIns="91425" rIns="91425" bIns="91425" anchor="t" anchorCtr="0">
            <a:noAutofit/>
          </a:bodyPr>
          <a:lstStyle/>
          <a:p>
            <a:pPr lvl="0">
              <a:spcBef>
                <a:spcPts val="0"/>
              </a:spcBef>
              <a:buNone/>
            </a:pPr>
            <a:r>
              <a:rPr lang="en" sz="2400" dirty="0" smtClean="0">
                <a:solidFill>
                  <a:schemeClr val="tx1"/>
                </a:solidFill>
              </a:rPr>
              <a:t>*Specific </a:t>
            </a:r>
            <a:r>
              <a:rPr lang="en" sz="2400" dirty="0">
                <a:solidFill>
                  <a:schemeClr val="tx1"/>
                </a:solidFill>
              </a:rPr>
              <a:t>heat is the amount of heat it takes to raise the temperature </a:t>
            </a:r>
            <a:r>
              <a:rPr lang="en" sz="2400" dirty="0" smtClean="0">
                <a:solidFill>
                  <a:schemeClr val="tx1"/>
                </a:solidFill>
              </a:rPr>
              <a:t>of water up </a:t>
            </a:r>
            <a:r>
              <a:rPr lang="en" sz="2400" dirty="0">
                <a:solidFill>
                  <a:schemeClr val="tx1"/>
                </a:solidFill>
              </a:rPr>
              <a:t>by 1*C</a:t>
            </a:r>
          </a:p>
          <a:p>
            <a:pPr lvl="0">
              <a:spcBef>
                <a:spcPts val="0"/>
              </a:spcBef>
              <a:buNone/>
            </a:pPr>
            <a:r>
              <a:rPr lang="en" sz="2400" dirty="0" smtClean="0">
                <a:solidFill>
                  <a:schemeClr val="tx1"/>
                </a:solidFill>
              </a:rPr>
              <a:t>*Water </a:t>
            </a:r>
            <a:r>
              <a:rPr lang="en" sz="2400" dirty="0">
                <a:solidFill>
                  <a:schemeClr val="tx1"/>
                </a:solidFill>
              </a:rPr>
              <a:t>has a high specific heat and that is important because helps regulate temperatures in extreme environment. </a:t>
            </a:r>
            <a:endParaRPr sz="2400" dirty="0">
              <a:solidFill>
                <a:schemeClr val="tx1"/>
              </a:solidFill>
            </a:endParaRPr>
          </a:p>
          <a:p>
            <a:pPr lvl="0">
              <a:spcBef>
                <a:spcPts val="0"/>
              </a:spcBef>
              <a:buClr>
                <a:schemeClr val="dk1"/>
              </a:buClr>
              <a:buSzPct val="61111"/>
              <a:buFont typeface="Arial"/>
              <a:buNone/>
            </a:pPr>
            <a:r>
              <a:rPr lang="en" sz="2400" dirty="0">
                <a:solidFill>
                  <a:schemeClr val="tx1"/>
                </a:solidFill>
              </a:rPr>
              <a:t>For example: water has a high specific heat and that’s why your swimming pool water is still cold even on scorching hot summer days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 dirty="0"/>
              <a:t>Capillary action </a:t>
            </a:r>
          </a:p>
        </p:txBody>
      </p:sp>
      <p:sp>
        <p:nvSpPr>
          <p:cNvPr id="128" name="Shape 128"/>
          <p:cNvSpPr txBox="1">
            <a:spLocks noGrp="1"/>
          </p:cNvSpPr>
          <p:nvPr>
            <p:ph type="body" idx="1"/>
          </p:nvPr>
        </p:nvSpPr>
        <p:spPr>
          <a:xfrm>
            <a:off x="206769" y="824662"/>
            <a:ext cx="8520600" cy="3416400"/>
          </a:xfrm>
          <a:prstGeom prst="rect">
            <a:avLst/>
          </a:prstGeom>
        </p:spPr>
        <p:txBody>
          <a:bodyPr lIns="91425" tIns="91425" rIns="91425" bIns="91425" anchor="t" anchorCtr="0">
            <a:noAutofit/>
          </a:bodyPr>
          <a:lstStyle/>
          <a:p>
            <a:pPr lvl="0">
              <a:spcBef>
                <a:spcPts val="0"/>
              </a:spcBef>
              <a:buNone/>
            </a:pPr>
            <a:r>
              <a:rPr lang="en" sz="2400" dirty="0" smtClean="0">
                <a:solidFill>
                  <a:schemeClr val="tx1"/>
                </a:solidFill>
              </a:rPr>
              <a:t>*Capillary </a:t>
            </a:r>
            <a:r>
              <a:rPr lang="en" sz="2400" dirty="0">
                <a:solidFill>
                  <a:schemeClr val="tx1"/>
                </a:solidFill>
              </a:rPr>
              <a:t>action is important for the movement of water due to adhesion, cohesion, and surface tension. Capillary action allows water to move up through things despite gravity acting on it.</a:t>
            </a:r>
          </a:p>
          <a:p>
            <a:pPr lvl="0">
              <a:spcBef>
                <a:spcPts val="0"/>
              </a:spcBef>
              <a:buNone/>
            </a:pPr>
            <a:endParaRPr dirty="0"/>
          </a:p>
        </p:txBody>
      </p:sp>
      <p:pic>
        <p:nvPicPr>
          <p:cNvPr id="129" name="Shape 129" descr="Image result for capillary action"/>
          <p:cNvPicPr preferRelativeResize="0"/>
          <p:nvPr/>
        </p:nvPicPr>
        <p:blipFill>
          <a:blip r:embed="rId3">
            <a:alphaModFix/>
          </a:blip>
          <a:stretch>
            <a:fillRect/>
          </a:stretch>
        </p:blipFill>
        <p:spPr>
          <a:xfrm>
            <a:off x="5057775" y="2635662"/>
            <a:ext cx="3556242" cy="2373299"/>
          </a:xfrm>
          <a:prstGeom prst="rect">
            <a:avLst/>
          </a:prstGeom>
          <a:noFill/>
          <a:ln>
            <a:noFill/>
          </a:ln>
        </p:spPr>
      </p:pic>
      <p:pic>
        <p:nvPicPr>
          <p:cNvPr id="130" name="Shape 130" descr="Image result for capillary action celery"/>
          <p:cNvPicPr preferRelativeResize="0"/>
          <p:nvPr/>
        </p:nvPicPr>
        <p:blipFill>
          <a:blip r:embed="rId4">
            <a:alphaModFix/>
          </a:blip>
          <a:stretch>
            <a:fillRect/>
          </a:stretch>
        </p:blipFill>
        <p:spPr>
          <a:xfrm>
            <a:off x="1069175" y="2532862"/>
            <a:ext cx="3184575" cy="257889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16100"/>
            <a:ext cx="8520600" cy="572700"/>
          </a:xfrm>
          <a:prstGeom prst="rect">
            <a:avLst/>
          </a:prstGeom>
        </p:spPr>
        <p:txBody>
          <a:bodyPr lIns="91425" tIns="91425" rIns="91425" bIns="91425" anchor="t" anchorCtr="0">
            <a:noAutofit/>
          </a:bodyPr>
          <a:lstStyle/>
          <a:p>
            <a:pPr lvl="0">
              <a:spcBef>
                <a:spcPts val="0"/>
              </a:spcBef>
              <a:buNone/>
            </a:pPr>
            <a:r>
              <a:rPr lang="en" dirty="0"/>
              <a:t>Hardness of water</a:t>
            </a:r>
          </a:p>
        </p:txBody>
      </p:sp>
      <p:sp>
        <p:nvSpPr>
          <p:cNvPr id="136" name="Shape 136"/>
          <p:cNvSpPr txBox="1">
            <a:spLocks noGrp="1"/>
          </p:cNvSpPr>
          <p:nvPr>
            <p:ph type="body" idx="1"/>
          </p:nvPr>
        </p:nvSpPr>
        <p:spPr>
          <a:xfrm>
            <a:off x="152400" y="588800"/>
            <a:ext cx="7282721" cy="3416400"/>
          </a:xfrm>
          <a:prstGeom prst="rect">
            <a:avLst/>
          </a:prstGeom>
        </p:spPr>
        <p:txBody>
          <a:bodyPr lIns="91425" tIns="91425" rIns="91425" bIns="91425" anchor="t" anchorCtr="0">
            <a:noAutofit/>
          </a:bodyPr>
          <a:lstStyle/>
          <a:p>
            <a:pPr lvl="0">
              <a:spcBef>
                <a:spcPts val="0"/>
              </a:spcBef>
              <a:buNone/>
            </a:pPr>
            <a:r>
              <a:rPr lang="en" sz="2400" dirty="0">
                <a:solidFill>
                  <a:schemeClr val="tx1"/>
                </a:solidFill>
              </a:rPr>
              <a:t>Have you ever looked at a glass after it’s been in the dishwasher and it seems cloudy? Well this is probably due to the hardness of water. </a:t>
            </a:r>
          </a:p>
          <a:p>
            <a:pPr lvl="0">
              <a:spcBef>
                <a:spcPts val="0"/>
              </a:spcBef>
              <a:buNone/>
            </a:pPr>
            <a:endParaRPr sz="2400" dirty="0">
              <a:solidFill>
                <a:schemeClr val="tx1"/>
              </a:solidFill>
            </a:endParaRPr>
          </a:p>
          <a:p>
            <a:pPr lvl="0">
              <a:spcBef>
                <a:spcPts val="0"/>
              </a:spcBef>
              <a:buNone/>
            </a:pPr>
            <a:r>
              <a:rPr lang="en" sz="2400" dirty="0" smtClean="0">
                <a:solidFill>
                  <a:schemeClr val="tx1"/>
                </a:solidFill>
              </a:rPr>
              <a:t>*The </a:t>
            </a:r>
            <a:r>
              <a:rPr lang="en" sz="2400" dirty="0">
                <a:solidFill>
                  <a:schemeClr val="tx1"/>
                </a:solidFill>
              </a:rPr>
              <a:t>hardness of water is  amount of dissolved </a:t>
            </a:r>
            <a:r>
              <a:rPr lang="en" sz="2400" b="1" u="sng" dirty="0">
                <a:solidFill>
                  <a:schemeClr val="tx1"/>
                </a:solidFill>
              </a:rPr>
              <a:t>calcium and magnesium</a:t>
            </a:r>
            <a:r>
              <a:rPr lang="en" sz="2400" dirty="0">
                <a:solidFill>
                  <a:schemeClr val="tx1"/>
                </a:solidFill>
              </a:rPr>
              <a:t> in water</a:t>
            </a:r>
          </a:p>
          <a:p>
            <a:pPr lvl="0">
              <a:spcBef>
                <a:spcPts val="0"/>
              </a:spcBef>
              <a:buNone/>
            </a:pPr>
            <a:r>
              <a:rPr lang="en" sz="2400" dirty="0" smtClean="0">
                <a:solidFill>
                  <a:schemeClr val="tx1"/>
                </a:solidFill>
              </a:rPr>
              <a:t>*Although </a:t>
            </a:r>
            <a:r>
              <a:rPr lang="en" sz="2400" dirty="0">
                <a:solidFill>
                  <a:schemeClr val="tx1"/>
                </a:solidFill>
              </a:rPr>
              <a:t>this is not a health concern, water hardness can cause calcium and magnesium minerals to build up and clog the flow of water</a:t>
            </a:r>
            <a:r>
              <a:rPr lang="en" dirty="0"/>
              <a:t>. </a:t>
            </a:r>
          </a:p>
        </p:txBody>
      </p:sp>
      <p:pic>
        <p:nvPicPr>
          <p:cNvPr id="138" name="Shape 138" descr="Image result for water hardness"/>
          <p:cNvPicPr preferRelativeResize="0"/>
          <p:nvPr/>
        </p:nvPicPr>
        <p:blipFill>
          <a:blip r:embed="rId3">
            <a:alphaModFix/>
          </a:blip>
          <a:stretch>
            <a:fillRect/>
          </a:stretch>
        </p:blipFill>
        <p:spPr>
          <a:xfrm>
            <a:off x="6503200" y="445625"/>
            <a:ext cx="2640800" cy="26408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06900"/>
            <a:ext cx="8520600" cy="572700"/>
          </a:xfrm>
          <a:prstGeom prst="rect">
            <a:avLst/>
          </a:prstGeom>
        </p:spPr>
        <p:txBody>
          <a:bodyPr lIns="91425" tIns="91425" rIns="91425" bIns="91425" anchor="t" anchorCtr="0">
            <a:noAutofit/>
          </a:bodyPr>
          <a:lstStyle/>
          <a:p>
            <a:pPr lvl="0">
              <a:spcBef>
                <a:spcPts val="0"/>
              </a:spcBef>
              <a:buNone/>
            </a:pPr>
            <a:r>
              <a:rPr lang="en"/>
              <a:t>Density </a:t>
            </a:r>
          </a:p>
        </p:txBody>
      </p:sp>
      <p:sp>
        <p:nvSpPr>
          <p:cNvPr id="144" name="Shape 144"/>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lvl="0">
              <a:spcBef>
                <a:spcPts val="0"/>
              </a:spcBef>
              <a:buNone/>
            </a:pPr>
            <a:r>
              <a:rPr lang="en" sz="2400" dirty="0" smtClean="0">
                <a:solidFill>
                  <a:schemeClr val="tx1"/>
                </a:solidFill>
              </a:rPr>
              <a:t>*When </a:t>
            </a:r>
            <a:r>
              <a:rPr lang="en" sz="2400" dirty="0">
                <a:solidFill>
                  <a:schemeClr val="tx1"/>
                </a:solidFill>
              </a:rPr>
              <a:t>water is frozen the molecules push further away from each other, increasing volume.</a:t>
            </a:r>
          </a:p>
          <a:p>
            <a:pPr lvl="0">
              <a:spcBef>
                <a:spcPts val="0"/>
              </a:spcBef>
              <a:buNone/>
            </a:pPr>
            <a:r>
              <a:rPr lang="en" sz="2400" dirty="0" smtClean="0">
                <a:solidFill>
                  <a:schemeClr val="tx1"/>
                </a:solidFill>
              </a:rPr>
              <a:t>*Also</a:t>
            </a:r>
            <a:r>
              <a:rPr lang="en" sz="2400" dirty="0">
                <a:solidFill>
                  <a:schemeClr val="tx1"/>
                </a:solidFill>
              </a:rPr>
              <a:t>, in sea water, water's density is changed due to you adding salt in the water</a:t>
            </a:r>
            <a:r>
              <a:rPr lang="en" sz="2400" dirty="0" smtClean="0">
                <a:solidFill>
                  <a:schemeClr val="tx1"/>
                </a:solidFill>
              </a:rPr>
              <a:t>.</a:t>
            </a:r>
            <a:endParaRPr lang="en" sz="2400" dirty="0">
              <a:solidFill>
                <a:schemeClr val="tx1"/>
              </a:solidFill>
            </a:endParaRPr>
          </a:p>
        </p:txBody>
      </p:sp>
      <p:pic>
        <p:nvPicPr>
          <p:cNvPr id="145" name="Shape 145" descr="Image result for dead sea"/>
          <p:cNvPicPr preferRelativeResize="0"/>
          <p:nvPr/>
        </p:nvPicPr>
        <p:blipFill rotWithShape="1">
          <a:blip r:embed="rId3">
            <a:alphaModFix/>
          </a:blip>
          <a:srcRect l="15995" t="27060" r="11430" b="-3031"/>
          <a:stretch/>
        </p:blipFill>
        <p:spPr>
          <a:xfrm>
            <a:off x="4092233" y="2571750"/>
            <a:ext cx="3297999" cy="24203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61" name="Shape 61"/>
          <p:cNvSpPr txBox="1">
            <a:spLocks noGrp="1"/>
          </p:cNvSpPr>
          <p:nvPr>
            <p:ph type="body" idx="1"/>
          </p:nvPr>
        </p:nvSpPr>
        <p:spPr>
          <a:xfrm>
            <a:off x="311700" y="1092317"/>
            <a:ext cx="8520600" cy="3416400"/>
          </a:xfrm>
          <a:prstGeom prst="rect">
            <a:avLst/>
          </a:prstGeom>
        </p:spPr>
        <p:txBody>
          <a:bodyPr lIns="91425" tIns="91425" rIns="91425" bIns="91425" anchor="t" anchorCtr="0">
            <a:noAutofit/>
          </a:bodyPr>
          <a:lstStyle/>
          <a:p>
            <a:pPr lvl="0">
              <a:spcBef>
                <a:spcPts val="0"/>
              </a:spcBef>
              <a:buNone/>
            </a:pPr>
            <a:r>
              <a:rPr lang="en" dirty="0"/>
              <a:t>Exploring Mariana Trench </a:t>
            </a:r>
          </a:p>
          <a:p>
            <a:pPr lvl="0">
              <a:spcBef>
                <a:spcPts val="0"/>
              </a:spcBef>
              <a:buNone/>
            </a:pPr>
            <a:endParaRPr dirty="0"/>
          </a:p>
          <a:p>
            <a:pPr lvl="0">
              <a:spcBef>
                <a:spcPts val="0"/>
              </a:spcBef>
              <a:buNone/>
            </a:pPr>
            <a:r>
              <a:rPr lang="en" u="sng" dirty="0">
                <a:solidFill>
                  <a:schemeClr val="hlink"/>
                </a:solidFill>
                <a:hlinkClick r:id="rId3"/>
              </a:rPr>
              <a:t>https://youtu.be/Wb0NdmDs9_E</a:t>
            </a:r>
          </a:p>
          <a:p>
            <a:pPr lvl="0">
              <a:spcBef>
                <a:spcPts val="0"/>
              </a:spcBef>
              <a:buNone/>
            </a:pPr>
            <a:endParaRPr dirty="0"/>
          </a:p>
          <a:p>
            <a:pPr lvl="0">
              <a:spcBef>
                <a:spcPts val="0"/>
              </a:spcBef>
              <a:buNone/>
            </a:pPr>
            <a:r>
              <a:rPr lang="en" dirty="0"/>
              <a:t>Deep ocean </a:t>
            </a:r>
          </a:p>
          <a:p>
            <a:pPr lvl="0">
              <a:spcBef>
                <a:spcPts val="0"/>
              </a:spcBef>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body" idx="1"/>
          </p:nvPr>
        </p:nvSpPr>
        <p:spPr>
          <a:xfrm>
            <a:off x="491582" y="402967"/>
            <a:ext cx="8520600" cy="3416400"/>
          </a:xfrm>
          <a:prstGeom prst="rect">
            <a:avLst/>
          </a:prstGeom>
        </p:spPr>
        <p:txBody>
          <a:bodyPr lIns="91425" tIns="91425" rIns="91425" bIns="91425" anchor="t" anchorCtr="0">
            <a:noAutofit/>
          </a:bodyPr>
          <a:lstStyle/>
          <a:p>
            <a:pPr lvl="0">
              <a:spcBef>
                <a:spcPts val="0"/>
              </a:spcBef>
              <a:buNone/>
            </a:pPr>
            <a:r>
              <a:rPr lang="en" sz="2400" dirty="0">
                <a:solidFill>
                  <a:schemeClr val="tx1"/>
                </a:solidFill>
              </a:rPr>
              <a:t>          Water is a precious resource that must be managed and </a:t>
            </a:r>
            <a:r>
              <a:rPr lang="en" sz="2400" dirty="0" smtClean="0">
                <a:solidFill>
                  <a:schemeClr val="tx1"/>
                </a:solidFill>
              </a:rPr>
              <a:t>protected. </a:t>
            </a:r>
            <a:r>
              <a:rPr lang="en" sz="2400" dirty="0">
                <a:solidFill>
                  <a:schemeClr val="tx1"/>
                </a:solidFill>
              </a:rPr>
              <a:t>Federal and state governments have set water quality standards to keep water clean and safe. Waste water also must be treated to get pollutants out of aquatic ecosystems and drinking water.</a:t>
            </a:r>
          </a:p>
          <a:p>
            <a:pPr lvl="0">
              <a:spcBef>
                <a:spcPts val="0"/>
              </a:spcBef>
              <a:buNone/>
            </a:pPr>
            <a:r>
              <a:rPr lang="en" sz="2400" dirty="0">
                <a:solidFill>
                  <a:schemeClr val="tx1"/>
                </a:solidFill>
              </a:rPr>
              <a:t>          Scientist monitor the water quality in both freshwater systems in the ocean. Scientist collect samples and run tests in order to determine the overall health of the body of water.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body" idx="1"/>
          </p:nvPr>
        </p:nvSpPr>
        <p:spPr>
          <a:xfrm>
            <a:off x="266729" y="178275"/>
            <a:ext cx="8520600" cy="3416400"/>
          </a:xfrm>
          <a:prstGeom prst="rect">
            <a:avLst/>
          </a:prstGeom>
        </p:spPr>
        <p:txBody>
          <a:bodyPr lIns="91425" tIns="91425" rIns="91425" bIns="91425" anchor="t" anchorCtr="0">
            <a:noAutofit/>
          </a:bodyPr>
          <a:lstStyle/>
          <a:p>
            <a:pPr lvl="0">
              <a:spcBef>
                <a:spcPts val="0"/>
              </a:spcBef>
              <a:buNone/>
            </a:pPr>
            <a:r>
              <a:rPr lang="en" sz="2400" dirty="0">
                <a:solidFill>
                  <a:schemeClr val="tx1"/>
                </a:solidFill>
              </a:rPr>
              <a:t>          </a:t>
            </a:r>
            <a:r>
              <a:rPr lang="en" sz="2400" b="1" dirty="0">
                <a:solidFill>
                  <a:schemeClr val="tx1"/>
                </a:solidFill>
              </a:rPr>
              <a:t>The Environmental Protection Agency, (EPA)</a:t>
            </a:r>
            <a:r>
              <a:rPr lang="en" sz="2400" dirty="0">
                <a:solidFill>
                  <a:schemeClr val="tx1"/>
                </a:solidFill>
              </a:rPr>
              <a:t> enforces water quality standards for wastewater that is released by industry and local governments. The EPA and other agencies have also set up educational programs to help reduce nonpoint source pollution, such as chemicals in runoff.</a:t>
            </a:r>
          </a:p>
          <a:p>
            <a:pPr lvl="0">
              <a:spcBef>
                <a:spcPts val="0"/>
              </a:spcBef>
              <a:buNone/>
            </a:pPr>
            <a:r>
              <a:rPr lang="en" sz="2400" b="1" dirty="0">
                <a:solidFill>
                  <a:schemeClr val="tx1"/>
                </a:solidFill>
              </a:rPr>
              <a:t>Nonpoint source pollution</a:t>
            </a:r>
            <a:r>
              <a:rPr lang="en" sz="2400" dirty="0">
                <a:solidFill>
                  <a:schemeClr val="tx1"/>
                </a:solidFill>
              </a:rPr>
              <a:t> - is run-off pollution that is hard to trace back where the pollution entered the waterway</a:t>
            </a:r>
          </a:p>
          <a:p>
            <a:pPr lvl="0">
              <a:spcBef>
                <a:spcPts val="0"/>
              </a:spcBef>
              <a:buNone/>
            </a:pPr>
            <a:r>
              <a:rPr lang="en" sz="2400" b="1" dirty="0">
                <a:solidFill>
                  <a:schemeClr val="tx1"/>
                </a:solidFill>
              </a:rPr>
              <a:t>Point source pollution</a:t>
            </a:r>
            <a:r>
              <a:rPr lang="en" sz="2400" dirty="0">
                <a:solidFill>
                  <a:schemeClr val="tx1"/>
                </a:solidFill>
              </a:rPr>
              <a:t> - pollution where you can pinpoint how it got in the body of water</a:t>
            </a:r>
          </a:p>
          <a:p>
            <a:pPr lvl="0">
              <a:spcBef>
                <a:spcPts val="0"/>
              </a:spcBef>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Pacific Garbage patch</a:t>
            </a:r>
            <a:endParaRPr lang="en-US" dirty="0"/>
          </a:p>
        </p:txBody>
      </p:sp>
      <p:sp>
        <p:nvSpPr>
          <p:cNvPr id="3" name="Text Placeholder 2"/>
          <p:cNvSpPr>
            <a:spLocks noGrp="1"/>
          </p:cNvSpPr>
          <p:nvPr>
            <p:ph type="body" idx="1"/>
          </p:nvPr>
        </p:nvSpPr>
        <p:spPr/>
        <p:txBody>
          <a:bodyPr/>
          <a:lstStyle/>
          <a:p>
            <a:r>
              <a:rPr lang="en-US" dirty="0">
                <a:hlinkClick r:id="rId2"/>
              </a:rPr>
              <a:t>https://</a:t>
            </a:r>
            <a:r>
              <a:rPr lang="en-US" dirty="0" smtClean="0">
                <a:hlinkClick r:id="rId2"/>
              </a:rPr>
              <a:t>www.youtube.com/watch?v=WtewmJ78hzw&amp;t=195s</a:t>
            </a:r>
            <a:endParaRPr lang="en-US" dirty="0" smtClean="0"/>
          </a:p>
          <a:p>
            <a:endParaRPr lang="en-US" dirty="0"/>
          </a:p>
        </p:txBody>
      </p:sp>
    </p:spTree>
    <p:extLst>
      <p:ext uri="{BB962C8B-B14F-4D97-AF65-F5344CB8AC3E}">
        <p14:creationId xmlns:p14="http://schemas.microsoft.com/office/powerpoint/2010/main" val="393623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130231"/>
            <a:ext cx="8520600" cy="572700"/>
          </a:xfrm>
          <a:prstGeom prst="rect">
            <a:avLst/>
          </a:prstGeom>
        </p:spPr>
        <p:txBody>
          <a:bodyPr lIns="91425" tIns="91425" rIns="91425" bIns="91425" anchor="t" anchorCtr="0">
            <a:noAutofit/>
          </a:bodyPr>
          <a:lstStyle/>
          <a:p>
            <a:pPr lvl="0">
              <a:spcBef>
                <a:spcPts val="0"/>
              </a:spcBef>
              <a:buNone/>
            </a:pPr>
            <a:r>
              <a:rPr lang="en" dirty="0"/>
              <a:t>How water is treated </a:t>
            </a:r>
            <a:r>
              <a:rPr lang="en" dirty="0" smtClean="0"/>
              <a:t>(*only if needed)</a:t>
            </a:r>
            <a:endParaRPr lang="en" dirty="0"/>
          </a:p>
        </p:txBody>
      </p:sp>
      <p:sp>
        <p:nvSpPr>
          <p:cNvPr id="79" name="Shape 79"/>
          <p:cNvSpPr txBox="1">
            <a:spLocks noGrp="1"/>
          </p:cNvSpPr>
          <p:nvPr>
            <p:ph type="body" idx="1"/>
          </p:nvPr>
        </p:nvSpPr>
        <p:spPr>
          <a:xfrm>
            <a:off x="245791" y="899411"/>
            <a:ext cx="8652418" cy="3984258"/>
          </a:xfrm>
          <a:prstGeom prst="rect">
            <a:avLst/>
          </a:prstGeom>
        </p:spPr>
        <p:txBody>
          <a:bodyPr lIns="91425" tIns="91425" rIns="91425" bIns="91425" anchor="t" anchorCtr="0">
            <a:noAutofit/>
          </a:bodyPr>
          <a:lstStyle/>
          <a:p>
            <a:pPr marL="457200" lvl="0" indent="-228600" rtl="0">
              <a:spcBef>
                <a:spcPts val="0"/>
              </a:spcBef>
              <a:buAutoNum type="arabicPeriod"/>
            </a:pPr>
            <a:r>
              <a:rPr lang="en" dirty="0">
                <a:solidFill>
                  <a:schemeClr val="tx1"/>
                </a:solidFill>
              </a:rPr>
              <a:t>Water is piped to the treatment plant</a:t>
            </a:r>
          </a:p>
          <a:p>
            <a:pPr marL="457200" lvl="0" indent="-228600" rtl="0">
              <a:spcBef>
                <a:spcPts val="0"/>
              </a:spcBef>
              <a:buAutoNum type="arabicPeriod"/>
            </a:pPr>
            <a:r>
              <a:rPr lang="en" dirty="0">
                <a:solidFill>
                  <a:schemeClr val="tx1"/>
                </a:solidFill>
              </a:rPr>
              <a:t>Clumping agents are added to the water, this makes dirt and bacteria clump together </a:t>
            </a:r>
          </a:p>
          <a:p>
            <a:pPr marL="457200" lvl="0" indent="-228600" rtl="0">
              <a:spcBef>
                <a:spcPts val="0"/>
              </a:spcBef>
              <a:buAutoNum type="arabicPeriod"/>
            </a:pPr>
            <a:r>
              <a:rPr lang="en" dirty="0">
                <a:solidFill>
                  <a:schemeClr val="tx1"/>
                </a:solidFill>
              </a:rPr>
              <a:t>Water flows into a clarifying pool where dirt and other particles can settle to the bottom and get scraped away</a:t>
            </a:r>
          </a:p>
          <a:p>
            <a:pPr marL="457200" lvl="0" indent="-228600" rtl="0">
              <a:spcBef>
                <a:spcPts val="0"/>
              </a:spcBef>
              <a:buAutoNum type="arabicPeriod"/>
            </a:pPr>
            <a:r>
              <a:rPr lang="en" dirty="0">
                <a:solidFill>
                  <a:schemeClr val="tx1"/>
                </a:solidFill>
              </a:rPr>
              <a:t>Water flows through levels of coal, sand, and gravel, which filters out tiny particles of dirt</a:t>
            </a:r>
          </a:p>
          <a:p>
            <a:pPr marL="457200" lvl="0" indent="-228600" rtl="0">
              <a:spcBef>
                <a:spcPts val="0"/>
              </a:spcBef>
              <a:buAutoNum type="arabicPeriod"/>
            </a:pPr>
            <a:r>
              <a:rPr lang="en" dirty="0">
                <a:solidFill>
                  <a:schemeClr val="tx1"/>
                </a:solidFill>
              </a:rPr>
              <a:t>Chlorine is added to kill any remaining bacteria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Water treatment plant</a:t>
            </a:r>
          </a:p>
        </p:txBody>
      </p:sp>
      <p:pic>
        <p:nvPicPr>
          <p:cNvPr id="85" name="Shape 85" descr="Image result for water treatment diagram for kids"/>
          <p:cNvPicPr preferRelativeResize="0"/>
          <p:nvPr/>
        </p:nvPicPr>
        <p:blipFill>
          <a:blip r:embed="rId3">
            <a:alphaModFix/>
          </a:blip>
          <a:stretch>
            <a:fillRect/>
          </a:stretch>
        </p:blipFill>
        <p:spPr>
          <a:xfrm>
            <a:off x="0" y="76200"/>
            <a:ext cx="9144000" cy="499109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Sewage System vs Septic System</a:t>
            </a:r>
          </a:p>
        </p:txBody>
      </p:sp>
      <p:sp>
        <p:nvSpPr>
          <p:cNvPr id="91" name="Shape 91"/>
          <p:cNvSpPr txBox="1">
            <a:spLocks noGrp="1"/>
          </p:cNvSpPr>
          <p:nvPr>
            <p:ph type="body" idx="1"/>
          </p:nvPr>
        </p:nvSpPr>
        <p:spPr>
          <a:xfrm>
            <a:off x="146808" y="1392416"/>
            <a:ext cx="4425192" cy="3416400"/>
          </a:xfrm>
          <a:prstGeom prst="rect">
            <a:avLst/>
          </a:prstGeom>
        </p:spPr>
        <p:txBody>
          <a:bodyPr lIns="91425" tIns="91425" rIns="91425" bIns="91425" anchor="t" anchorCtr="0">
            <a:noAutofit/>
          </a:bodyPr>
          <a:lstStyle/>
          <a:p>
            <a:pPr lvl="0">
              <a:spcBef>
                <a:spcPts val="0"/>
              </a:spcBef>
              <a:buNone/>
            </a:pPr>
            <a:r>
              <a:rPr lang="en" sz="2400" dirty="0">
                <a:solidFill>
                  <a:schemeClr val="tx1"/>
                </a:solidFill>
              </a:rPr>
              <a:t>A sewage system collects and treats wastewater from a city or town in comparison to a septic system which are small wastewater systems that are usually used in rural houses or farms</a:t>
            </a:r>
            <a:r>
              <a:rPr lang="en" sz="2400" dirty="0"/>
              <a:t>.</a:t>
            </a:r>
          </a:p>
          <a:p>
            <a:pPr lvl="0">
              <a:spcBef>
                <a:spcPts val="0"/>
              </a:spcBef>
              <a:buNone/>
            </a:pPr>
            <a:endParaRPr dirty="0"/>
          </a:p>
          <a:p>
            <a:pPr lvl="0">
              <a:spcBef>
                <a:spcPts val="0"/>
              </a:spcBef>
              <a:buNone/>
            </a:pPr>
            <a:endParaRPr dirty="0"/>
          </a:p>
        </p:txBody>
      </p:sp>
      <p:pic>
        <p:nvPicPr>
          <p:cNvPr id="92" name="Shape 92" descr="Image result for septic system"/>
          <p:cNvPicPr preferRelativeResize="0"/>
          <p:nvPr/>
        </p:nvPicPr>
        <p:blipFill>
          <a:blip r:embed="rId3">
            <a:alphaModFix/>
          </a:blip>
          <a:stretch>
            <a:fillRect/>
          </a:stretch>
        </p:blipFill>
        <p:spPr>
          <a:xfrm>
            <a:off x="4736892" y="1392416"/>
            <a:ext cx="4407108" cy="304627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But before we look at these standards let’s talk about the properties of water </a:t>
            </a:r>
          </a:p>
        </p:txBody>
      </p:sp>
      <p:sp>
        <p:nvSpPr>
          <p:cNvPr id="98" name="Shape 98"/>
          <p:cNvSpPr txBox="1">
            <a:spLocks noGrp="1"/>
          </p:cNvSpPr>
          <p:nvPr>
            <p:ph type="body" idx="1"/>
          </p:nvPr>
        </p:nvSpPr>
        <p:spPr>
          <a:xfrm>
            <a:off x="311700" y="1476550"/>
            <a:ext cx="8520600" cy="34164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r>
              <a:rPr lang="en" u="sng" dirty="0">
                <a:solidFill>
                  <a:schemeClr val="hlink"/>
                </a:solidFill>
                <a:hlinkClick r:id="rId3"/>
              </a:rPr>
              <a:t>https://www.youtube.com/watch?v=3jwAGWky98c</a:t>
            </a:r>
          </a:p>
          <a:p>
            <a:pPr lvl="0">
              <a:spcBef>
                <a:spcPts val="0"/>
              </a:spcBef>
              <a:buNone/>
            </a:pPr>
            <a:endParaRPr dirty="0"/>
          </a:p>
        </p:txBody>
      </p:sp>
      <p:pic>
        <p:nvPicPr>
          <p:cNvPr id="99" name="Shape 99" descr="Image result for water properties"/>
          <p:cNvPicPr preferRelativeResize="0"/>
          <p:nvPr/>
        </p:nvPicPr>
        <p:blipFill>
          <a:blip r:embed="rId4">
            <a:alphaModFix/>
          </a:blip>
          <a:stretch>
            <a:fillRect/>
          </a:stretch>
        </p:blipFill>
        <p:spPr>
          <a:xfrm>
            <a:off x="5095874" y="3077949"/>
            <a:ext cx="3933825" cy="20655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581</Words>
  <Application>Microsoft Office PowerPoint</Application>
  <PresentationFormat>On-screen Show (16:9)</PresentationFormat>
  <Paragraphs>48</Paragraphs>
  <Slides>15</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simple-light-2</vt:lpstr>
      <vt:lpstr>Properties of water and water treatment </vt:lpstr>
      <vt:lpstr>PowerPoint Presentation</vt:lpstr>
      <vt:lpstr>PowerPoint Presentation</vt:lpstr>
      <vt:lpstr>PowerPoint Presentation</vt:lpstr>
      <vt:lpstr>Great Pacific Garbage patch</vt:lpstr>
      <vt:lpstr>How water is treated (*only if needed)</vt:lpstr>
      <vt:lpstr>Water treatment plant</vt:lpstr>
      <vt:lpstr>Sewage System vs Septic System</vt:lpstr>
      <vt:lpstr>But before we look at these standards let’s talk about the properties of water </vt:lpstr>
      <vt:lpstr>Cohesion and Adhesion </vt:lpstr>
      <vt:lpstr>Surface tension</vt:lpstr>
      <vt:lpstr>Specific heat</vt:lpstr>
      <vt:lpstr>Capillary action </vt:lpstr>
      <vt:lpstr>Hardness of water</vt:lpstr>
      <vt:lpstr>Density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Brittany S.</dc:creator>
  <cp:lastModifiedBy>Smart, Brittany S.</cp:lastModifiedBy>
  <cp:revision>4</cp:revision>
  <cp:lastPrinted>2016-11-16T17:09:10Z</cp:lastPrinted>
  <dcterms:modified xsi:type="dcterms:W3CDTF">2016-11-16T20:55:03Z</dcterms:modified>
</cp:coreProperties>
</file>